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5"/>
  </p:sldMasterIdLst>
  <p:notesMasterIdLst>
    <p:notesMasterId r:id="rId48"/>
  </p:notesMasterIdLst>
  <p:handoutMasterIdLst>
    <p:handoutMasterId r:id="rId49"/>
  </p:handoutMasterIdLst>
  <p:sldIdLst>
    <p:sldId id="279" r:id="rId6"/>
    <p:sldId id="307" r:id="rId7"/>
    <p:sldId id="311" r:id="rId8"/>
    <p:sldId id="281" r:id="rId9"/>
    <p:sldId id="280" r:id="rId10"/>
    <p:sldId id="336" r:id="rId11"/>
    <p:sldId id="330" r:id="rId12"/>
    <p:sldId id="329" r:id="rId13"/>
    <p:sldId id="296" r:id="rId14"/>
    <p:sldId id="319" r:id="rId15"/>
    <p:sldId id="314" r:id="rId16"/>
    <p:sldId id="321" r:id="rId17"/>
    <p:sldId id="316" r:id="rId18"/>
    <p:sldId id="331" r:id="rId19"/>
    <p:sldId id="339" r:id="rId20"/>
    <p:sldId id="344" r:id="rId21"/>
    <p:sldId id="323" r:id="rId22"/>
    <p:sldId id="284" r:id="rId23"/>
    <p:sldId id="298" r:id="rId24"/>
    <p:sldId id="301" r:id="rId25"/>
    <p:sldId id="285" r:id="rId26"/>
    <p:sldId id="332" r:id="rId27"/>
    <p:sldId id="287" r:id="rId28"/>
    <p:sldId id="291" r:id="rId29"/>
    <p:sldId id="341" r:id="rId30"/>
    <p:sldId id="342" r:id="rId31"/>
    <p:sldId id="324" r:id="rId32"/>
    <p:sldId id="293" r:id="rId33"/>
    <p:sldId id="317" r:id="rId34"/>
    <p:sldId id="320" r:id="rId35"/>
    <p:sldId id="322" r:id="rId36"/>
    <p:sldId id="328" r:id="rId37"/>
    <p:sldId id="318" r:id="rId38"/>
    <p:sldId id="343" r:id="rId39"/>
    <p:sldId id="338" r:id="rId40"/>
    <p:sldId id="337" r:id="rId41"/>
    <p:sldId id="303" r:id="rId42"/>
    <p:sldId id="300" r:id="rId43"/>
    <p:sldId id="302" r:id="rId44"/>
    <p:sldId id="335" r:id="rId45"/>
    <p:sldId id="333" r:id="rId46"/>
    <p:sldId id="334" r:id="rId47"/>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57200" algn="l" rtl="0" fontAlgn="base">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914400" algn="l" rtl="0" fontAlgn="base">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371600" algn="l" rtl="0" fontAlgn="base">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828800" algn="l" rtl="0" fontAlgn="base">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2860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7432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2004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6576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62E"/>
    <a:srgbClr val="0000FF"/>
    <a:srgbClr val="3E825E"/>
    <a:srgbClr val="459169"/>
    <a:srgbClr val="1F497D"/>
    <a:srgbClr val="27B2EF"/>
    <a:srgbClr val="FFFFFF"/>
    <a:srgbClr val="00FFFF"/>
    <a:srgbClr val="C00B29"/>
    <a:srgbClr val="C60C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64083" autoAdjust="0"/>
  </p:normalViewPr>
  <p:slideViewPr>
    <p:cSldViewPr snapToGrid="0">
      <p:cViewPr varScale="1">
        <p:scale>
          <a:sx n="57" d="100"/>
          <a:sy n="57" d="100"/>
        </p:scale>
        <p:origin x="1782" y="78"/>
      </p:cViewPr>
      <p:guideLst>
        <p:guide orient="horz" pos="2160"/>
        <p:guide pos="2880"/>
      </p:guideLst>
    </p:cSldViewPr>
  </p:slideViewPr>
  <p:outlineViewPr>
    <p:cViewPr>
      <p:scale>
        <a:sx n="33" d="100"/>
        <a:sy n="33" d="100"/>
      </p:scale>
      <p:origin x="0" y="-683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latin typeface="Arial" charset="0"/>
                <a:ea typeface="ＭＳ Ｐゴシック" pitchFamily="64" charset="-128"/>
                <a:cs typeface="+mn-cs"/>
              </a:defRPr>
            </a:lvl1pPr>
          </a:lstStyle>
          <a:p>
            <a:pPr>
              <a:defRPr/>
            </a:pPr>
            <a:endParaRPr lang="en-US"/>
          </a:p>
        </p:txBody>
      </p:sp>
      <p:sp>
        <p:nvSpPr>
          <p:cNvPr id="81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latin typeface="Arial" charset="0"/>
                <a:ea typeface="ＭＳ Ｐゴシック" pitchFamily="64" charset="-128"/>
                <a:cs typeface="+mn-cs"/>
              </a:defRPr>
            </a:lvl1pPr>
          </a:lstStyle>
          <a:p>
            <a:pPr>
              <a:defRPr/>
            </a:pPr>
            <a:endParaRPr lang="en-US"/>
          </a:p>
        </p:txBody>
      </p:sp>
      <p:sp>
        <p:nvSpPr>
          <p:cNvPr id="81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latin typeface="Arial" charset="0"/>
                <a:ea typeface="ＭＳ Ｐゴシック" pitchFamily="64" charset="-128"/>
                <a:cs typeface="+mn-cs"/>
              </a:defRPr>
            </a:lvl1pPr>
          </a:lstStyle>
          <a:p>
            <a:pPr>
              <a:defRPr/>
            </a:pPr>
            <a:endParaRPr lang="en-US"/>
          </a:p>
        </p:txBody>
      </p:sp>
      <p:sp>
        <p:nvSpPr>
          <p:cNvPr id="81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lvl1pPr>
          </a:lstStyle>
          <a:p>
            <a:fld id="{F4EE43EE-42B4-4742-AF63-EBE2A011A744}" type="slidenum">
              <a:rPr lang="en-US" altLang="en-US"/>
              <a:pPr/>
              <a:t>‹#›</a:t>
            </a:fld>
            <a:endParaRPr lang="en-US" alt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latin typeface="Arial" charset="0"/>
                <a:ea typeface="ＭＳ Ｐゴシック" pitchFamily="64"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latin typeface="Arial" charset="0"/>
                <a:ea typeface="ＭＳ Ｐゴシック" pitchFamily="64" charset="-128"/>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latin typeface="Arial" charset="0"/>
                <a:ea typeface="ＭＳ Ｐゴシック" pitchFamily="64"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lvl1pPr>
          </a:lstStyle>
          <a:p>
            <a:fld id="{0A8FD96F-C7EC-4506-A719-135EA1F51E1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EE82D394-FB3F-4C55-8130-5A435F4C7FFA}" type="slidenum">
              <a:rPr lang="en-US" altLang="en-US" sz="1200" baseline="0"/>
              <a:pPr/>
              <a:t>1</a:t>
            </a:fld>
            <a:endParaRPr lang="en-US" altLang="en-US" sz="1200" baseline="0"/>
          </a:p>
        </p:txBody>
      </p:sp>
      <p:sp>
        <p:nvSpPr>
          <p:cNvPr id="5123" name="Rectangle 2"/>
          <p:cNvSpPr>
            <a:spLocks noGrp="1" noRot="1" noChangeAspect="1" noChangeArrowheads="1" noTextEdit="1"/>
          </p:cNvSpPr>
          <p:nvPr>
            <p:ph type="sldImg"/>
          </p:nvPr>
        </p:nvSpPr>
        <p:spPr>
          <a:solidFill>
            <a:srgbClr val="FFFFFF"/>
          </a:solidFill>
          <a:ln/>
        </p:spPr>
      </p:sp>
      <p:sp>
        <p:nvSpPr>
          <p:cNvPr id="512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a:latin typeface="Arial" panose="020B0604020202020204" pitchFamily="34" charset="0"/>
                <a:ea typeface="ＭＳ Ｐゴシック" panose="020B0600070205080204" pitchFamily="34" charset="-128"/>
              </a:rPr>
              <a:t>Today I would like to present you </a:t>
            </a:r>
            <a:r>
              <a:rPr lang="en-US" altLang="zh-CN" dirty="0">
                <a:latin typeface="Arial" panose="020B0604020202020204" pitchFamily="34" charset="0"/>
                <a:ea typeface="ＭＳ Ｐゴシック" panose="020B0600070205080204" pitchFamily="34" charset="-128"/>
              </a:rPr>
              <a:t>with </a:t>
            </a:r>
            <a:r>
              <a:rPr lang="en-US" altLang="en-US" dirty="0">
                <a:latin typeface="Arial" panose="020B0604020202020204" pitchFamily="34" charset="0"/>
                <a:ea typeface="ＭＳ Ｐゴシック" panose="020B0600070205080204" pitchFamily="34" charset="-128"/>
              </a:rPr>
              <a:t>our efficient approximate </a:t>
            </a:r>
            <a:r>
              <a:rPr lang="en-US" altLang="zh-CN" dirty="0">
                <a:latin typeface="Arial" panose="020B0604020202020204" pitchFamily="34" charset="0"/>
                <a:ea typeface="ＭＳ Ｐゴシック" panose="020B0600070205080204" pitchFamily="34" charset="-128"/>
              </a:rPr>
              <a:t>algorithm of Heat Kernel PageRank for local graph clustering, which is a joint work with Professor Xiaokui, </a:t>
            </a:r>
            <a:r>
              <a:rPr lang="en-US" altLang="zh-CN" dirty="0" err="1">
                <a:latin typeface="Arial" panose="020B0604020202020204" pitchFamily="34" charset="0"/>
                <a:ea typeface="ＭＳ Ｐゴシック" panose="020B0600070205080204" pitchFamily="34" charset="-128"/>
              </a:rPr>
              <a:t>Zhewei</a:t>
            </a:r>
            <a:r>
              <a:rPr lang="en-US" altLang="zh-CN" dirty="0">
                <a:latin typeface="Arial" panose="020B0604020202020204" pitchFamily="34" charset="0"/>
                <a:ea typeface="ＭＳ Ｐゴシック" panose="020B0600070205080204" pitchFamily="34" charset="-128"/>
              </a:rPr>
              <a:t>, Sourav, Jun and Rong-Hua</a:t>
            </a: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04858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Before presenting our solutions, we first introduce a deterministic graph traversal-based algorithm for computing HKPR.</a:t>
            </a:r>
          </a:p>
          <a:p>
            <a:r>
              <a:rPr lang="en-US" dirty="0"/>
              <a:t>Set t as 3, K, namely the max number of hops from s as 2, and the running cost of it as the half of the cost of Monte-Carlo approach.</a:t>
            </a:r>
          </a:p>
          <a:p>
            <a:r>
              <a:rPr lang="en-US" dirty="0"/>
              <a:t>During the course of the graph traversal, it maintains a reserve and a  k-hop residue for each node, which represents the portion of random walks stopped at v and those that not stopped yet.</a:t>
            </a:r>
          </a:p>
          <a:p>
            <a:r>
              <a:rPr lang="en-US" dirty="0"/>
              <a:t>Initially, it sets the total residue at seed node s as 1, then converts a portion of the residue into the approximate HKPR and distributes the remaining residue to its all neighbors evenly.</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10</a:t>
            </a:fld>
            <a:endParaRPr lang="en-US" altLang="en-US"/>
          </a:p>
        </p:txBody>
      </p:sp>
    </p:spTree>
    <p:extLst>
      <p:ext uri="{BB962C8B-B14F-4D97-AF65-F5344CB8AC3E}">
        <p14:creationId xmlns:p14="http://schemas.microsoft.com/office/powerpoint/2010/main" val="331737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example, in the first round, we keep 0.05 to s as the approximate HKPR of s and then propagates 0.475 residue to s’s two neighbors v1 and v2.</a:t>
            </a:r>
          </a:p>
          <a:p>
            <a:r>
              <a:rPr lang="en-US" dirty="0"/>
              <a:t>In the second round, we pick v1 and also 0.075 out of its residue as the approximate HKPR of v1, and sends 0.133 to its three neighbors s, v2, v3.</a:t>
            </a:r>
          </a:p>
          <a:p>
            <a:r>
              <a:rPr lang="en-US" dirty="0"/>
              <a:t>Now it proceeds to the next round, it picks v2 and converts 0.075 into its approximate HKPR and then distributes the remaining 0.4 to 6 nodes, namely s v1 v4 to v7 evenly, namely each of them receives 0.067 2-hop residue.</a:t>
            </a:r>
          </a:p>
          <a:p>
            <a:r>
              <a:rPr lang="en-US" dirty="0"/>
              <a:t>Since the max number of hops K is 2, HK-Push now terminates and returns the reserves as the estimated HKPR scores.</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11</a:t>
            </a:fld>
            <a:endParaRPr lang="en-US" altLang="en-US"/>
          </a:p>
        </p:txBody>
      </p:sp>
    </p:spTree>
    <p:extLst>
      <p:ext uri="{BB962C8B-B14F-4D97-AF65-F5344CB8AC3E}">
        <p14:creationId xmlns:p14="http://schemas.microsoft.com/office/powerpoint/2010/main" val="401567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Since HK-Push is able to generates a rough approximation of HKPR fast and Monte-Carlo is able to produces a result with rigorous accuracy guarantees.</a:t>
            </a:r>
          </a:p>
          <a:p>
            <a:r>
              <a:rPr lang="en-US" dirty="0"/>
              <a:t>A simple idea is just using HK-Push to derive a rough approximation of HKPR and then leveraging Monte-Carlo random walks to refine the outputs of HK-Push.</a:t>
            </a:r>
            <a:r>
              <a:rPr lang="zh-CN" altLang="en-US" dirty="0"/>
              <a:t> </a:t>
            </a:r>
            <a:r>
              <a:rPr lang="en-US" altLang="zh-CN" dirty="0"/>
              <a:t>Now</a:t>
            </a:r>
            <a:r>
              <a:rPr lang="zh-CN" altLang="en-US" dirty="0"/>
              <a:t> </a:t>
            </a:r>
            <a:r>
              <a:rPr lang="en-US" altLang="zh-CN" dirty="0"/>
              <a:t>the</a:t>
            </a:r>
            <a:r>
              <a:rPr lang="zh-CN" altLang="en-US" dirty="0"/>
              <a:t> </a:t>
            </a:r>
            <a:r>
              <a:rPr lang="en-US" altLang="zh-CN" dirty="0"/>
              <a:t>question</a:t>
            </a:r>
            <a:r>
              <a:rPr lang="zh-CN" altLang="en-US" dirty="0"/>
              <a:t> </a:t>
            </a:r>
            <a:r>
              <a:rPr lang="en-US" altLang="zh-CN" dirty="0"/>
              <a:t>becomes how to make this happen.</a:t>
            </a:r>
            <a:endParaRPr lang="en-US" dirty="0"/>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12</a:t>
            </a:fld>
            <a:endParaRPr lang="en-US" altLang="en-US"/>
          </a:p>
        </p:txBody>
      </p:sp>
    </p:spTree>
    <p:extLst>
      <p:ext uri="{BB962C8B-B14F-4D97-AF65-F5344CB8AC3E}">
        <p14:creationId xmlns:p14="http://schemas.microsoft.com/office/powerpoint/2010/main" val="102918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basic idea of our first solution TEA is as follows.</a:t>
            </a:r>
          </a:p>
          <a:p>
            <a:r>
              <a:rPr lang="en-US" dirty="0"/>
              <a:t>Based on the outputs of HK-Push, we</a:t>
            </a:r>
            <a:r>
              <a:rPr lang="zh-CN" altLang="en-US" dirty="0"/>
              <a:t> </a:t>
            </a:r>
            <a:r>
              <a:rPr lang="en-US" altLang="zh-CN" dirty="0"/>
              <a:t>first</a:t>
            </a:r>
            <a:r>
              <a:rPr lang="zh-CN" altLang="en-US" dirty="0"/>
              <a:t> </a:t>
            </a:r>
            <a:r>
              <a:rPr lang="en-US" altLang="zh-CN"/>
              <a:t>roll</a:t>
            </a:r>
            <a:r>
              <a:rPr lang="zh-CN" altLang="en-US"/>
              <a:t> </a:t>
            </a:r>
            <a:r>
              <a:rPr lang="en-US" altLang="zh-CN" dirty="0"/>
              <a:t>a</a:t>
            </a:r>
            <a:r>
              <a:rPr lang="zh-CN" altLang="en-US" dirty="0"/>
              <a:t> </a:t>
            </a:r>
            <a:r>
              <a:rPr lang="en-US" altLang="zh-CN" dirty="0"/>
              <a:t>biased</a:t>
            </a:r>
            <a:r>
              <a:rPr lang="zh-CN" altLang="en-US" dirty="0"/>
              <a:t> </a:t>
            </a:r>
            <a:r>
              <a:rPr lang="en-US" altLang="zh-CN" dirty="0"/>
              <a:t>dice</a:t>
            </a:r>
            <a:r>
              <a:rPr lang="zh-CN" altLang="en-US" dirty="0"/>
              <a:t> </a:t>
            </a:r>
            <a:r>
              <a:rPr lang="en-US" altLang="zh-CN" dirty="0"/>
              <a:t>and</a:t>
            </a:r>
            <a:r>
              <a:rPr lang="zh-CN" altLang="en-US" dirty="0"/>
              <a:t> </a:t>
            </a:r>
            <a:r>
              <a:rPr lang="en-US" altLang="zh-CN" dirty="0"/>
              <a:t>choose</a:t>
            </a:r>
            <a:r>
              <a:rPr lang="zh-CN" altLang="en-US" dirty="0"/>
              <a:t> </a:t>
            </a:r>
            <a:r>
              <a:rPr lang="en-US" altLang="zh-CN" dirty="0"/>
              <a:t>a</a:t>
            </a:r>
            <a:r>
              <a:rPr lang="zh-CN" altLang="en-US" dirty="0"/>
              <a:t> </a:t>
            </a:r>
            <a:r>
              <a:rPr lang="en-US" altLang="zh-CN" dirty="0"/>
              <a:t>node</a:t>
            </a:r>
            <a:r>
              <a:rPr lang="zh-CN" altLang="en-US" dirty="0"/>
              <a:t> </a:t>
            </a:r>
            <a:r>
              <a:rPr lang="en-US" altLang="zh-CN" dirty="0"/>
              <a:t>based on a certain probability, which depends on the residue of the node. Thus, we only care about the nodes with residues. For example, if the dice shows v5, we start a random walk from it, at each step, the random walk terminates with a certain probability or navigates to a random neighbor. In particular, if the random walk terminates at a node v, we increase  v’s approximate HKPR score by a constant.</a:t>
            </a:r>
            <a:endParaRPr lang="en-US" dirty="0"/>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13</a:t>
            </a:fld>
            <a:endParaRPr lang="en-US" altLang="en-US"/>
          </a:p>
        </p:txBody>
      </p:sp>
    </p:spTree>
    <p:extLst>
      <p:ext uri="{BB962C8B-B14F-4D97-AF65-F5344CB8AC3E}">
        <p14:creationId xmlns:p14="http://schemas.microsoft.com/office/powerpoint/2010/main" val="235200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Time complexity of TEA is </a:t>
            </a:r>
          </a:p>
          <a:p>
            <a:r>
              <a:rPr lang="en-US" dirty="0"/>
              <a:t>The space complexity of it is</a:t>
            </a:r>
          </a:p>
          <a:p>
            <a:r>
              <a:rPr lang="en-US" dirty="0"/>
              <a:t>However, TEA still incurs expensive costs in random walks, which motivates us to a way to reduce the cost of random walks without increasing the cost of HK</a:t>
            </a:r>
            <a:r>
              <a:rPr lang="en-US" altLang="zh-CN" dirty="0"/>
              <a:t>-Push and degrading the theoretical guarantees. </a:t>
            </a:r>
            <a:endParaRPr lang="en-US" dirty="0"/>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14</a:t>
            </a:fld>
            <a:endParaRPr lang="en-US" altLang="en-US"/>
          </a:p>
        </p:txBody>
      </p:sp>
    </p:spTree>
    <p:extLst>
      <p:ext uri="{BB962C8B-B14F-4D97-AF65-F5344CB8AC3E}">
        <p14:creationId xmlns:p14="http://schemas.microsoft.com/office/powerpoint/2010/main" val="2281117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observe that we actually do not need so many random walks from each node. Let t=3, epsilon=0.9 and delta=0.1.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instance, all nodes are marked as green because each of them has a residue, meaning that we still need to perform random walks from them. </a:t>
            </a:r>
          </a:p>
          <a:p>
            <a:r>
              <a:rPr lang="en-US" dirty="0"/>
              <a:t>Suppose the purple scores stand for the approximate degree normalized HKPR and the blue scores stand for the exact degree normalized HKPR,</a:t>
            </a:r>
          </a:p>
          <a:p>
            <a:r>
              <a:rPr lang="en-US" dirty="0"/>
              <a:t>By the definition of (d, epsilon, delta)-approximate HKPR, only node v3 does not have an accurate approximate degree normalized HKPR, which implies that many random walks are actually unnecessary.</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15</a:t>
            </a:fld>
            <a:endParaRPr lang="en-US" altLang="en-US"/>
          </a:p>
        </p:txBody>
      </p:sp>
    </p:spTree>
    <p:extLst>
      <p:ext uri="{BB962C8B-B14F-4D97-AF65-F5344CB8AC3E}">
        <p14:creationId xmlns:p14="http://schemas.microsoft.com/office/powerpoint/2010/main" val="50164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Recall that the residue of a node is the portion of random walks that not stopped yet, as well as stands for the accuracy error. </a:t>
            </a:r>
          </a:p>
          <a:p>
            <a:r>
              <a:rPr lang="en-SG" dirty="0"/>
              <a:t>Intuitively, we can prune random walks by reducing residues. </a:t>
            </a:r>
          </a:p>
          <a:p>
            <a:r>
              <a:rPr lang="en-US" altLang="zh-CN" dirty="0"/>
              <a:t>That is</a:t>
            </a:r>
            <a:r>
              <a:rPr lang="en-SG" dirty="0"/>
              <a:t>, we decrease a residue if it is above the error threshold, and remove a residue if it is below the error threshold.</a:t>
            </a:r>
          </a:p>
          <a:p>
            <a:r>
              <a:rPr lang="en-SG" dirty="0"/>
              <a:t>Let the green scores stand for the residues. More specifically, if the residue is below the error threshold 0.09, we reset it to be 0, otherwise, we set the residue to be the old residue minus 0.09 times its degree.  </a:t>
            </a:r>
          </a:p>
          <a:p>
            <a:r>
              <a:rPr lang="en-SG" dirty="0"/>
              <a:t>By applying the above pruning strategy, we have an improved algorithm TEA+.</a:t>
            </a:r>
          </a:p>
        </p:txBody>
      </p:sp>
      <p:sp>
        <p:nvSpPr>
          <p:cNvPr id="4" name="Slide Number Placeholder 3"/>
          <p:cNvSpPr>
            <a:spLocks noGrp="1"/>
          </p:cNvSpPr>
          <p:nvPr>
            <p:ph type="sldNum" sz="quarter" idx="5"/>
          </p:nvPr>
        </p:nvSpPr>
        <p:spPr/>
        <p:txBody>
          <a:bodyPr/>
          <a:lstStyle/>
          <a:p>
            <a:fld id="{0A8FD96F-C7EC-4506-A719-135EA1F51E15}" type="slidenum">
              <a:rPr lang="en-US" altLang="en-US" smtClean="0"/>
              <a:pPr/>
              <a:t>16</a:t>
            </a:fld>
            <a:endParaRPr lang="en-US" altLang="en-US"/>
          </a:p>
        </p:txBody>
      </p:sp>
    </p:spTree>
    <p:extLst>
      <p:ext uri="{BB962C8B-B14F-4D97-AF65-F5344CB8AC3E}">
        <p14:creationId xmlns:p14="http://schemas.microsoft.com/office/powerpoint/2010/main" val="1722120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Since TEA+ is an optimized TEA with much less random walks, the time complexity of TEA+ would be the same as that of TEA. Although, they have same time complexities. TEA+ outperforms TEA significantly in practice.</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17</a:t>
            </a:fld>
            <a:endParaRPr lang="en-US" altLang="en-US"/>
          </a:p>
        </p:txBody>
      </p:sp>
    </p:spTree>
    <p:extLst>
      <p:ext uri="{BB962C8B-B14F-4D97-AF65-F5344CB8AC3E}">
        <p14:creationId xmlns:p14="http://schemas.microsoft.com/office/powerpoint/2010/main" val="8206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run our algorithms against five competing algorithms, Monte-Carlo, </a:t>
            </a:r>
            <a:r>
              <a:rPr lang="en-US" dirty="0" err="1"/>
              <a:t>ClusterHKPR</a:t>
            </a:r>
            <a:r>
              <a:rPr lang="en-US" dirty="0"/>
              <a:t>, HK-Relax and two other algorithms that are not based on HKPR on a </a:t>
            </a:r>
            <a:r>
              <a:rPr lang="en-US" dirty="0" err="1"/>
              <a:t>linux</a:t>
            </a:r>
            <a:r>
              <a:rPr lang="en-US" dirty="0"/>
              <a:t> server with a single CPU and 64GB main memory. </a:t>
            </a:r>
          </a:p>
          <a:p>
            <a:r>
              <a:rPr lang="en-US" dirty="0"/>
              <a:t>We generate 50 seed nodes as the query set for each dataset and report the average running time and clustering quality..</a:t>
            </a:r>
          </a:p>
          <a:p>
            <a:endParaRPr lang="en-US" dirty="0"/>
          </a:p>
          <a:p>
            <a:r>
              <a:rPr lang="en-US" dirty="0"/>
              <a:t>Especially, following previous work, we set t, the expected random walk length as 5 and the failure probability of our algorithms as 1 over 1 million.</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18</a:t>
            </a:fld>
            <a:endParaRPr lang="en-US" altLang="en-US"/>
          </a:p>
        </p:txBody>
      </p:sp>
    </p:spTree>
    <p:extLst>
      <p:ext uri="{BB962C8B-B14F-4D97-AF65-F5344CB8AC3E}">
        <p14:creationId xmlns:p14="http://schemas.microsoft.com/office/powerpoint/2010/main" val="332108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6 undirected real-world graphs used in recent work are considered, including small  and large graphs, both of them are public available. PLC and 3D-grid are two synthetic graph. </a:t>
            </a:r>
          </a:p>
          <a:p>
            <a:endParaRPr lang="en-SG" dirty="0"/>
          </a:p>
          <a:p>
            <a:r>
              <a:rPr lang="en-SG" dirty="0"/>
              <a:t>PLC is generated </a:t>
            </a:r>
            <a:r>
              <a:rPr lang="en-US" dirty="0"/>
              <a:t>with </a:t>
            </a:r>
            <a:r>
              <a:rPr lang="en-US" dirty="0" err="1"/>
              <a:t>powerlaw</a:t>
            </a:r>
            <a:r>
              <a:rPr lang="en-US" dirty="0"/>
              <a:t> degree distribution and approximate average clustering. 3D-grid is a synthetic grid graph in 3-dimensional space where every node has six edges, each connecting it to its 2 neighbors in each dimension.</a:t>
            </a:r>
            <a:endParaRPr lang="en-SG" dirty="0"/>
          </a:p>
        </p:txBody>
      </p:sp>
      <p:sp>
        <p:nvSpPr>
          <p:cNvPr id="4" name="Slide Number Placeholder 3"/>
          <p:cNvSpPr>
            <a:spLocks noGrp="1"/>
          </p:cNvSpPr>
          <p:nvPr>
            <p:ph type="sldNum" sz="quarter" idx="5"/>
          </p:nvPr>
        </p:nvSpPr>
        <p:spPr/>
        <p:txBody>
          <a:bodyPr/>
          <a:lstStyle/>
          <a:p>
            <a:fld id="{0A8FD96F-C7EC-4506-A719-135EA1F51E15}" type="slidenum">
              <a:rPr lang="en-US" altLang="en-US" smtClean="0"/>
              <a:pPr/>
              <a:t>19</a:t>
            </a:fld>
            <a:endParaRPr lang="en-US" altLang="en-US"/>
          </a:p>
        </p:txBody>
      </p:sp>
    </p:spTree>
    <p:extLst>
      <p:ext uri="{BB962C8B-B14F-4D97-AF65-F5344CB8AC3E}">
        <p14:creationId xmlns:p14="http://schemas.microsoft.com/office/powerpoint/2010/main" val="155219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First, I would like to give you some backgrounds about the problem we studied, followed by a brief review of existing work.</a:t>
            </a:r>
          </a:p>
          <a:p>
            <a:r>
              <a:rPr lang="en-US" dirty="0"/>
              <a:t>Then our solutions will be introduced and finally we will show some interesting experimental results.</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2</a:t>
            </a:fld>
            <a:endParaRPr lang="en-US" altLang="en-US"/>
          </a:p>
        </p:txBody>
      </p:sp>
    </p:spTree>
    <p:extLst>
      <p:ext uri="{BB962C8B-B14F-4D97-AF65-F5344CB8AC3E}">
        <p14:creationId xmlns:p14="http://schemas.microsoft.com/office/powerpoint/2010/main" val="1092177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figure plots the average computational time and average clustering quality, namely conductance, of all algorithms when varying their error thresholds.</a:t>
            </a:r>
          </a:p>
          <a:p>
            <a:endParaRPr lang="en-US" dirty="0"/>
          </a:p>
          <a:p>
            <a:r>
              <a:rPr lang="en-US" dirty="0"/>
              <a:t>TEA+ consistently outperforms all competing algorithms in terms of running time and clustering quality </a:t>
            </a:r>
            <a:r>
              <a:rPr lang="en-US" altLang="zh-CN" dirty="0"/>
              <a:t>significantly</a:t>
            </a:r>
            <a:r>
              <a:rPr lang="en-US" dirty="0"/>
              <a:t>. </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20</a:t>
            </a:fld>
            <a:endParaRPr lang="en-US" altLang="en-US"/>
          </a:p>
        </p:txBody>
      </p:sp>
    </p:spTree>
    <p:extLst>
      <p:ext uri="{BB962C8B-B14F-4D97-AF65-F5344CB8AC3E}">
        <p14:creationId xmlns:p14="http://schemas.microsoft.com/office/powerpoint/2010/main" val="2027559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conclude, we proposed an efficient algorithm for computing degree normalized HKPR with strong theoretical guarantees.</a:t>
            </a:r>
          </a:p>
          <a:p>
            <a:endParaRPr lang="en-US" dirty="0"/>
          </a:p>
          <a:p>
            <a:r>
              <a:rPr lang="en-US" dirty="0"/>
              <a:t>This algorithm also turns out to be an efficient solution for finding local clusters on large graphs.</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21</a:t>
            </a:fld>
            <a:endParaRPr lang="en-US" altLang="en-US"/>
          </a:p>
        </p:txBody>
      </p:sp>
    </p:spTree>
    <p:extLst>
      <p:ext uri="{BB962C8B-B14F-4D97-AF65-F5344CB8AC3E}">
        <p14:creationId xmlns:p14="http://schemas.microsoft.com/office/powerpoint/2010/main" val="1757957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explain why our algorithm TEA+ outperforms other methods in local graph clustering. We also evaluate the accuracy and efficiency of each method for computing degree normalized HKPR.</a:t>
            </a:r>
          </a:p>
          <a:p>
            <a:endParaRPr lang="en-US" dirty="0"/>
          </a:p>
          <a:p>
            <a:r>
              <a:rPr lang="en-US" dirty="0"/>
              <a:t>We evaluate the accuracy by comparing the output node ranking of each method with the ground-truth results using accuracy metric NDCG.</a:t>
            </a:r>
          </a:p>
          <a:p>
            <a:endParaRPr lang="en-US" dirty="0"/>
          </a:p>
          <a:p>
            <a:r>
              <a:rPr lang="en-US" dirty="0"/>
              <a:t>From the figure, we see that TEA+ is able to estimate degree-normalized HKPR efficiently and accurately.</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37</a:t>
            </a:fld>
            <a:endParaRPr lang="en-US" altLang="en-US"/>
          </a:p>
        </p:txBody>
      </p:sp>
    </p:spTree>
    <p:extLst>
      <p:ext uri="{BB962C8B-B14F-4D97-AF65-F5344CB8AC3E}">
        <p14:creationId xmlns:p14="http://schemas.microsoft.com/office/powerpoint/2010/main" val="594001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demonstrate the power of our pruning random walks strategy in TEA+. We experimentally evaluate TEA+ against TEA in terms of running time when varying error threshold epsilon.</a:t>
            </a:r>
          </a:p>
          <a:p>
            <a:endParaRPr lang="en-US" dirty="0"/>
          </a:p>
          <a:p>
            <a:r>
              <a:rPr lang="en-US" dirty="0"/>
              <a:t>We observe that TEA+ is significantly faster than TEA on both small graphs and large graphs.</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38</a:t>
            </a:fld>
            <a:endParaRPr lang="en-US" altLang="en-US"/>
          </a:p>
        </p:txBody>
      </p:sp>
    </p:spTree>
    <p:extLst>
      <p:ext uri="{BB962C8B-B14F-4D97-AF65-F5344CB8AC3E}">
        <p14:creationId xmlns:p14="http://schemas.microsoft.com/office/powerpoint/2010/main" val="12243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Given a seed node s, a local graph clustering algorithm aims to find a cluster C surrounding s such that the cluster C has the minimal conductance</a:t>
            </a:r>
          </a:p>
          <a:p>
            <a:r>
              <a:rPr lang="en-US" dirty="0"/>
              <a:t>which is defined as, the ratio of the number of its edge cuts to the number of its total edges.  </a:t>
            </a:r>
          </a:p>
          <a:p>
            <a:r>
              <a:rPr lang="en-US" dirty="0"/>
              <a:t>Note that each edge cut stands for the cluster’s external connection. </a:t>
            </a:r>
          </a:p>
          <a:p>
            <a:r>
              <a:rPr lang="en-US" dirty="0"/>
              <a:t>For example, there are 3 edge cuts  and the number of edges is 15, as a result the conductance of C is 1 over 5</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3</a:t>
            </a:fld>
            <a:endParaRPr lang="en-US" altLang="en-US"/>
          </a:p>
        </p:txBody>
      </p:sp>
    </p:spTree>
    <p:extLst>
      <p:ext uri="{BB962C8B-B14F-4D97-AF65-F5344CB8AC3E}">
        <p14:creationId xmlns:p14="http://schemas.microsoft.com/office/powerpoint/2010/main" val="54024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Local clustering</a:t>
            </a:r>
            <a:r>
              <a:rPr lang="en-US" sz="1800" dirty="0"/>
              <a:t> has many applications, for instance, detecting communities on social networks, segmenting images as well as grouping protein in biological networks.</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4</a:t>
            </a:fld>
            <a:endParaRPr lang="en-US" altLang="en-US"/>
          </a:p>
        </p:txBody>
      </p:sp>
    </p:spTree>
    <p:extLst>
      <p:ext uri="{BB962C8B-B14F-4D97-AF65-F5344CB8AC3E}">
        <p14:creationId xmlns:p14="http://schemas.microsoft.com/office/powerpoint/2010/main" val="1733473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state-of-the-art solution for local graph clustering is based HKPR, short for Heat Kernel PageRank.</a:t>
            </a:r>
          </a:p>
          <a:p>
            <a:endParaRPr lang="en-US" altLang="zh-CN" baseline="0" dirty="0"/>
          </a:p>
          <a:p>
            <a:r>
              <a:rPr lang="en-US" altLang="zh-CN" baseline="0" dirty="0"/>
              <a:t>The Heat Kernel PageRank from s to v is defined as the probability that the random walk of a length k from s stops at v. In particular, the length k is sampled with Poisson probability and the expected length of a random walk is t.</a:t>
            </a:r>
          </a:p>
          <a:p>
            <a:endParaRPr lang="en-US" altLang="zh-CN" baseline="0" dirty="0"/>
          </a:p>
          <a:p>
            <a:r>
              <a:rPr lang="en-US" altLang="zh-CN" baseline="0" dirty="0"/>
              <a:t>Existing solutions all first compute approximate HKPR scores for a seed node s, and then sort nodes by their degree-normalized HKPR scores in descending order.</a:t>
            </a:r>
          </a:p>
          <a:p>
            <a:r>
              <a:rPr lang="en-US" altLang="zh-CN" baseline="0" dirty="0"/>
              <a:t>Finally, they perform a sweep over the sorted nodes to find a cut that has the minimal conductance and returns the cut as  the cluster C.</a:t>
            </a:r>
          </a:p>
          <a:p>
            <a:r>
              <a:rPr lang="en-US" altLang="zh-CN" baseline="0" dirty="0"/>
              <a:t>Since the clustering quality highly relies on the ranking of nodes, recent algorithms all focus on computing approximate HKPR accurately.</a:t>
            </a:r>
            <a:endParaRPr lang="zh-CN" altLang="en-US" dirty="0"/>
          </a:p>
          <a:p>
            <a:endParaRPr lang="en-US" dirty="0"/>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5</a:t>
            </a:fld>
            <a:endParaRPr lang="en-US" altLang="en-US"/>
          </a:p>
        </p:txBody>
      </p:sp>
    </p:spTree>
    <p:extLst>
      <p:ext uri="{BB962C8B-B14F-4D97-AF65-F5344CB8AC3E}">
        <p14:creationId xmlns:p14="http://schemas.microsoft.com/office/powerpoint/2010/main" val="367290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mainly two algorithms for computing approximate HKPR. The first one is HK-Relax, which provides the degree normalized HKPR of all nodes with the same absolute error guarantees.</a:t>
            </a:r>
          </a:p>
          <a:p>
            <a:r>
              <a:rPr lang="en-SG" dirty="0"/>
              <a:t>Suppose we have exact degree normalized HKPR for v1 and v2, which are 0.1 and 0.12 respectively. HK-Relax estimates the degree normalized HKPR of v1 and v2 as 0.12 and 0.1 respectively, both of which satisfy an absolute error 0.02. However, the ranking is incorrect.</a:t>
            </a:r>
          </a:p>
          <a:p>
            <a:r>
              <a:rPr lang="en-SG" dirty="0"/>
              <a:t>Intuitively, we are supposed to provide much tighter error guarantees for those with small normalized HKPR, such that the errors would not overwhelm their HKPR and affect the ranking.</a:t>
            </a:r>
          </a:p>
          <a:p>
            <a:r>
              <a:rPr lang="en-SG" dirty="0"/>
              <a:t>This suggests that relative error guarantee would be a better choice.</a:t>
            </a:r>
          </a:p>
        </p:txBody>
      </p:sp>
      <p:sp>
        <p:nvSpPr>
          <p:cNvPr id="4" name="Slide Number Placeholder 3"/>
          <p:cNvSpPr>
            <a:spLocks noGrp="1"/>
          </p:cNvSpPr>
          <p:nvPr>
            <p:ph type="sldNum" sz="quarter" idx="5"/>
          </p:nvPr>
        </p:nvSpPr>
        <p:spPr/>
        <p:txBody>
          <a:bodyPr/>
          <a:lstStyle/>
          <a:p>
            <a:fld id="{0A8FD96F-C7EC-4506-A719-135EA1F51E15}" type="slidenum">
              <a:rPr lang="en-US" altLang="en-US" smtClean="0"/>
              <a:pPr/>
              <a:t>6</a:t>
            </a:fld>
            <a:endParaRPr lang="en-US" altLang="en-US"/>
          </a:p>
        </p:txBody>
      </p:sp>
    </p:spTree>
    <p:extLst>
      <p:ext uri="{BB962C8B-B14F-4D97-AF65-F5344CB8AC3E}">
        <p14:creationId xmlns:p14="http://schemas.microsoft.com/office/powerpoint/2010/main" val="329511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ClusterHKPR</a:t>
            </a:r>
            <a:r>
              <a:rPr lang="en-US" dirty="0"/>
              <a:t> is a Monte-Carlo based method, which provides relative error guarantees to some nodes.</a:t>
            </a:r>
          </a:p>
          <a:p>
            <a:r>
              <a:rPr lang="en-US" dirty="0"/>
              <a:t>However, it requires a large number of random walks, leading to an expensive overhead.</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7</a:t>
            </a:fld>
            <a:endParaRPr lang="en-US" altLang="en-US"/>
          </a:p>
        </p:txBody>
      </p:sp>
    </p:spTree>
    <p:extLst>
      <p:ext uri="{BB962C8B-B14F-4D97-AF65-F5344CB8AC3E}">
        <p14:creationId xmlns:p14="http://schemas.microsoft.com/office/powerpoint/2010/main" val="1709831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Motivated by the deficiencies of previous work, we proposed to compute (d epsilon, delta)-approximate HKPR for each node.</a:t>
            </a:r>
          </a:p>
          <a:p>
            <a:r>
              <a:rPr lang="en-US" dirty="0"/>
              <a:t>More specifically, for the nodes with large degree-normalized HKPR, we promise relative error guarantees</a:t>
            </a:r>
          </a:p>
          <a:p>
            <a:r>
              <a:rPr lang="en-US" dirty="0"/>
              <a:t>But for other nodes, we provide absolute error guarantees in terms of degree-normalized HKPR.</a:t>
            </a:r>
          </a:p>
          <a:p>
            <a:r>
              <a:rPr lang="en-US" dirty="0"/>
              <a:t>Our methods run in time that almost linear the size of the input graph and the error threshold, which is much more efficient compared to HK-Relax and </a:t>
            </a:r>
            <a:r>
              <a:rPr lang="en-US" dirty="0" err="1"/>
              <a:t>ClusterHKPR</a:t>
            </a:r>
            <a:r>
              <a:rPr lang="en-US" dirty="0"/>
              <a:t>, especially on large graphs. </a:t>
            </a:r>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8</a:t>
            </a:fld>
            <a:endParaRPr lang="en-US" altLang="en-US"/>
          </a:p>
        </p:txBody>
      </p:sp>
    </p:spTree>
    <p:extLst>
      <p:ext uri="{BB962C8B-B14F-4D97-AF65-F5344CB8AC3E}">
        <p14:creationId xmlns:p14="http://schemas.microsoft.com/office/powerpoint/2010/main" val="39599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simple and straightforward way to compute (d epsilon, delta)-approximate HKPR is utilizing Monte-Carlo random walks.</a:t>
            </a:r>
          </a:p>
          <a:p>
            <a:r>
              <a:rPr lang="en-US" dirty="0"/>
              <a:t>That is, performing random walks from seed node s, at k </a:t>
            </a:r>
            <a:r>
              <a:rPr lang="en-US" dirty="0" err="1"/>
              <a:t>th</a:t>
            </a:r>
            <a:r>
              <a:rPr lang="en-US" dirty="0"/>
              <a:t> hop from s, each random walk either terminates with a certain probability or jumps to a random neighbor of the current node.</a:t>
            </a:r>
          </a:p>
          <a:p>
            <a:r>
              <a:rPr lang="en-US" dirty="0"/>
              <a:t>The HKPR of each node v with respect to s is estimated by the fraction of random walks that terminates at v.</a:t>
            </a:r>
          </a:p>
          <a:p>
            <a:r>
              <a:rPr lang="en-US" dirty="0"/>
              <a:t>However, the Monte-Carlo approach requires a large number of random walks, thereby leading to inefficiency</a:t>
            </a:r>
          </a:p>
          <a:p>
            <a:endParaRPr lang="en-US" dirty="0"/>
          </a:p>
        </p:txBody>
      </p:sp>
      <p:sp>
        <p:nvSpPr>
          <p:cNvPr id="4" name="灯片编号占位符 3"/>
          <p:cNvSpPr>
            <a:spLocks noGrp="1"/>
          </p:cNvSpPr>
          <p:nvPr>
            <p:ph type="sldNum" sz="quarter" idx="5"/>
          </p:nvPr>
        </p:nvSpPr>
        <p:spPr/>
        <p:txBody>
          <a:bodyPr/>
          <a:lstStyle/>
          <a:p>
            <a:fld id="{0A8FD96F-C7EC-4506-A719-135EA1F51E15}" type="slidenum">
              <a:rPr lang="en-US" altLang="en-US" smtClean="0"/>
              <a:pPr/>
              <a:t>9</a:t>
            </a:fld>
            <a:endParaRPr lang="en-US" altLang="en-US"/>
          </a:p>
        </p:txBody>
      </p:sp>
    </p:spTree>
    <p:extLst>
      <p:ext uri="{BB962C8B-B14F-4D97-AF65-F5344CB8AC3E}">
        <p14:creationId xmlns:p14="http://schemas.microsoft.com/office/powerpoint/2010/main" val="183800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702E27-1D8E-442A-BC9E-1AE6C6B819C5}" type="slidenum">
              <a:rPr lang="en-US" altLang="en-US"/>
              <a:pPr/>
              <a:t>‹#›</a:t>
            </a:fld>
            <a:endParaRPr lang="en-US" altLang="en-US"/>
          </a:p>
        </p:txBody>
      </p:sp>
    </p:spTree>
    <p:extLst>
      <p:ext uri="{BB962C8B-B14F-4D97-AF65-F5344CB8AC3E}">
        <p14:creationId xmlns:p14="http://schemas.microsoft.com/office/powerpoint/2010/main" val="163085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6B88AC5-9CF1-465B-99A5-F78FC81F243E}" type="slidenum">
              <a:rPr lang="en-US" altLang="en-US"/>
              <a:pPr/>
              <a:t>‹#›</a:t>
            </a:fld>
            <a:endParaRPr lang="en-US" altLang="en-US"/>
          </a:p>
        </p:txBody>
      </p:sp>
    </p:spTree>
    <p:extLst>
      <p:ext uri="{BB962C8B-B14F-4D97-AF65-F5344CB8AC3E}">
        <p14:creationId xmlns:p14="http://schemas.microsoft.com/office/powerpoint/2010/main" val="224413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761F1D5-2F5B-4044-BFF2-7BA0E66E66AA}" type="slidenum">
              <a:rPr lang="en-US" altLang="en-US"/>
              <a:pPr/>
              <a:t>‹#›</a:t>
            </a:fld>
            <a:endParaRPr lang="en-US" altLang="en-US"/>
          </a:p>
        </p:txBody>
      </p:sp>
    </p:spTree>
    <p:extLst>
      <p:ext uri="{BB962C8B-B14F-4D97-AF65-F5344CB8AC3E}">
        <p14:creationId xmlns:p14="http://schemas.microsoft.com/office/powerpoint/2010/main" val="2763282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3C5E77F-A75F-4BE9-BD15-02AA721E263B}" type="slidenum">
              <a:rPr lang="en-US" altLang="en-US"/>
              <a:pPr/>
              <a:t>‹#›</a:t>
            </a:fld>
            <a:endParaRPr lang="en-US" altLang="en-US"/>
          </a:p>
        </p:txBody>
      </p:sp>
    </p:spTree>
    <p:extLst>
      <p:ext uri="{BB962C8B-B14F-4D97-AF65-F5344CB8AC3E}">
        <p14:creationId xmlns:p14="http://schemas.microsoft.com/office/powerpoint/2010/main" val="381981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DD82BC-A2AC-4A42-97DA-0ADEEE1F94A9}" type="slidenum">
              <a:rPr lang="en-US" altLang="en-US"/>
              <a:pPr/>
              <a:t>‹#›</a:t>
            </a:fld>
            <a:endParaRPr lang="en-US" altLang="en-US"/>
          </a:p>
        </p:txBody>
      </p:sp>
    </p:spTree>
    <p:extLst>
      <p:ext uri="{BB962C8B-B14F-4D97-AF65-F5344CB8AC3E}">
        <p14:creationId xmlns:p14="http://schemas.microsoft.com/office/powerpoint/2010/main" val="131410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DD1490D-FF29-4A15-8B91-A4C05F9E5C81}" type="slidenum">
              <a:rPr lang="en-US" altLang="en-US"/>
              <a:pPr/>
              <a:t>‹#›</a:t>
            </a:fld>
            <a:endParaRPr lang="en-US" altLang="en-US"/>
          </a:p>
        </p:txBody>
      </p:sp>
    </p:spTree>
    <p:extLst>
      <p:ext uri="{BB962C8B-B14F-4D97-AF65-F5344CB8AC3E}">
        <p14:creationId xmlns:p14="http://schemas.microsoft.com/office/powerpoint/2010/main" val="8810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77AB762A-964A-4A3C-A73A-05AB2F578BB0}" type="slidenum">
              <a:rPr lang="en-US" altLang="en-US"/>
              <a:pPr/>
              <a:t>‹#›</a:t>
            </a:fld>
            <a:endParaRPr lang="en-US" altLang="en-US"/>
          </a:p>
        </p:txBody>
      </p:sp>
    </p:spTree>
    <p:extLst>
      <p:ext uri="{BB962C8B-B14F-4D97-AF65-F5344CB8AC3E}">
        <p14:creationId xmlns:p14="http://schemas.microsoft.com/office/powerpoint/2010/main" val="2661786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70D1E383-32D3-41CC-96CC-365BFF0B2AF5}" type="slidenum">
              <a:rPr lang="en-US" altLang="en-US"/>
              <a:pPr/>
              <a:t>‹#›</a:t>
            </a:fld>
            <a:endParaRPr lang="en-US" altLang="en-US"/>
          </a:p>
        </p:txBody>
      </p:sp>
    </p:spTree>
    <p:extLst>
      <p:ext uri="{BB962C8B-B14F-4D97-AF65-F5344CB8AC3E}">
        <p14:creationId xmlns:p14="http://schemas.microsoft.com/office/powerpoint/2010/main" val="2639351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EC23A30C-7A51-4C6B-835B-16A6A495D45D}" type="slidenum">
              <a:rPr lang="en-US" altLang="en-US"/>
              <a:pPr/>
              <a:t>‹#›</a:t>
            </a:fld>
            <a:endParaRPr lang="en-US" altLang="en-US"/>
          </a:p>
        </p:txBody>
      </p:sp>
    </p:spTree>
    <p:extLst>
      <p:ext uri="{BB962C8B-B14F-4D97-AF65-F5344CB8AC3E}">
        <p14:creationId xmlns:p14="http://schemas.microsoft.com/office/powerpoint/2010/main" val="402474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4E80D9C-CAAA-4635-9427-C56A18BC7013}" type="slidenum">
              <a:rPr lang="en-US" altLang="en-US"/>
              <a:pPr/>
              <a:t>‹#›</a:t>
            </a:fld>
            <a:endParaRPr lang="en-US" altLang="en-US"/>
          </a:p>
        </p:txBody>
      </p:sp>
    </p:spTree>
    <p:extLst>
      <p:ext uri="{BB962C8B-B14F-4D97-AF65-F5344CB8AC3E}">
        <p14:creationId xmlns:p14="http://schemas.microsoft.com/office/powerpoint/2010/main" val="2861218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51413B3-9C94-4BD8-B160-34AADF6DFB48}" type="slidenum">
              <a:rPr lang="en-US" altLang="en-US"/>
              <a:pPr/>
              <a:t>‹#›</a:t>
            </a:fld>
            <a:endParaRPr lang="en-US" altLang="en-US"/>
          </a:p>
        </p:txBody>
      </p:sp>
    </p:spTree>
    <p:extLst>
      <p:ext uri="{BB962C8B-B14F-4D97-AF65-F5344CB8AC3E}">
        <p14:creationId xmlns:p14="http://schemas.microsoft.com/office/powerpoint/2010/main" val="164865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baseline="0">
                <a:latin typeface="+mn-lt"/>
                <a:ea typeface="ＭＳ Ｐゴシック" pitchFamily="64"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667000" y="6248400"/>
            <a:ext cx="3352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aseline="0" dirty="0">
                <a:latin typeface="+mn-lt"/>
                <a:ea typeface="ＭＳ Ｐゴシック" pitchFamily="64"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019800" y="6248400"/>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baseline="0">
                <a:latin typeface="Helvetica Neue Light"/>
              </a:defRPr>
            </a:lvl1pPr>
          </a:lstStyle>
          <a:p>
            <a:fld id="{3C65B672-DFF7-48ED-8414-B9277F04451A}" type="slidenum">
              <a:rPr lang="en-US" altLang="en-US"/>
              <a:pPr/>
              <a:t>‹#›</a:t>
            </a:fld>
            <a:endParaRPr lang="en-US" altLang="en-US"/>
          </a:p>
        </p:txBody>
      </p:sp>
      <p:pic>
        <p:nvPicPr>
          <p:cNvPr id="1031" name="Picture 6" descr="NTU Logo_25mm_screen.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543800" y="6248400"/>
            <a:ext cx="1447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Helvetica Neue" pitchFamily="64" charset="0"/>
          <a:ea typeface="ＭＳ Ｐゴシック" pitchFamily="64" charset="-128"/>
        </a:defRPr>
      </a:lvl2pPr>
      <a:lvl3pPr algn="l" rtl="0" fontAlgn="base">
        <a:spcBef>
          <a:spcPct val="0"/>
        </a:spcBef>
        <a:spcAft>
          <a:spcPct val="0"/>
        </a:spcAft>
        <a:defRPr sz="3200" b="1">
          <a:solidFill>
            <a:schemeClr val="tx2"/>
          </a:solidFill>
          <a:latin typeface="Helvetica Neue" pitchFamily="64" charset="0"/>
          <a:ea typeface="ＭＳ Ｐゴシック" pitchFamily="64" charset="-128"/>
        </a:defRPr>
      </a:lvl3pPr>
      <a:lvl4pPr algn="l" rtl="0" fontAlgn="base">
        <a:spcBef>
          <a:spcPct val="0"/>
        </a:spcBef>
        <a:spcAft>
          <a:spcPct val="0"/>
        </a:spcAft>
        <a:defRPr sz="3200" b="1">
          <a:solidFill>
            <a:schemeClr val="tx2"/>
          </a:solidFill>
          <a:latin typeface="Helvetica Neue" pitchFamily="64" charset="0"/>
          <a:ea typeface="ＭＳ Ｐゴシック" pitchFamily="64" charset="-128"/>
        </a:defRPr>
      </a:lvl4pPr>
      <a:lvl5pPr algn="l" rtl="0" fontAlgn="base">
        <a:spcBef>
          <a:spcPct val="0"/>
        </a:spcBef>
        <a:spcAft>
          <a:spcPct val="0"/>
        </a:spcAft>
        <a:defRPr sz="3200" b="1">
          <a:solidFill>
            <a:schemeClr val="tx2"/>
          </a:solidFill>
          <a:latin typeface="Helvetica Neue" pitchFamily="64" charset="0"/>
          <a:ea typeface="ＭＳ Ｐゴシック" pitchFamily="64" charset="-128"/>
        </a:defRPr>
      </a:lvl5pPr>
      <a:lvl6pPr marL="457200" algn="l" rtl="0" eaLnBrk="1" fontAlgn="base" hangingPunct="1">
        <a:spcBef>
          <a:spcPct val="0"/>
        </a:spcBef>
        <a:spcAft>
          <a:spcPct val="0"/>
        </a:spcAft>
        <a:defRPr sz="3200" b="1">
          <a:solidFill>
            <a:schemeClr val="tx2"/>
          </a:solidFill>
          <a:latin typeface="Helvetica Neue" pitchFamily="64" charset="0"/>
          <a:ea typeface="ＭＳ Ｐゴシック" pitchFamily="64" charset="-128"/>
        </a:defRPr>
      </a:lvl6pPr>
      <a:lvl7pPr marL="914400" algn="l" rtl="0" eaLnBrk="1" fontAlgn="base" hangingPunct="1">
        <a:spcBef>
          <a:spcPct val="0"/>
        </a:spcBef>
        <a:spcAft>
          <a:spcPct val="0"/>
        </a:spcAft>
        <a:defRPr sz="3200" b="1">
          <a:solidFill>
            <a:schemeClr val="tx2"/>
          </a:solidFill>
          <a:latin typeface="Helvetica Neue" pitchFamily="64" charset="0"/>
          <a:ea typeface="ＭＳ Ｐゴシック" pitchFamily="64" charset="-128"/>
        </a:defRPr>
      </a:lvl7pPr>
      <a:lvl8pPr marL="1371600" algn="l" rtl="0" eaLnBrk="1" fontAlgn="base" hangingPunct="1">
        <a:spcBef>
          <a:spcPct val="0"/>
        </a:spcBef>
        <a:spcAft>
          <a:spcPct val="0"/>
        </a:spcAft>
        <a:defRPr sz="3200" b="1">
          <a:solidFill>
            <a:schemeClr val="tx2"/>
          </a:solidFill>
          <a:latin typeface="Helvetica Neue" pitchFamily="64" charset="0"/>
          <a:ea typeface="ＭＳ Ｐゴシック" pitchFamily="64" charset="-128"/>
        </a:defRPr>
      </a:lvl8pPr>
      <a:lvl9pPr marL="1828800" algn="l" rtl="0" eaLnBrk="1" fontAlgn="base" hangingPunct="1">
        <a:spcBef>
          <a:spcPct val="0"/>
        </a:spcBef>
        <a:spcAft>
          <a:spcPct val="0"/>
        </a:spcAft>
        <a:defRPr sz="3200" b="1">
          <a:solidFill>
            <a:schemeClr val="tx2"/>
          </a:solidFill>
          <a:latin typeface="Helvetica Neue" pitchFamily="64" charset="0"/>
          <a:ea typeface="ＭＳ Ｐゴシック" pitchFamily="64" charset="-128"/>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48.png"/><Relationship Id="rId5" Type="http://schemas.openxmlformats.org/officeDocument/2006/relationships/image" Target="../media/image37.jpeg"/><Relationship Id="rId10" Type="http://schemas.openxmlformats.org/officeDocument/2006/relationships/image" Target="../media/image52.png"/><Relationship Id="rId4" Type="http://schemas.openxmlformats.org/officeDocument/2006/relationships/image" Target="../media/image36.jpe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59.png"/><Relationship Id="rId4" Type="http://schemas.openxmlformats.org/officeDocument/2006/relationships/image" Target="../media/image35.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4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2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image" Target="../media/image710.png"/><Relationship Id="rId4" Type="http://schemas.openxmlformats.org/officeDocument/2006/relationships/image" Target="../media/image700.png"/></Relationships>
</file>

<file path=ppt/slides/_rels/slide26.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81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90.png"/><Relationship Id="rId4" Type="http://schemas.openxmlformats.org/officeDocument/2006/relationships/image" Target="../media/image840.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73.png"/><Relationship Id="rId4" Type="http://schemas.openxmlformats.org/officeDocument/2006/relationships/image" Target="../media/image560.png"/></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910.png"/><Relationship Id="rId12"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99.png"/><Relationship Id="rId5" Type="http://schemas.openxmlformats.org/officeDocument/2006/relationships/image" Target="../media/image37.jpeg"/><Relationship Id="rId10" Type="http://schemas.openxmlformats.org/officeDocument/2006/relationships/image" Target="../media/image591.png"/><Relationship Id="rId4" Type="http://schemas.openxmlformats.org/officeDocument/2006/relationships/image" Target="../media/image36.jpe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1.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title"/>
          </p:nvPr>
        </p:nvSpPr>
        <p:spPr>
          <a:xfrm>
            <a:off x="520862" y="1078375"/>
            <a:ext cx="8171727" cy="1143000"/>
          </a:xfrm>
        </p:spPr>
        <p:txBody>
          <a:bodyPr/>
          <a:lstStyle/>
          <a:p>
            <a:pPr algn="ctr"/>
            <a:r>
              <a:rPr lang="en-US" altLang="zh-CN" sz="3600" dirty="0">
                <a:solidFill>
                  <a:srgbClr val="1F497D"/>
                </a:solidFill>
                <a:latin typeface="Times New Roman" panose="02020603050405020304" pitchFamily="18" charset="0"/>
                <a:cs typeface="Times New Roman" panose="02020603050405020304" pitchFamily="18" charset="0"/>
              </a:rPr>
              <a:t>Efficient Estimation of Heat Kernel PageRank for Local Clustering</a:t>
            </a:r>
            <a:endParaRPr lang="en-US" altLang="en-US" sz="3600" dirty="0">
              <a:solidFill>
                <a:srgbClr val="1F497D"/>
              </a:solidFill>
              <a:latin typeface="Times New Roman" panose="02020603050405020304" pitchFamily="18" charset="0"/>
              <a:cs typeface="Times New Roman" panose="02020603050405020304" pitchFamily="18" charset="0"/>
            </a:endParaRPr>
          </a:p>
        </p:txBody>
      </p:sp>
      <p:sp>
        <p:nvSpPr>
          <p:cNvPr id="12" name="Rectangle 6"/>
          <p:cNvSpPr txBox="1">
            <a:spLocks noChangeArrowheads="1"/>
          </p:cNvSpPr>
          <p:nvPr/>
        </p:nvSpPr>
        <p:spPr bwMode="auto">
          <a:xfrm>
            <a:off x="1028218" y="2466210"/>
            <a:ext cx="7391400" cy="1925638"/>
          </a:xfrm>
          <a:prstGeom prst="rect">
            <a:avLst/>
          </a:prstGeom>
          <a:noFill/>
          <a:ln w="9525">
            <a:noFill/>
            <a:miter lim="800000"/>
            <a:headEnd/>
            <a:tailEnd/>
          </a:ln>
        </p:spPr>
        <p:txBody>
          <a:bodyPr anchor="t"/>
          <a:lstStyle/>
          <a:p>
            <a:pPr marL="342900" indent="-342900" algn="ctr">
              <a:spcBef>
                <a:spcPts val="0"/>
              </a:spcBef>
              <a:defRPr/>
            </a:pPr>
            <a:endParaRPr lang="en-US" sz="2000" i="1" kern="0" baseline="0" dirty="0">
              <a:solidFill>
                <a:srgbClr val="C00000"/>
              </a:solidFill>
              <a:latin typeface="Times New Roman" panose="02020603050405020304" pitchFamily="18" charset="0"/>
              <a:ea typeface="+mn-ea"/>
              <a:cs typeface="Times New Roman" panose="02020603050405020304" pitchFamily="18" charset="0"/>
            </a:endParaRPr>
          </a:p>
          <a:p>
            <a:pPr marL="342900" indent="-342900" algn="ctr">
              <a:spcBef>
                <a:spcPts val="0"/>
              </a:spcBef>
              <a:defRPr/>
            </a:pPr>
            <a:r>
              <a:rPr lang="en-US" b="1" kern="0" baseline="0" dirty="0">
                <a:solidFill>
                  <a:srgbClr val="C00000"/>
                </a:solidFill>
                <a:latin typeface="Times New Roman" panose="02020603050405020304" pitchFamily="18" charset="0"/>
                <a:ea typeface="+mn-ea"/>
                <a:cs typeface="Times New Roman" panose="02020603050405020304" pitchFamily="18" charset="0"/>
              </a:rPr>
              <a:t>Renchi Yang, Xiaokui Xiao, </a:t>
            </a:r>
            <a:r>
              <a:rPr lang="en-US" b="1" kern="0" baseline="0" dirty="0" err="1">
                <a:solidFill>
                  <a:srgbClr val="C00000"/>
                </a:solidFill>
                <a:latin typeface="Times New Roman" panose="02020603050405020304" pitchFamily="18" charset="0"/>
                <a:ea typeface="+mn-ea"/>
                <a:cs typeface="Times New Roman" panose="02020603050405020304" pitchFamily="18" charset="0"/>
              </a:rPr>
              <a:t>Zhewei</a:t>
            </a:r>
            <a:r>
              <a:rPr lang="en-US" b="1" kern="0" baseline="0" dirty="0">
                <a:solidFill>
                  <a:srgbClr val="C00000"/>
                </a:solidFill>
                <a:latin typeface="Times New Roman" panose="02020603050405020304" pitchFamily="18" charset="0"/>
                <a:ea typeface="+mn-ea"/>
                <a:cs typeface="Times New Roman" panose="02020603050405020304" pitchFamily="18" charset="0"/>
              </a:rPr>
              <a:t> Wei, </a:t>
            </a:r>
          </a:p>
          <a:p>
            <a:pPr marL="342900" indent="-342900" algn="ctr">
              <a:spcBef>
                <a:spcPts val="0"/>
              </a:spcBef>
              <a:defRPr/>
            </a:pPr>
            <a:r>
              <a:rPr lang="en-US" b="1" kern="0" baseline="0" dirty="0">
                <a:solidFill>
                  <a:srgbClr val="C00000"/>
                </a:solidFill>
                <a:latin typeface="Times New Roman" panose="02020603050405020304" pitchFamily="18" charset="0"/>
                <a:ea typeface="+mn-ea"/>
                <a:cs typeface="Times New Roman" panose="02020603050405020304" pitchFamily="18" charset="0"/>
              </a:rPr>
              <a:t>Sourav S Bhowmick, Jun Zhao, Rong-Hua Li</a:t>
            </a:r>
          </a:p>
          <a:p>
            <a:pPr marL="342900" indent="-342900" algn="ctr">
              <a:lnSpc>
                <a:spcPct val="200000"/>
              </a:lnSpc>
              <a:spcBef>
                <a:spcPts val="0"/>
              </a:spcBef>
              <a:defRPr/>
            </a:pPr>
            <a:r>
              <a:rPr lang="en-US" sz="2000" i="1" kern="0" baseline="0" dirty="0">
                <a:solidFill>
                  <a:srgbClr val="C00000"/>
                </a:solidFill>
                <a:latin typeface="Times New Roman" panose="02020603050405020304" pitchFamily="18" charset="0"/>
                <a:ea typeface="+mn-ea"/>
                <a:cs typeface="Times New Roman" panose="02020603050405020304" pitchFamily="18" charset="0"/>
              </a:rPr>
              <a:t>July 2019</a:t>
            </a:r>
            <a:endParaRPr lang="en-US" sz="2000" i="1" kern="0" baseline="0" dirty="0">
              <a:solidFill>
                <a:srgbClr val="C00000"/>
              </a:solidFill>
              <a:latin typeface="Times New Roman" panose="02020603050405020304" pitchFamily="18" charset="0"/>
              <a:ea typeface="ＭＳ Ｐゴシック" pitchFamily="64" charset="-128"/>
              <a:cs typeface="Times New Roman" panose="02020603050405020304" pitchFamily="18" charset="0"/>
            </a:endParaRPr>
          </a:p>
        </p:txBody>
      </p:sp>
      <p:sp>
        <p:nvSpPr>
          <p:cNvPr id="2053" name="Rectangle 1"/>
          <p:cNvSpPr>
            <a:spLocks noChangeArrowheads="1"/>
          </p:cNvSpPr>
          <p:nvPr/>
        </p:nvSpPr>
        <p:spPr bwMode="auto">
          <a:xfrm>
            <a:off x="7235825" y="5876925"/>
            <a:ext cx="1908175" cy="981075"/>
          </a:xfrm>
          <a:prstGeom prst="rect">
            <a:avLst/>
          </a:prstGeom>
          <a:solidFill>
            <a:schemeClr val="bg1"/>
          </a:solidFill>
          <a:ln w="9525" algn="ctr">
            <a:solidFill>
              <a:schemeClr val="bg1"/>
            </a:solidFill>
            <a:round/>
            <a:headEnd/>
            <a:tailEnd/>
          </a:ln>
        </p:spPr>
        <p:txBody>
          <a:bodyPr/>
          <a:lstStyle>
            <a:lvl1pPr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endParaRPr lang="en-SG" altLang="en-US"/>
          </a:p>
        </p:txBody>
      </p:sp>
      <p:grpSp>
        <p:nvGrpSpPr>
          <p:cNvPr id="2" name="Group 1">
            <a:extLst>
              <a:ext uri="{FF2B5EF4-FFF2-40B4-BE49-F238E27FC236}">
                <a16:creationId xmlns:a16="http://schemas.microsoft.com/office/drawing/2014/main" id="{4CC7DD73-1E23-4A87-B76F-C2261CCE04F9}"/>
              </a:ext>
            </a:extLst>
          </p:cNvPr>
          <p:cNvGrpSpPr/>
          <p:nvPr/>
        </p:nvGrpSpPr>
        <p:grpSpPr>
          <a:xfrm>
            <a:off x="1695497" y="4415211"/>
            <a:ext cx="5862587" cy="1896082"/>
            <a:chOff x="1695497" y="4482117"/>
            <a:chExt cx="5862587" cy="1896082"/>
          </a:xfrm>
        </p:grpSpPr>
        <p:pic>
          <p:nvPicPr>
            <p:cNvPr id="6" name="Picture 12" descr="Image result for renmin university of china logo">
              <a:extLst>
                <a:ext uri="{FF2B5EF4-FFF2-40B4-BE49-F238E27FC236}">
                  <a16:creationId xmlns:a16="http://schemas.microsoft.com/office/drawing/2014/main" id="{6C67BB18-C210-4285-BCD8-96B29FBC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97" y="5511277"/>
              <a:ext cx="3018928" cy="866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Z:\Youth Olympic Games 2010\Tagline\NTU_YOV_Full colour.jpg">
              <a:extLst>
                <a:ext uri="{FF2B5EF4-FFF2-40B4-BE49-F238E27FC236}">
                  <a16:creationId xmlns:a16="http://schemas.microsoft.com/office/drawing/2014/main" id="{872D4128-CAE0-4D20-AA39-2881989CE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6471"/>
            <a:stretch>
              <a:fillRect/>
            </a:stretch>
          </p:blipFill>
          <p:spPr bwMode="auto">
            <a:xfrm>
              <a:off x="1948138" y="4487565"/>
              <a:ext cx="2689516" cy="102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Full_Colour_Thumb">
              <a:extLst>
                <a:ext uri="{FF2B5EF4-FFF2-40B4-BE49-F238E27FC236}">
                  <a16:creationId xmlns:a16="http://schemas.microsoft.com/office/drawing/2014/main" id="{40265BE5-922F-4E55-AC15-8E0629F1B5F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095" y="4482117"/>
              <a:ext cx="1913651" cy="1061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www.bit.edu.cn/images/2013zzgb/logo.jpg">
              <a:extLst>
                <a:ext uri="{FF2B5EF4-FFF2-40B4-BE49-F238E27FC236}">
                  <a16:creationId xmlns:a16="http://schemas.microsoft.com/office/drawing/2014/main" id="{85147E55-EB0D-4901-BDE0-631B4755D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59" y="5644700"/>
              <a:ext cx="2600325" cy="6000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advTm="21112"/>
    </mc:Choice>
    <mc:Fallback xmlns="">
      <p:transition spd="slow" advTm="211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HK-Push: deterministic graph traversal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4D0E49-E0E5-4EE4-B007-723D176221C0}"/>
                  </a:ext>
                </a:extLst>
              </p:cNvPr>
              <p:cNvSpPr>
                <a:spLocks noGrp="1"/>
              </p:cNvSpPr>
              <p:nvPr>
                <p:ph idx="1"/>
              </p:nvPr>
            </p:nvSpPr>
            <p:spPr>
              <a:xfrm>
                <a:off x="685800" y="1836824"/>
                <a:ext cx="7772400" cy="4343400"/>
              </a:xfrm>
            </p:spPr>
            <p:txBody>
              <a:bodyPr/>
              <a:lstStyle/>
              <a:p>
                <a:r>
                  <a:rPr lang="en-SG" dirty="0">
                    <a:latin typeface="+mj-lt"/>
                  </a:rPr>
                  <a:t>HK-Push   </a:t>
                </a:r>
                <a14:m>
                  <m:oMath xmlns:m="http://schemas.openxmlformats.org/officeDocument/2006/math">
                    <m:r>
                      <a:rPr lang="en-SG" sz="2400" i="1">
                        <a:latin typeface="Cambria Math" panose="02040503050406030204" pitchFamily="18" charset="0"/>
                        <a:cs typeface="Times New Roman" panose="02020603050405020304" pitchFamily="18" charset="0"/>
                      </a:rPr>
                      <m:t>𝑡</m:t>
                    </m:r>
                    <m:r>
                      <a:rPr lang="en-SG" sz="2400" i="1">
                        <a:latin typeface="Cambria Math" panose="02040503050406030204" pitchFamily="18" charset="0"/>
                        <a:cs typeface="Times New Roman" panose="02020603050405020304" pitchFamily="18" charset="0"/>
                      </a:rPr>
                      <m:t>=3,</m:t>
                    </m:r>
                    <m:r>
                      <a:rPr lang="en-SG" sz="2400" i="1">
                        <a:latin typeface="Cambria Math" panose="02040503050406030204" pitchFamily="18" charset="0"/>
                        <a:cs typeface="Times New Roman" panose="02020603050405020304" pitchFamily="18" charset="0"/>
                      </a:rPr>
                      <m:t>𝐾</m:t>
                    </m:r>
                    <m:r>
                      <a:rPr lang="en-SG" sz="2400" i="1">
                        <a:latin typeface="Cambria Math" panose="02040503050406030204" pitchFamily="18" charset="0"/>
                        <a:cs typeface="Times New Roman" panose="02020603050405020304" pitchFamily="18" charset="0"/>
                      </a:rPr>
                      <m:t>=2,</m:t>
                    </m:r>
                    <m:sSub>
                      <m:sSubPr>
                        <m:ctrlPr>
                          <a:rPr lang="en-SG" sz="2400" b="0" i="1" smtClean="0">
                            <a:latin typeface="Cambria Math" panose="02040503050406030204" pitchFamily="18" charset="0"/>
                            <a:cs typeface="Times New Roman" panose="02020603050405020304" pitchFamily="18" charset="0"/>
                          </a:rPr>
                        </m:ctrlPr>
                      </m:sSubPr>
                      <m:e>
                        <m:r>
                          <a:rPr lang="en-SG" sz="2400" b="0" i="1" smtClean="0">
                            <a:latin typeface="Cambria Math" panose="02040503050406030204" pitchFamily="18" charset="0"/>
                            <a:cs typeface="Times New Roman" panose="02020603050405020304" pitchFamily="18" charset="0"/>
                          </a:rPr>
                          <m:t>𝑛</m:t>
                        </m:r>
                      </m:e>
                      <m:sub>
                        <m:r>
                          <a:rPr lang="en-SG" sz="2400" b="0" i="1" smtClean="0">
                            <a:latin typeface="Cambria Math" panose="02040503050406030204" pitchFamily="18" charset="0"/>
                            <a:cs typeface="Times New Roman" panose="02020603050405020304" pitchFamily="18" charset="0"/>
                          </a:rPr>
                          <m:t>𝑝</m:t>
                        </m:r>
                      </m:sub>
                    </m:sSub>
                    <m:r>
                      <a:rPr lang="en-SG" sz="2400" b="0" i="1" smtClean="0">
                        <a:latin typeface="Cambria Math" panose="02040503050406030204" pitchFamily="18" charset="0"/>
                        <a:cs typeface="Times New Roman" panose="02020603050405020304" pitchFamily="18" charset="0"/>
                      </a:rPr>
                      <m:t>=</m:t>
                    </m:r>
                    <m:f>
                      <m:fPr>
                        <m:ctrlPr>
                          <a:rPr lang="en-SG" sz="2400" b="0" i="1" smtClean="0">
                            <a:latin typeface="Cambria Math" panose="02040503050406030204" pitchFamily="18" charset="0"/>
                            <a:cs typeface="Times New Roman" panose="02020603050405020304" pitchFamily="18" charset="0"/>
                          </a:rPr>
                        </m:ctrlPr>
                      </m:fPr>
                      <m:num>
                        <m:r>
                          <a:rPr lang="en-SG" sz="2400" b="0" i="1" smtClean="0">
                            <a:latin typeface="Cambria Math" panose="02040503050406030204" pitchFamily="18" charset="0"/>
                            <a:ea typeface="Cambria Math" panose="02040503050406030204" pitchFamily="18" charset="0"/>
                            <a:cs typeface="Times New Roman" panose="02020603050405020304" pitchFamily="18" charset="0"/>
                          </a:rPr>
                          <m:t>𝜔</m:t>
                        </m:r>
                        <m:r>
                          <a:rPr lang="en-SG"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ea typeface="Cambria Math" panose="02040503050406030204" pitchFamily="18" charset="0"/>
                            <a:cs typeface="Times New Roman" panose="02020603050405020304" pitchFamily="18" charset="0"/>
                          </a:rPr>
                          <m:t>𝑡</m:t>
                        </m:r>
                      </m:num>
                      <m:den>
                        <m:r>
                          <a:rPr lang="en-SG" sz="2400" b="0" i="1" smtClean="0">
                            <a:latin typeface="Cambria Math" panose="02040503050406030204" pitchFamily="18" charset="0"/>
                            <a:cs typeface="Times New Roman" panose="02020603050405020304" pitchFamily="18" charset="0"/>
                          </a:rPr>
                          <m:t>2</m:t>
                        </m:r>
                      </m:den>
                    </m:f>
                  </m:oMath>
                </a14:m>
                <a:endParaRPr lang="en-SG" sz="2400" dirty="0">
                  <a:latin typeface="+mj-lt"/>
                </a:endParaRPr>
              </a:p>
              <a:p>
                <a:pPr lvl="1"/>
                <a:r>
                  <a:rPr lang="en-SG" sz="2400" dirty="0">
                    <a:latin typeface="+mj-lt"/>
                  </a:rPr>
                  <a:t>Each node </a:t>
                </a:r>
                <a14:m>
                  <m:oMath xmlns:m="http://schemas.openxmlformats.org/officeDocument/2006/math">
                    <m:r>
                      <a:rPr lang="en-SG" sz="2400" i="1" smtClean="0">
                        <a:solidFill>
                          <a:schemeClr val="tx1"/>
                        </a:solidFill>
                        <a:latin typeface="Cambria Math" panose="02040503050406030204" pitchFamily="18" charset="0"/>
                        <a:cs typeface="Times New Roman" panose="02020603050405020304" pitchFamily="18" charset="0"/>
                      </a:rPr>
                      <m:t>𝑣</m:t>
                    </m:r>
                  </m:oMath>
                </a14:m>
                <a:r>
                  <a:rPr lang="en-SG" sz="2400" dirty="0">
                    <a:latin typeface="+mj-lt"/>
                  </a:rPr>
                  <a:t>: </a:t>
                </a:r>
              </a:p>
              <a:p>
                <a:pPr lvl="2"/>
                <a:r>
                  <a:rPr lang="en-SG" sz="2000" dirty="0">
                    <a:latin typeface="+mj-lt"/>
                  </a:rPr>
                  <a:t>a </a:t>
                </a:r>
                <a:r>
                  <a:rPr lang="en-SG" sz="2000" i="1" dirty="0">
                    <a:solidFill>
                      <a:srgbClr val="0000FF"/>
                    </a:solidFill>
                    <a:latin typeface="+mj-lt"/>
                  </a:rPr>
                  <a:t>reserve</a:t>
                </a:r>
                <a:r>
                  <a:rPr lang="en-SG" sz="2000" dirty="0">
                    <a:latin typeface="+mj-lt"/>
                  </a:rPr>
                  <a:t> </a:t>
                </a:r>
                <a14:m>
                  <m:oMath xmlns:m="http://schemas.openxmlformats.org/officeDocument/2006/math">
                    <m:sSub>
                      <m:sSubPr>
                        <m:ctrlPr>
                          <a:rPr lang="en-SG" sz="2000" i="1">
                            <a:solidFill>
                              <a:srgbClr val="0000FF"/>
                            </a:solidFill>
                            <a:latin typeface="Cambria Math" panose="02040503050406030204" pitchFamily="18" charset="0"/>
                            <a:cs typeface="Times New Roman" panose="02020603050405020304" pitchFamily="18" charset="0"/>
                          </a:rPr>
                        </m:ctrlPr>
                      </m:sSubPr>
                      <m:e>
                        <m:acc>
                          <m:accPr>
                            <m:chr m:val="̂"/>
                            <m:ctrlPr>
                              <a:rPr lang="en-SG"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SG" sz="20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𝜌</m:t>
                            </m:r>
                          </m:e>
                        </m:acc>
                      </m:e>
                      <m:sub>
                        <m:r>
                          <a:rPr lang="en-SG" sz="2000" i="1">
                            <a:solidFill>
                              <a:srgbClr val="0000FF"/>
                            </a:solidFill>
                            <a:latin typeface="Cambria Math" panose="02040503050406030204" pitchFamily="18" charset="0"/>
                            <a:cs typeface="Times New Roman" panose="02020603050405020304" pitchFamily="18" charset="0"/>
                          </a:rPr>
                          <m:t>𝑠</m:t>
                        </m:r>
                      </m:sub>
                    </m:sSub>
                    <m:d>
                      <m:dPr>
                        <m:begChr m:val="["/>
                        <m:endChr m:val="]"/>
                        <m:ctrlPr>
                          <a:rPr lang="en-SG" sz="2000" i="1">
                            <a:solidFill>
                              <a:srgbClr val="0000FF"/>
                            </a:solidFill>
                            <a:latin typeface="Cambria Math" panose="02040503050406030204" pitchFamily="18" charset="0"/>
                            <a:cs typeface="Times New Roman" panose="02020603050405020304" pitchFamily="18" charset="0"/>
                          </a:rPr>
                        </m:ctrlPr>
                      </m:dPr>
                      <m:e>
                        <m:r>
                          <a:rPr lang="en-SG" sz="2000" i="1">
                            <a:solidFill>
                              <a:srgbClr val="0000FF"/>
                            </a:solidFill>
                            <a:latin typeface="Cambria Math" panose="02040503050406030204" pitchFamily="18" charset="0"/>
                            <a:cs typeface="Times New Roman" panose="02020603050405020304" pitchFamily="18" charset="0"/>
                          </a:rPr>
                          <m:t>𝑣</m:t>
                        </m:r>
                      </m:e>
                    </m:d>
                  </m:oMath>
                </a14:m>
                <a:r>
                  <a:rPr lang="en-SG" sz="2000" dirty="0">
                    <a:latin typeface="+mj-lt"/>
                  </a:rPr>
                  <a:t>: </a:t>
                </a:r>
                <a:r>
                  <a:rPr lang="en-US" sz="2000" dirty="0">
                    <a:latin typeface="+mj-lt"/>
                  </a:rPr>
                  <a:t>the portion of random walks stopped at </a:t>
                </a:r>
                <a14:m>
                  <m:oMath xmlns:m="http://schemas.openxmlformats.org/officeDocument/2006/math">
                    <m:r>
                      <a:rPr lang="en-SG" sz="2000" i="1">
                        <a:solidFill>
                          <a:srgbClr val="0000FF"/>
                        </a:solidFill>
                        <a:latin typeface="Cambria Math" panose="02040503050406030204" pitchFamily="18" charset="0"/>
                        <a:cs typeface="Times New Roman" panose="02020603050405020304" pitchFamily="18" charset="0"/>
                      </a:rPr>
                      <m:t>𝑣</m:t>
                    </m:r>
                  </m:oMath>
                </a14:m>
                <a:endParaRPr lang="en-SG" sz="2000" dirty="0">
                  <a:latin typeface="+mj-lt"/>
                </a:endParaRPr>
              </a:p>
              <a:p>
                <a:pPr lvl="2"/>
                <a:r>
                  <a:rPr lang="en-SG" sz="2000" dirty="0">
                    <a:latin typeface="+mj-lt"/>
                  </a:rPr>
                  <a:t>a </a:t>
                </a:r>
                <a14:m>
                  <m:oMath xmlns:m="http://schemas.openxmlformats.org/officeDocument/2006/math">
                    <m:r>
                      <a:rPr lang="en-SG" sz="2000" i="1" smtClean="0">
                        <a:solidFill>
                          <a:schemeClr val="tx1"/>
                        </a:solidFill>
                        <a:latin typeface="Cambria Math" panose="02040503050406030204" pitchFamily="18" charset="0"/>
                        <a:cs typeface="+mn-cs"/>
                      </a:rPr>
                      <m:t>𝑘</m:t>
                    </m:r>
                  </m:oMath>
                </a14:m>
                <a:r>
                  <a:rPr lang="en-SG" sz="2000" dirty="0">
                    <a:solidFill>
                      <a:srgbClr val="262626"/>
                    </a:solidFill>
                    <a:latin typeface="+mj-lt"/>
                    <a:ea typeface="ＭＳ Ｐゴシック" panose="020B0600070205080204" pitchFamily="34" charset="-128"/>
                    <a:cs typeface="Arial" panose="020B0604020202020204" pitchFamily="34" charset="0"/>
                  </a:rPr>
                  <a:t>-hop </a:t>
                </a:r>
                <a:r>
                  <a:rPr lang="en-SG" sz="2000" i="1" dirty="0">
                    <a:solidFill>
                      <a:srgbClr val="32862E"/>
                    </a:solidFill>
                    <a:latin typeface="+mj-lt"/>
                    <a:ea typeface="ＭＳ Ｐゴシック" panose="020B0600070205080204" pitchFamily="34" charset="-128"/>
                    <a:cs typeface="Arial" panose="020B0604020202020204" pitchFamily="34" charset="0"/>
                  </a:rPr>
                  <a:t>residue</a:t>
                </a:r>
                <a:r>
                  <a:rPr lang="en-SG" sz="2000" dirty="0">
                    <a:solidFill>
                      <a:srgbClr val="262626"/>
                    </a:solidFill>
                    <a:latin typeface="+mj-lt"/>
                    <a:ea typeface="ＭＳ Ｐゴシック" panose="020B0600070205080204" pitchFamily="34" charset="-128"/>
                    <a:cs typeface="Arial" panose="020B0604020202020204" pitchFamily="34" charset="0"/>
                  </a:rPr>
                  <a:t> </a:t>
                </a:r>
                <a14:m>
                  <m:oMath xmlns:m="http://schemas.openxmlformats.org/officeDocument/2006/math">
                    <m:sSubSup>
                      <m:sSubSupPr>
                        <m:ctrlPr>
                          <a:rPr lang="en-SG" sz="2000" i="1" smtClean="0">
                            <a:solidFill>
                              <a:srgbClr val="32862E"/>
                            </a:solidFill>
                            <a:latin typeface="Cambria Math" panose="02040503050406030204" pitchFamily="18" charset="0"/>
                            <a:cs typeface="Times New Roman" panose="02020603050405020304" pitchFamily="18" charset="0"/>
                          </a:rPr>
                        </m:ctrlPr>
                      </m:sSubSupPr>
                      <m:e>
                        <m:r>
                          <a:rPr lang="en-SG" sz="2000" i="1">
                            <a:solidFill>
                              <a:srgbClr val="32862E"/>
                            </a:solidFill>
                            <a:latin typeface="Cambria Math" panose="02040503050406030204" pitchFamily="18" charset="0"/>
                            <a:cs typeface="Times New Roman" panose="02020603050405020304" pitchFamily="18" charset="0"/>
                          </a:rPr>
                          <m:t>𝑟</m:t>
                        </m:r>
                      </m:e>
                      <m:sub>
                        <m:r>
                          <a:rPr lang="en-SG" sz="2000" i="1">
                            <a:solidFill>
                              <a:srgbClr val="32862E"/>
                            </a:solidFill>
                            <a:latin typeface="Cambria Math" panose="02040503050406030204" pitchFamily="18" charset="0"/>
                            <a:cs typeface="Times New Roman" panose="02020603050405020304" pitchFamily="18" charset="0"/>
                          </a:rPr>
                          <m:t>𝑠</m:t>
                        </m:r>
                      </m:sub>
                      <m:sup>
                        <m:r>
                          <a:rPr lang="en-SG" sz="2000" i="1">
                            <a:solidFill>
                              <a:srgbClr val="32862E"/>
                            </a:solidFill>
                            <a:latin typeface="Cambria Math" panose="02040503050406030204" pitchFamily="18" charset="0"/>
                            <a:cs typeface="Times New Roman" panose="02020603050405020304" pitchFamily="18" charset="0"/>
                          </a:rPr>
                          <m:t>(</m:t>
                        </m:r>
                        <m:r>
                          <a:rPr lang="en-SG" sz="2000" i="1">
                            <a:solidFill>
                              <a:srgbClr val="32862E"/>
                            </a:solidFill>
                            <a:latin typeface="Cambria Math" panose="02040503050406030204" pitchFamily="18" charset="0"/>
                            <a:cs typeface="Times New Roman" panose="02020603050405020304" pitchFamily="18" charset="0"/>
                          </a:rPr>
                          <m:t>𝑘</m:t>
                        </m:r>
                        <m:r>
                          <a:rPr lang="en-SG" sz="2000" i="1">
                            <a:solidFill>
                              <a:srgbClr val="32862E"/>
                            </a:solidFill>
                            <a:latin typeface="Cambria Math" panose="02040503050406030204" pitchFamily="18" charset="0"/>
                            <a:cs typeface="Times New Roman" panose="02020603050405020304" pitchFamily="18" charset="0"/>
                          </a:rPr>
                          <m:t>)</m:t>
                        </m:r>
                      </m:sup>
                    </m:sSubSup>
                    <m:d>
                      <m:dPr>
                        <m:begChr m:val="["/>
                        <m:endChr m:val="]"/>
                        <m:ctrlPr>
                          <a:rPr lang="en-SG" sz="2000" i="1">
                            <a:solidFill>
                              <a:srgbClr val="32862E"/>
                            </a:solidFill>
                            <a:latin typeface="Cambria Math" panose="02040503050406030204" pitchFamily="18" charset="0"/>
                            <a:cs typeface="Times New Roman" panose="02020603050405020304" pitchFamily="18" charset="0"/>
                          </a:rPr>
                        </m:ctrlPr>
                      </m:dPr>
                      <m:e>
                        <m:r>
                          <a:rPr lang="en-SG" sz="2000" i="1">
                            <a:solidFill>
                              <a:srgbClr val="32862E"/>
                            </a:solidFill>
                            <a:latin typeface="Cambria Math" panose="02040503050406030204" pitchFamily="18" charset="0"/>
                            <a:cs typeface="Times New Roman" panose="02020603050405020304" pitchFamily="18" charset="0"/>
                          </a:rPr>
                          <m:t>𝑣</m:t>
                        </m:r>
                      </m:e>
                    </m:d>
                  </m:oMath>
                </a14:m>
                <a:r>
                  <a:rPr lang="en-SG" sz="2000" dirty="0">
                    <a:solidFill>
                      <a:srgbClr val="262626"/>
                    </a:solidFill>
                    <a:latin typeface="+mj-lt"/>
                    <a:ea typeface="ＭＳ Ｐゴシック" panose="020B0600070205080204" pitchFamily="34" charset="-128"/>
                    <a:cs typeface="Arial" panose="020B0604020202020204" pitchFamily="34" charset="0"/>
                  </a:rPr>
                  <a:t>: </a:t>
                </a:r>
                <a:r>
                  <a:rPr lang="en-US" sz="2000" dirty="0">
                    <a:latin typeface="+mj-lt"/>
                  </a:rPr>
                  <a:t>the portion of random walks of length </a:t>
                </a:r>
                <a:r>
                  <a:rPr lang="en-US" sz="2000" i="1" dirty="0">
                    <a:solidFill>
                      <a:srgbClr val="32862E"/>
                    </a:solidFill>
                    <a:latin typeface="+mj-lt"/>
                  </a:rPr>
                  <a:t>k</a:t>
                </a:r>
                <a:r>
                  <a:rPr lang="en-US" sz="2000" dirty="0">
                    <a:latin typeface="+mj-lt"/>
                  </a:rPr>
                  <a:t> currently at node </a:t>
                </a:r>
                <a14:m>
                  <m:oMath xmlns:m="http://schemas.openxmlformats.org/officeDocument/2006/math">
                    <m:r>
                      <a:rPr lang="en-SG" sz="2000" i="1" smtClean="0">
                        <a:solidFill>
                          <a:srgbClr val="32862E"/>
                        </a:solidFill>
                        <a:latin typeface="Cambria Math" panose="02040503050406030204" pitchFamily="18" charset="0"/>
                        <a:cs typeface="Times New Roman" panose="02020603050405020304" pitchFamily="18" charset="0"/>
                      </a:rPr>
                      <m:t>𝑣</m:t>
                    </m:r>
                  </m:oMath>
                </a14:m>
                <a:r>
                  <a:rPr lang="en-US" sz="2000" dirty="0">
                    <a:latin typeface="+mj-lt"/>
                  </a:rPr>
                  <a:t> (</a:t>
                </a:r>
                <a:r>
                  <a:rPr lang="en-US" sz="2000" i="1" dirty="0">
                    <a:latin typeface="+mj-lt"/>
                  </a:rPr>
                  <a:t>not</a:t>
                </a:r>
                <a:r>
                  <a:rPr lang="en-US" sz="2000" dirty="0">
                    <a:latin typeface="+mj-lt"/>
                  </a:rPr>
                  <a:t> stopped yet) </a:t>
                </a:r>
                <a:endParaRPr lang="en-SG" sz="2000" dirty="0">
                  <a:latin typeface="+mj-lt"/>
                </a:endParaRPr>
              </a:p>
              <a:p>
                <a:endParaRPr lang="en-SG" dirty="0">
                  <a:latin typeface="+mj-lt"/>
                </a:endParaRPr>
              </a:p>
              <a:p>
                <a:pPr marL="415323" lvl="1" indent="0">
                  <a:spcBef>
                    <a:spcPts val="2195"/>
                  </a:spcBef>
                  <a:buClrTx/>
                  <a:buNone/>
                </a:pPr>
                <a:endParaRPr lang="en-SG" sz="2200" dirty="0"/>
              </a:p>
              <a:p>
                <a:endParaRPr lang="en-SG" dirty="0">
                  <a:latin typeface="+mj-lt"/>
                </a:endParaRPr>
              </a:p>
              <a:p>
                <a:endParaRPr lang="en-SG" sz="2800" dirty="0">
                  <a:latin typeface="+mj-lt"/>
                </a:endParaRPr>
              </a:p>
            </p:txBody>
          </p:sp>
        </mc:Choice>
        <mc:Fallback xmlns="">
          <p:sp>
            <p:nvSpPr>
              <p:cNvPr id="3" name="Content Placeholder 2">
                <a:extLst>
                  <a:ext uri="{FF2B5EF4-FFF2-40B4-BE49-F238E27FC236}">
                    <a16:creationId xmlns:a16="http://schemas.microsoft.com/office/drawing/2014/main" id="{8E4D0E49-E0E5-4EE4-B007-723D176221C0}"/>
                  </a:ext>
                </a:extLst>
              </p:cNvPr>
              <p:cNvSpPr>
                <a:spLocks noGrp="1" noRot="1" noChangeAspect="1" noMove="1" noResize="1" noEditPoints="1" noAdjustHandles="1" noChangeArrowheads="1" noChangeShapeType="1" noTextEdit="1"/>
              </p:cNvSpPr>
              <p:nvPr>
                <p:ph idx="1"/>
              </p:nvPr>
            </p:nvSpPr>
            <p:spPr>
              <a:xfrm>
                <a:off x="685800" y="1836824"/>
                <a:ext cx="7772400" cy="4343400"/>
              </a:xfrm>
              <a:blipFill>
                <a:blip r:embed="rId3"/>
                <a:stretch>
                  <a:fillRect l="-1804" t="-2384" r="-70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4E3F653E-202C-4FE2-8B88-17E895CEC7EF}"/>
              </a:ext>
            </a:extLst>
          </p:cNvPr>
          <p:cNvGrpSpPr/>
          <p:nvPr/>
        </p:nvGrpSpPr>
        <p:grpSpPr>
          <a:xfrm>
            <a:off x="1031030" y="4266417"/>
            <a:ext cx="2746611" cy="1736623"/>
            <a:chOff x="2021961" y="2465875"/>
            <a:chExt cx="2746611" cy="1736623"/>
          </a:xfrm>
        </p:grpSpPr>
        <p:grpSp>
          <p:nvGrpSpPr>
            <p:cNvPr id="6" name="Group 5">
              <a:extLst>
                <a:ext uri="{FF2B5EF4-FFF2-40B4-BE49-F238E27FC236}">
                  <a16:creationId xmlns:a16="http://schemas.microsoft.com/office/drawing/2014/main" id="{0975B784-52F0-45BC-B36D-B124B3AC6F88}"/>
                </a:ext>
              </a:extLst>
            </p:cNvPr>
            <p:cNvGrpSpPr/>
            <p:nvPr/>
          </p:nvGrpSpPr>
          <p:grpSpPr>
            <a:xfrm>
              <a:off x="2021961" y="2591233"/>
              <a:ext cx="2234383" cy="1611265"/>
              <a:chOff x="3718415" y="2429417"/>
              <a:chExt cx="2234383" cy="1611265"/>
            </a:xfrm>
          </p:grpSpPr>
          <p:pic>
            <p:nvPicPr>
              <p:cNvPr id="15" name="Picture 14">
                <a:extLst>
                  <a:ext uri="{FF2B5EF4-FFF2-40B4-BE49-F238E27FC236}">
                    <a16:creationId xmlns:a16="http://schemas.microsoft.com/office/drawing/2014/main" id="{752F48B8-A4BC-45CE-997D-427BF73A9B2D}"/>
                  </a:ext>
                </a:extLst>
              </p:cNvPr>
              <p:cNvPicPr>
                <a:picLocks noChangeAspect="1"/>
              </p:cNvPicPr>
              <p:nvPr/>
            </p:nvPicPr>
            <p:blipFill rotWithShape="1">
              <a:blip r:embed="rId4"/>
              <a:srcRect b="19874"/>
              <a:stretch/>
            </p:blipFill>
            <p:spPr>
              <a:xfrm>
                <a:off x="3718415" y="2429417"/>
                <a:ext cx="2234383" cy="1611265"/>
              </a:xfrm>
              <a:prstGeom prst="rect">
                <a:avLst/>
              </a:prstGeom>
            </p:spPr>
          </p:pic>
          <p:sp>
            <p:nvSpPr>
              <p:cNvPr id="21" name="Flowchart: Connector 20">
                <a:extLst>
                  <a:ext uri="{FF2B5EF4-FFF2-40B4-BE49-F238E27FC236}">
                    <a16:creationId xmlns:a16="http://schemas.microsoft.com/office/drawing/2014/main" id="{53810654-A52E-4728-AD65-F674A1C5A157}"/>
                  </a:ext>
                </a:extLst>
              </p:cNvPr>
              <p:cNvSpPr/>
              <p:nvPr/>
            </p:nvSpPr>
            <p:spPr>
              <a:xfrm>
                <a:off x="4345883" y="2482959"/>
                <a:ext cx="295767" cy="30673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A463E82-9422-4ECC-AB9D-B29985AA0393}"/>
                    </a:ext>
                  </a:extLst>
                </p:cNvPr>
                <p:cNvSpPr/>
                <p:nvPr/>
              </p:nvSpPr>
              <p:spPr>
                <a:xfrm>
                  <a:off x="3139152" y="2465875"/>
                  <a:ext cx="1629420" cy="50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SG" sz="2200" b="1" i="1" kern="0" baseline="0" smtClean="0">
                                <a:solidFill>
                                  <a:srgbClr val="32862E"/>
                                </a:solidFill>
                                <a:latin typeface="Cambria Math" panose="02040503050406030204" pitchFamily="18" charset="0"/>
                                <a:ea typeface="+mn-ea"/>
                                <a:cs typeface="Times New Roman" panose="02020603050405020304" pitchFamily="18" charset="0"/>
                              </a:rPr>
                            </m:ctrlPr>
                          </m:sSubSupPr>
                          <m:e>
                            <m:r>
                              <a:rPr lang="en-SG" sz="2200" b="1" i="1" kern="0" baseline="0">
                                <a:solidFill>
                                  <a:srgbClr val="32862E"/>
                                </a:solidFill>
                                <a:latin typeface="Cambria Math" panose="02040503050406030204" pitchFamily="18" charset="0"/>
                                <a:ea typeface="+mn-ea"/>
                                <a:cs typeface="Times New Roman" panose="02020603050405020304" pitchFamily="18" charset="0"/>
                              </a:rPr>
                              <m:t>𝒓</m:t>
                            </m:r>
                          </m:e>
                          <m:sub>
                            <m:r>
                              <a:rPr lang="en-SG" sz="2200" b="1" i="1" kern="0" baseline="0">
                                <a:solidFill>
                                  <a:srgbClr val="32862E"/>
                                </a:solidFill>
                                <a:latin typeface="Cambria Math" panose="02040503050406030204" pitchFamily="18" charset="0"/>
                                <a:ea typeface="+mn-ea"/>
                                <a:cs typeface="Times New Roman" panose="02020603050405020304" pitchFamily="18" charset="0"/>
                              </a:rPr>
                              <m:t>𝒔</m:t>
                            </m:r>
                          </m:sub>
                          <m:sup>
                            <m:r>
                              <a:rPr lang="en-SG" sz="2200" b="1" i="1" kern="0" baseline="0">
                                <a:solidFill>
                                  <a:srgbClr val="32862E"/>
                                </a:solidFill>
                                <a:latin typeface="Cambria Math" panose="02040503050406030204" pitchFamily="18" charset="0"/>
                                <a:ea typeface="+mn-ea"/>
                                <a:cs typeface="Times New Roman" panose="02020603050405020304" pitchFamily="18" charset="0"/>
                              </a:rPr>
                              <m:t>(</m:t>
                            </m:r>
                            <m:r>
                              <a:rPr lang="en-SG" sz="2200" b="1" i="1" kern="0" baseline="0" smtClean="0">
                                <a:solidFill>
                                  <a:srgbClr val="32862E"/>
                                </a:solidFill>
                                <a:latin typeface="Cambria Math" panose="02040503050406030204" pitchFamily="18" charset="0"/>
                                <a:ea typeface="+mn-ea"/>
                                <a:cs typeface="Times New Roman" panose="02020603050405020304" pitchFamily="18" charset="0"/>
                              </a:rPr>
                              <m:t>𝟎</m:t>
                            </m:r>
                            <m:r>
                              <a:rPr lang="en-SG" sz="2200" b="1" i="1" kern="0" baseline="0">
                                <a:solidFill>
                                  <a:srgbClr val="32862E"/>
                                </a:solidFill>
                                <a:latin typeface="Cambria Math" panose="02040503050406030204" pitchFamily="18" charset="0"/>
                                <a:ea typeface="+mn-ea"/>
                                <a:cs typeface="Times New Roman" panose="02020603050405020304" pitchFamily="18" charset="0"/>
                              </a:rPr>
                              <m:t>)</m:t>
                            </m:r>
                          </m:sup>
                        </m:sSubSup>
                        <m:d>
                          <m:dPr>
                            <m:begChr m:val="["/>
                            <m:endChr m:val="]"/>
                            <m:ctrlPr>
                              <a:rPr lang="en-SG" sz="2200" b="1" i="1" kern="0" baseline="0">
                                <a:solidFill>
                                  <a:srgbClr val="32862E"/>
                                </a:solidFill>
                                <a:latin typeface="Cambria Math" panose="02040503050406030204" pitchFamily="18" charset="0"/>
                                <a:ea typeface="+mn-ea"/>
                                <a:cs typeface="Times New Roman" panose="02020603050405020304" pitchFamily="18" charset="0"/>
                              </a:rPr>
                            </m:ctrlPr>
                          </m:dPr>
                          <m:e>
                            <m:r>
                              <a:rPr lang="en-SG" sz="2200" b="1" i="1" kern="0" baseline="0" smtClean="0">
                                <a:solidFill>
                                  <a:srgbClr val="32862E"/>
                                </a:solidFill>
                                <a:latin typeface="Cambria Math" panose="02040503050406030204" pitchFamily="18" charset="0"/>
                                <a:ea typeface="+mn-ea"/>
                                <a:cs typeface="Times New Roman" panose="02020603050405020304" pitchFamily="18" charset="0"/>
                              </a:rPr>
                              <m:t>𝒔</m:t>
                            </m:r>
                          </m:e>
                        </m:d>
                        <m:r>
                          <a:rPr lang="en-SG" sz="2200" b="1" i="1" kern="0" baseline="0" smtClean="0">
                            <a:solidFill>
                              <a:srgbClr val="32862E"/>
                            </a:solidFill>
                            <a:latin typeface="Cambria Math" panose="02040503050406030204" pitchFamily="18" charset="0"/>
                            <a:ea typeface="+mn-ea"/>
                            <a:cs typeface="Times New Roman" panose="02020603050405020304" pitchFamily="18" charset="0"/>
                          </a:rPr>
                          <m:t>=</m:t>
                        </m:r>
                        <m:r>
                          <a:rPr lang="en-SG" sz="2200" b="1" i="1" kern="0" baseline="0" smtClean="0">
                            <a:solidFill>
                              <a:srgbClr val="32862E"/>
                            </a:solidFill>
                            <a:latin typeface="Cambria Math" panose="02040503050406030204" pitchFamily="18" charset="0"/>
                            <a:ea typeface="+mn-ea"/>
                            <a:cs typeface="Times New Roman" panose="02020603050405020304" pitchFamily="18" charset="0"/>
                          </a:rPr>
                          <m:t>𝟏</m:t>
                        </m:r>
                        <m:r>
                          <a:rPr lang="en-SG" sz="2200" b="1" i="1" kern="0" baseline="0">
                            <a:solidFill>
                              <a:srgbClr val="32862E"/>
                            </a:solidFill>
                            <a:latin typeface="Cambria Math" panose="02040503050406030204" pitchFamily="18" charset="0"/>
                            <a:ea typeface="+mn-ea"/>
                            <a:cs typeface="Times New Roman" panose="02020603050405020304" pitchFamily="18" charset="0"/>
                          </a:rPr>
                          <m:t> </m:t>
                        </m:r>
                      </m:oMath>
                    </m:oMathPara>
                  </a14:m>
                  <a:endParaRPr lang="en-SG" sz="2200" b="1" dirty="0"/>
                </a:p>
              </p:txBody>
            </p:sp>
          </mc:Choice>
          <mc:Fallback xmlns="">
            <p:sp>
              <p:nvSpPr>
                <p:cNvPr id="5" name="Rectangle 4">
                  <a:extLst>
                    <a:ext uri="{FF2B5EF4-FFF2-40B4-BE49-F238E27FC236}">
                      <a16:creationId xmlns:a16="http://schemas.microsoft.com/office/drawing/2014/main" id="{6A463E82-9422-4ECC-AB9D-B29985AA0393}"/>
                    </a:ext>
                  </a:extLst>
                </p:cNvPr>
                <p:cNvSpPr>
                  <a:spLocks noRot="1" noChangeAspect="1" noMove="1" noResize="1" noEditPoints="1" noAdjustHandles="1" noChangeArrowheads="1" noChangeShapeType="1" noTextEdit="1"/>
                </p:cNvSpPr>
                <p:nvPr/>
              </p:nvSpPr>
              <p:spPr>
                <a:xfrm>
                  <a:off x="3139152" y="2465875"/>
                  <a:ext cx="1629420" cy="502702"/>
                </a:xfrm>
                <a:prstGeom prst="rect">
                  <a:avLst/>
                </a:prstGeom>
                <a:blipFill>
                  <a:blip r:embed="rId5"/>
                  <a:stretch>
                    <a:fillRect/>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23ABF1A-3560-4089-8F64-87F36945DCCE}"/>
                  </a:ext>
                </a:extLst>
              </p:cNvPr>
              <p:cNvSpPr/>
              <p:nvPr/>
            </p:nvSpPr>
            <p:spPr>
              <a:xfrm>
                <a:off x="4075331" y="4147822"/>
                <a:ext cx="4777624" cy="1980222"/>
              </a:xfrm>
              <a:prstGeom prst="rect">
                <a:avLst/>
              </a:prstGeom>
            </p:spPr>
            <p:txBody>
              <a:bodyPr wrap="square">
                <a:spAutoFit/>
              </a:bodyPr>
              <a:lstStyle/>
              <a:p>
                <a:pPr lvl="0">
                  <a:spcBef>
                    <a:spcPct val="20000"/>
                  </a:spcBef>
                </a:pPr>
                <a:r>
                  <a:rPr lang="en-SG" kern="0" baseline="0" dirty="0">
                    <a:solidFill>
                      <a:srgbClr val="262626"/>
                    </a:solidFill>
                    <a:latin typeface="Times New Roman" panose="02020603050405020304"/>
                    <a:ea typeface="+mn-ea"/>
                    <a:cs typeface="+mn-cs"/>
                  </a:rPr>
                  <a:t>At </a:t>
                </a:r>
                <a14:m>
                  <m:oMath xmlns:m="http://schemas.openxmlformats.org/officeDocument/2006/math">
                    <m:r>
                      <a:rPr lang="en-SG" i="1" kern="0" baseline="0" smtClean="0">
                        <a:solidFill>
                          <a:srgbClr val="32862E"/>
                        </a:solidFill>
                        <a:latin typeface="Cambria Math" panose="02040503050406030204" pitchFamily="18" charset="0"/>
                        <a:ea typeface="+mn-ea"/>
                        <a:cs typeface="+mn-cs"/>
                      </a:rPr>
                      <m:t>𝑘</m:t>
                    </m:r>
                  </m:oMath>
                </a14:m>
                <a:r>
                  <a:rPr lang="en-SG" kern="0" baseline="0" dirty="0">
                    <a:solidFill>
                      <a:srgbClr val="262626"/>
                    </a:solidFill>
                    <a:latin typeface="Times New Roman" panose="02020603050405020304"/>
                    <a:ea typeface="+mn-ea"/>
                    <a:cs typeface="+mn-cs"/>
                  </a:rPr>
                  <a:t>-</a:t>
                </a:r>
                <a:r>
                  <a:rPr lang="en-SG" kern="0" baseline="0" dirty="0" err="1">
                    <a:solidFill>
                      <a:srgbClr val="262626"/>
                    </a:solidFill>
                    <a:latin typeface="Times New Roman" panose="02020603050405020304"/>
                    <a:ea typeface="+mn-ea"/>
                    <a:cs typeface="+mn-cs"/>
                  </a:rPr>
                  <a:t>th</a:t>
                </a:r>
                <a:r>
                  <a:rPr lang="en-SG" kern="0" baseline="0" dirty="0">
                    <a:solidFill>
                      <a:srgbClr val="262626"/>
                    </a:solidFill>
                    <a:latin typeface="Times New Roman" panose="02020603050405020304"/>
                    <a:ea typeface="+mn-ea"/>
                    <a:cs typeface="+mn-cs"/>
                  </a:rPr>
                  <a:t> step from </a:t>
                </a:r>
                <a:r>
                  <a:rPr lang="en-SG" i="1" kern="0" baseline="0" dirty="0">
                    <a:latin typeface="Times New Roman" panose="02020603050405020304"/>
                    <a:ea typeface="+mn-ea"/>
                    <a:cs typeface="+mn-cs"/>
                  </a:rPr>
                  <a:t>s</a:t>
                </a:r>
                <a:r>
                  <a:rPr lang="en-SG" kern="0" baseline="0" dirty="0">
                    <a:solidFill>
                      <a:srgbClr val="262626"/>
                    </a:solidFill>
                    <a:latin typeface="Times New Roman" panose="02020603050405020304"/>
                    <a:ea typeface="+mn-ea"/>
                    <a:cs typeface="+mn-cs"/>
                  </a:rPr>
                  <a:t> </a:t>
                </a:r>
              </a:p>
              <a:p>
                <a:pPr marL="342900" lvl="0" indent="-342900">
                  <a:spcBef>
                    <a:spcPct val="20000"/>
                  </a:spcBef>
                  <a:buFont typeface="Wingdings" panose="05000000000000000000" pitchFamily="2" charset="2"/>
                  <a:buChar char="§"/>
                </a:pPr>
                <a14:m>
                  <m:oMath xmlns:m="http://schemas.openxmlformats.org/officeDocument/2006/math">
                    <m:f>
                      <m:fPr>
                        <m:ctrlPr>
                          <a:rPr lang="en-SG" i="1" kern="0" baseline="0" smtClean="0">
                            <a:solidFill>
                              <a:srgbClr val="32862E"/>
                            </a:solidFill>
                            <a:latin typeface="Cambria Math" panose="02040503050406030204" pitchFamily="18" charset="0"/>
                            <a:ea typeface="+mn-ea"/>
                            <a:cs typeface="+mn-cs"/>
                          </a:rPr>
                        </m:ctrlPr>
                      </m:fPr>
                      <m:num>
                        <m:r>
                          <a:rPr lang="en-SG" i="1" kern="0" baseline="0">
                            <a:solidFill>
                              <a:srgbClr val="32862E"/>
                            </a:solidFill>
                            <a:latin typeface="Cambria Math" panose="02040503050406030204" pitchFamily="18" charset="0"/>
                            <a:ea typeface="Cambria Math" panose="02040503050406030204" pitchFamily="18" charset="0"/>
                            <a:cs typeface="+mn-cs"/>
                          </a:rPr>
                          <m:t>𝜂</m:t>
                        </m:r>
                        <m:r>
                          <a:rPr lang="en-SG" i="1" kern="0" baseline="0">
                            <a:solidFill>
                              <a:srgbClr val="32862E"/>
                            </a:solidFill>
                            <a:latin typeface="Cambria Math" panose="02040503050406030204" pitchFamily="18" charset="0"/>
                            <a:ea typeface="Cambria Math" panose="02040503050406030204" pitchFamily="18" charset="0"/>
                            <a:cs typeface="+mn-cs"/>
                          </a:rPr>
                          <m:t>(</m:t>
                        </m:r>
                        <m:r>
                          <a:rPr lang="en-SG" i="1" kern="0" baseline="0">
                            <a:solidFill>
                              <a:srgbClr val="32862E"/>
                            </a:solidFill>
                            <a:latin typeface="Cambria Math" panose="02040503050406030204" pitchFamily="18" charset="0"/>
                            <a:ea typeface="Cambria Math" panose="02040503050406030204" pitchFamily="18" charset="0"/>
                            <a:cs typeface="+mn-cs"/>
                          </a:rPr>
                          <m:t>𝑘</m:t>
                        </m:r>
                        <m:r>
                          <a:rPr lang="en-SG" i="1" kern="0" baseline="0">
                            <a:solidFill>
                              <a:srgbClr val="32862E"/>
                            </a:solidFill>
                            <a:latin typeface="Cambria Math" panose="02040503050406030204" pitchFamily="18" charset="0"/>
                            <a:ea typeface="Cambria Math" panose="02040503050406030204" pitchFamily="18" charset="0"/>
                            <a:cs typeface="+mn-cs"/>
                          </a:rPr>
                          <m:t>)</m:t>
                        </m:r>
                      </m:num>
                      <m:den>
                        <m:r>
                          <a:rPr lang="en-SG" i="1" kern="0" baseline="0">
                            <a:solidFill>
                              <a:srgbClr val="32862E"/>
                            </a:solidFill>
                            <a:latin typeface="Cambria Math" panose="02040503050406030204" pitchFamily="18" charset="0"/>
                            <a:ea typeface="Cambria Math" panose="02040503050406030204" pitchFamily="18" charset="0"/>
                            <a:cs typeface="+mn-cs"/>
                          </a:rPr>
                          <m:t>𝜑</m:t>
                        </m:r>
                        <m:r>
                          <a:rPr lang="en-SG" i="1" kern="0" baseline="0">
                            <a:solidFill>
                              <a:srgbClr val="32862E"/>
                            </a:solidFill>
                            <a:latin typeface="Cambria Math" panose="02040503050406030204" pitchFamily="18" charset="0"/>
                            <a:ea typeface="Cambria Math" panose="02040503050406030204" pitchFamily="18" charset="0"/>
                            <a:cs typeface="+mn-cs"/>
                          </a:rPr>
                          <m:t>(</m:t>
                        </m:r>
                        <m:r>
                          <a:rPr lang="en-SG" i="1" kern="0" baseline="0">
                            <a:solidFill>
                              <a:srgbClr val="32862E"/>
                            </a:solidFill>
                            <a:latin typeface="Cambria Math" panose="02040503050406030204" pitchFamily="18" charset="0"/>
                            <a:ea typeface="Cambria Math" panose="02040503050406030204" pitchFamily="18" charset="0"/>
                            <a:cs typeface="+mn-cs"/>
                          </a:rPr>
                          <m:t>𝑘</m:t>
                        </m:r>
                        <m:r>
                          <a:rPr lang="en-SG" i="1" kern="0" baseline="0">
                            <a:solidFill>
                              <a:srgbClr val="32862E"/>
                            </a:solidFill>
                            <a:latin typeface="Cambria Math" panose="02040503050406030204" pitchFamily="18" charset="0"/>
                            <a:ea typeface="Cambria Math" panose="02040503050406030204" pitchFamily="18" charset="0"/>
                            <a:cs typeface="+mn-cs"/>
                          </a:rPr>
                          <m:t>)</m:t>
                        </m:r>
                      </m:den>
                    </m:f>
                    <m:r>
                      <a:rPr lang="en-SG" b="0" i="0" kern="0" baseline="0" smtClean="0">
                        <a:solidFill>
                          <a:srgbClr val="32862E"/>
                        </a:solidFill>
                        <a:latin typeface="Cambria Math" panose="02040503050406030204" pitchFamily="18" charset="0"/>
                        <a:ea typeface="Cambria Math" panose="02040503050406030204" pitchFamily="18" charset="0"/>
                        <a:cs typeface="+mn-cs"/>
                      </a:rPr>
                      <m:t>∗</m:t>
                    </m:r>
                    <m:sSubSup>
                      <m:sSubSupPr>
                        <m:ctrlPr>
                          <a:rPr lang="en-SG" i="1" kern="0" baseline="0">
                            <a:solidFill>
                              <a:srgbClr val="32862E"/>
                            </a:solidFill>
                            <a:latin typeface="Cambria Math" panose="02040503050406030204" pitchFamily="18" charset="0"/>
                            <a:cs typeface="Times New Roman" panose="02020603050405020304" pitchFamily="18" charset="0"/>
                          </a:rPr>
                        </m:ctrlPr>
                      </m:sSubSupPr>
                      <m:e>
                        <m:r>
                          <a:rPr lang="en-SG" i="1" kern="0" baseline="0">
                            <a:solidFill>
                              <a:srgbClr val="32862E"/>
                            </a:solidFill>
                            <a:latin typeface="Cambria Math" panose="02040503050406030204" pitchFamily="18" charset="0"/>
                            <a:cs typeface="Times New Roman" panose="02020603050405020304" pitchFamily="18" charset="0"/>
                          </a:rPr>
                          <m:t>𝑟</m:t>
                        </m:r>
                      </m:e>
                      <m:sub>
                        <m:r>
                          <a:rPr lang="en-SG" i="1" kern="0" baseline="0">
                            <a:solidFill>
                              <a:srgbClr val="32862E"/>
                            </a:solidFill>
                            <a:latin typeface="Cambria Math" panose="02040503050406030204" pitchFamily="18" charset="0"/>
                            <a:cs typeface="Times New Roman" panose="02020603050405020304" pitchFamily="18" charset="0"/>
                          </a:rPr>
                          <m:t>𝑠</m:t>
                        </m:r>
                      </m:sub>
                      <m:sup>
                        <m:d>
                          <m:dPr>
                            <m:ctrlPr>
                              <a:rPr lang="en-SG" i="1" kern="0" baseline="0">
                                <a:solidFill>
                                  <a:srgbClr val="32862E"/>
                                </a:solidFill>
                                <a:latin typeface="Cambria Math" panose="02040503050406030204" pitchFamily="18" charset="0"/>
                                <a:cs typeface="Times New Roman" panose="02020603050405020304" pitchFamily="18" charset="0"/>
                              </a:rPr>
                            </m:ctrlPr>
                          </m:dPr>
                          <m:e>
                            <m:r>
                              <a:rPr lang="en-SG" i="1" kern="0" baseline="0">
                                <a:solidFill>
                                  <a:srgbClr val="32862E"/>
                                </a:solidFill>
                                <a:latin typeface="Cambria Math" panose="02040503050406030204" pitchFamily="18" charset="0"/>
                                <a:cs typeface="Times New Roman" panose="02020603050405020304" pitchFamily="18" charset="0"/>
                              </a:rPr>
                              <m:t>𝑘</m:t>
                            </m:r>
                          </m:e>
                        </m:d>
                      </m:sup>
                    </m:sSubSup>
                    <m:d>
                      <m:dPr>
                        <m:begChr m:val="["/>
                        <m:endChr m:val="]"/>
                        <m:ctrlPr>
                          <a:rPr lang="en-SG" i="1" kern="0" baseline="0">
                            <a:solidFill>
                              <a:srgbClr val="32862E"/>
                            </a:solidFill>
                            <a:latin typeface="Cambria Math" panose="02040503050406030204" pitchFamily="18" charset="0"/>
                            <a:cs typeface="Times New Roman" panose="02020603050405020304" pitchFamily="18" charset="0"/>
                          </a:rPr>
                        </m:ctrlPr>
                      </m:dPr>
                      <m:e>
                        <m:r>
                          <a:rPr lang="en-SG" i="1" kern="0" baseline="0">
                            <a:solidFill>
                              <a:srgbClr val="32862E"/>
                            </a:solidFill>
                            <a:latin typeface="Cambria Math" panose="02040503050406030204" pitchFamily="18" charset="0"/>
                            <a:cs typeface="Times New Roman" panose="02020603050405020304" pitchFamily="18" charset="0"/>
                          </a:rPr>
                          <m:t>𝑣</m:t>
                        </m:r>
                      </m:e>
                    </m:d>
                    <m:r>
                      <a:rPr lang="en-SG"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SG"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SG"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SG"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𝜌</m:t>
                            </m:r>
                          </m:e>
                        </m:acc>
                      </m:e>
                      <m:sub>
                        <m:r>
                          <a:rPr lang="en-SG"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𝑠</m:t>
                        </m:r>
                      </m:sub>
                    </m:sSub>
                    <m:r>
                      <a:rPr lang="en-SG"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SG"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𝑣</m:t>
                    </m:r>
                    <m:r>
                      <a:rPr lang="en-SG"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SG" kern="0" baseline="0" dirty="0">
                  <a:solidFill>
                    <a:srgbClr val="262626"/>
                  </a:solidFill>
                  <a:latin typeface="Times New Roman" panose="02020603050405020304"/>
                  <a:ea typeface="+mn-ea"/>
                  <a:cs typeface="+mn-cs"/>
                </a:endParaRPr>
              </a:p>
              <a:p>
                <a:pPr marL="342900" lvl="0" indent="-342900">
                  <a:spcBef>
                    <a:spcPct val="20000"/>
                  </a:spcBef>
                  <a:buFont typeface="Wingdings" panose="05000000000000000000" pitchFamily="2" charset="2"/>
                  <a:buChar char="§"/>
                </a:pPr>
                <a:r>
                  <a:rPr lang="en-SG" i="1" kern="0" baseline="0" dirty="0">
                    <a:solidFill>
                      <a:srgbClr val="262626"/>
                    </a:solidFill>
                    <a:latin typeface="Times New Roman" panose="02020603050405020304"/>
                    <a:ea typeface="+mn-ea"/>
                    <a:cs typeface="+mn-cs"/>
                  </a:rPr>
                  <a:t>Push</a:t>
                </a:r>
                <a:r>
                  <a:rPr lang="en-SG" kern="0" baseline="0" dirty="0">
                    <a:solidFill>
                      <a:srgbClr val="262626"/>
                    </a:solidFill>
                    <a:latin typeface="Times New Roman" panose="02020603050405020304"/>
                    <a:ea typeface="+mn-ea"/>
                    <a:cs typeface="+mn-cs"/>
                  </a:rPr>
                  <a:t> remaining portion to neighbours</a:t>
                </a:r>
              </a:p>
            </p:txBody>
          </p:sp>
        </mc:Choice>
        <mc:Fallback xmlns="">
          <p:sp>
            <p:nvSpPr>
              <p:cNvPr id="26" name="Rectangle 25">
                <a:extLst>
                  <a:ext uri="{FF2B5EF4-FFF2-40B4-BE49-F238E27FC236}">
                    <a16:creationId xmlns:a16="http://schemas.microsoft.com/office/drawing/2014/main" id="{A23ABF1A-3560-4089-8F64-87F36945DCCE}"/>
                  </a:ext>
                </a:extLst>
              </p:cNvPr>
              <p:cNvSpPr>
                <a:spLocks noRot="1" noChangeAspect="1" noMove="1" noResize="1" noEditPoints="1" noAdjustHandles="1" noChangeArrowheads="1" noChangeShapeType="1" noTextEdit="1"/>
              </p:cNvSpPr>
              <p:nvPr/>
            </p:nvSpPr>
            <p:spPr>
              <a:xfrm>
                <a:off x="4075331" y="4147822"/>
                <a:ext cx="4777624" cy="1980222"/>
              </a:xfrm>
              <a:prstGeom prst="rect">
                <a:avLst/>
              </a:prstGeom>
              <a:blipFill>
                <a:blip r:embed="rId6"/>
                <a:stretch>
                  <a:fillRect l="-2043" t="-2462" b="-6154"/>
                </a:stretch>
              </a:blipFill>
            </p:spPr>
            <p:txBody>
              <a:bodyPr/>
              <a:lstStyle/>
              <a:p>
                <a:r>
                  <a:rPr lang="en-SG">
                    <a:noFill/>
                  </a:rPr>
                  <a:t> </a:t>
                </a:r>
              </a:p>
            </p:txBody>
          </p:sp>
        </mc:Fallback>
      </mc:AlternateContent>
    </p:spTree>
    <p:extLst>
      <p:ext uri="{BB962C8B-B14F-4D97-AF65-F5344CB8AC3E}">
        <p14:creationId xmlns:p14="http://schemas.microsoft.com/office/powerpoint/2010/main" val="4261728090"/>
      </p:ext>
    </p:extLst>
  </p:cSld>
  <p:clrMapOvr>
    <a:masterClrMapping/>
  </p:clrMapOvr>
  <mc:AlternateContent xmlns:mc="http://schemas.openxmlformats.org/markup-compatibility/2006" xmlns:p14="http://schemas.microsoft.com/office/powerpoint/2010/main">
    <mc:Choice Requires="p14">
      <p:transition spd="slow" p14:dur="2000" advTm="83333"/>
    </mc:Choice>
    <mc:Fallback xmlns="">
      <p:transition spd="slow" advTm="8333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HK-Push: deterministic graph traversal</a:t>
            </a:r>
          </a:p>
        </p:txBody>
      </p:sp>
      <p:grpSp>
        <p:nvGrpSpPr>
          <p:cNvPr id="4" name="Group 3">
            <a:extLst>
              <a:ext uri="{FF2B5EF4-FFF2-40B4-BE49-F238E27FC236}">
                <a16:creationId xmlns:a16="http://schemas.microsoft.com/office/drawing/2014/main" id="{8AABAD1C-DC75-4B74-A64C-C311D2E8433B}"/>
              </a:ext>
            </a:extLst>
          </p:cNvPr>
          <p:cNvGrpSpPr/>
          <p:nvPr/>
        </p:nvGrpSpPr>
        <p:grpSpPr>
          <a:xfrm>
            <a:off x="1061959" y="3461962"/>
            <a:ext cx="1994928" cy="1411572"/>
            <a:chOff x="1766921" y="3369194"/>
            <a:chExt cx="1735333" cy="1146087"/>
          </a:xfrm>
        </p:grpSpPr>
        <p:pic>
          <p:nvPicPr>
            <p:cNvPr id="50" name="Picture 49">
              <a:extLst>
                <a:ext uri="{FF2B5EF4-FFF2-40B4-BE49-F238E27FC236}">
                  <a16:creationId xmlns:a16="http://schemas.microsoft.com/office/drawing/2014/main" id="{C9938C84-95A9-460A-BF22-02599614D5BA}"/>
                </a:ext>
              </a:extLst>
            </p:cNvPr>
            <p:cNvPicPr>
              <a:picLocks noChangeAspect="1"/>
            </p:cNvPicPr>
            <p:nvPr/>
          </p:nvPicPr>
          <p:blipFill rotWithShape="1">
            <a:blip r:embed="rId3"/>
            <a:srcRect b="19874"/>
            <a:stretch/>
          </p:blipFill>
          <p:spPr>
            <a:xfrm>
              <a:off x="1766921" y="3369194"/>
              <a:ext cx="1735333" cy="1146087"/>
            </a:xfrm>
            <a:prstGeom prst="rect">
              <a:avLst/>
            </a:prstGeom>
          </p:spPr>
        </p:pic>
        <p:sp>
          <p:nvSpPr>
            <p:cNvPr id="51" name="Flowchart: Connector 50">
              <a:extLst>
                <a:ext uri="{FF2B5EF4-FFF2-40B4-BE49-F238E27FC236}">
                  <a16:creationId xmlns:a16="http://schemas.microsoft.com/office/drawing/2014/main" id="{B92066A6-4356-41D8-88A0-F9F57EF0A586}"/>
                </a:ext>
              </a:extLst>
            </p:cNvPr>
            <p:cNvSpPr/>
            <p:nvPr/>
          </p:nvSpPr>
          <p:spPr>
            <a:xfrm>
              <a:off x="1811352" y="3754101"/>
              <a:ext cx="229707" cy="218181"/>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52" name="Flowchart: Connector 51">
              <a:extLst>
                <a:ext uri="{FF2B5EF4-FFF2-40B4-BE49-F238E27FC236}">
                  <a16:creationId xmlns:a16="http://schemas.microsoft.com/office/drawing/2014/main" id="{A8F1F83F-3226-4DCD-A710-16AD39303E60}"/>
                </a:ext>
              </a:extLst>
            </p:cNvPr>
            <p:cNvSpPr/>
            <p:nvPr/>
          </p:nvSpPr>
          <p:spPr>
            <a:xfrm>
              <a:off x="2250326" y="3405050"/>
              <a:ext cx="229707" cy="218181"/>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53" name="Flowchart: Connector 52">
              <a:extLst>
                <a:ext uri="{FF2B5EF4-FFF2-40B4-BE49-F238E27FC236}">
                  <a16:creationId xmlns:a16="http://schemas.microsoft.com/office/drawing/2014/main" id="{403C84EA-55D3-4437-BCA3-9398914CF324}"/>
                </a:ext>
              </a:extLst>
            </p:cNvPr>
            <p:cNvSpPr/>
            <p:nvPr/>
          </p:nvSpPr>
          <p:spPr>
            <a:xfrm>
              <a:off x="2691299" y="3754101"/>
              <a:ext cx="229707" cy="218181"/>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54" name="Flowchart: Connector 53">
              <a:extLst>
                <a:ext uri="{FF2B5EF4-FFF2-40B4-BE49-F238E27FC236}">
                  <a16:creationId xmlns:a16="http://schemas.microsoft.com/office/drawing/2014/main" id="{192288C0-41E6-46E3-A12E-1DEA2B4E16DD}"/>
                </a:ext>
              </a:extLst>
            </p:cNvPr>
            <p:cNvSpPr/>
            <p:nvPr/>
          </p:nvSpPr>
          <p:spPr>
            <a:xfrm>
              <a:off x="1813926" y="4241748"/>
              <a:ext cx="229707" cy="218181"/>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55" name="Line 20">
              <a:extLst>
                <a:ext uri="{FF2B5EF4-FFF2-40B4-BE49-F238E27FC236}">
                  <a16:creationId xmlns:a16="http://schemas.microsoft.com/office/drawing/2014/main" id="{07E9CB86-BF7E-454F-8E8D-E659DEF1AF59}"/>
                </a:ext>
              </a:extLst>
            </p:cNvPr>
            <p:cNvSpPr>
              <a:spLocks noChangeShapeType="1"/>
            </p:cNvSpPr>
            <p:nvPr/>
          </p:nvSpPr>
          <p:spPr bwMode="auto">
            <a:xfrm flipV="1">
              <a:off x="1982717" y="3545586"/>
              <a:ext cx="229707" cy="174021"/>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56" name="Line 20">
              <a:extLst>
                <a:ext uri="{FF2B5EF4-FFF2-40B4-BE49-F238E27FC236}">
                  <a16:creationId xmlns:a16="http://schemas.microsoft.com/office/drawing/2014/main" id="{82CCC678-2923-4319-9414-5B1185A9F7CC}"/>
                </a:ext>
              </a:extLst>
            </p:cNvPr>
            <p:cNvSpPr>
              <a:spLocks noChangeShapeType="1"/>
            </p:cNvSpPr>
            <p:nvPr/>
          </p:nvSpPr>
          <p:spPr bwMode="auto">
            <a:xfrm>
              <a:off x="2066582" y="3933464"/>
              <a:ext cx="554256" cy="0"/>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57" name="Line 20">
              <a:extLst>
                <a:ext uri="{FF2B5EF4-FFF2-40B4-BE49-F238E27FC236}">
                  <a16:creationId xmlns:a16="http://schemas.microsoft.com/office/drawing/2014/main" id="{DBFE8650-2326-49A9-B44B-F8A2FD715EE5}"/>
                </a:ext>
              </a:extLst>
            </p:cNvPr>
            <p:cNvSpPr>
              <a:spLocks noChangeShapeType="1"/>
            </p:cNvSpPr>
            <p:nvPr/>
          </p:nvSpPr>
          <p:spPr bwMode="auto">
            <a:xfrm flipH="1">
              <a:off x="1831796" y="3994194"/>
              <a:ext cx="0" cy="229841"/>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grpSp>
      <p:grpSp>
        <p:nvGrpSpPr>
          <p:cNvPr id="78" name="Group 77">
            <a:extLst>
              <a:ext uri="{FF2B5EF4-FFF2-40B4-BE49-F238E27FC236}">
                <a16:creationId xmlns:a16="http://schemas.microsoft.com/office/drawing/2014/main" id="{A3FF37BF-5B7C-4821-9474-D5632BBF8F32}"/>
              </a:ext>
            </a:extLst>
          </p:cNvPr>
          <p:cNvGrpSpPr/>
          <p:nvPr/>
        </p:nvGrpSpPr>
        <p:grpSpPr>
          <a:xfrm>
            <a:off x="1053479" y="4898590"/>
            <a:ext cx="2003408" cy="1450423"/>
            <a:chOff x="844356" y="20934948"/>
            <a:chExt cx="2447673" cy="1702132"/>
          </a:xfrm>
        </p:grpSpPr>
        <p:pic>
          <p:nvPicPr>
            <p:cNvPr id="79" name="Picture 78">
              <a:extLst>
                <a:ext uri="{FF2B5EF4-FFF2-40B4-BE49-F238E27FC236}">
                  <a16:creationId xmlns:a16="http://schemas.microsoft.com/office/drawing/2014/main" id="{3C3F0300-4A2B-4742-AB45-7723326B3898}"/>
                </a:ext>
              </a:extLst>
            </p:cNvPr>
            <p:cNvPicPr>
              <a:picLocks noChangeAspect="1"/>
            </p:cNvPicPr>
            <p:nvPr/>
          </p:nvPicPr>
          <p:blipFill rotWithShape="1">
            <a:blip r:embed="rId3"/>
            <a:srcRect b="19874"/>
            <a:stretch/>
          </p:blipFill>
          <p:spPr>
            <a:xfrm>
              <a:off x="844356" y="20934948"/>
              <a:ext cx="2447673" cy="1702132"/>
            </a:xfrm>
            <a:prstGeom prst="rect">
              <a:avLst/>
            </a:prstGeom>
          </p:spPr>
        </p:pic>
        <p:sp>
          <p:nvSpPr>
            <p:cNvPr id="80" name="Flowchart: Connector 79">
              <a:extLst>
                <a:ext uri="{FF2B5EF4-FFF2-40B4-BE49-F238E27FC236}">
                  <a16:creationId xmlns:a16="http://schemas.microsoft.com/office/drawing/2014/main" id="{1D4DDE5C-B58C-40AF-82E6-F1DBD13CF424}"/>
                </a:ext>
              </a:extLst>
            </p:cNvPr>
            <p:cNvSpPr/>
            <p:nvPr/>
          </p:nvSpPr>
          <p:spPr>
            <a:xfrm>
              <a:off x="2149200" y="21502800"/>
              <a:ext cx="324000" cy="324036"/>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1" name="Flowchart: Connector 80">
              <a:extLst>
                <a:ext uri="{FF2B5EF4-FFF2-40B4-BE49-F238E27FC236}">
                  <a16:creationId xmlns:a16="http://schemas.microsoft.com/office/drawing/2014/main" id="{BC3F3101-2983-42D3-A7DB-754C6D7DB31C}"/>
                </a:ext>
              </a:extLst>
            </p:cNvPr>
            <p:cNvSpPr/>
            <p:nvPr/>
          </p:nvSpPr>
          <p:spPr>
            <a:xfrm>
              <a:off x="1530000" y="20988000"/>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2" name="Flowchart: Connector 81">
              <a:extLst>
                <a:ext uri="{FF2B5EF4-FFF2-40B4-BE49-F238E27FC236}">
                  <a16:creationId xmlns:a16="http://schemas.microsoft.com/office/drawing/2014/main" id="{8B14253E-1D50-4CFD-BD3C-0EE1D0488270}"/>
                </a:ext>
              </a:extLst>
            </p:cNvPr>
            <p:cNvSpPr/>
            <p:nvPr/>
          </p:nvSpPr>
          <p:spPr>
            <a:xfrm>
              <a:off x="1400926" y="22227071"/>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3" name="Flowchart: Connector 82">
              <a:extLst>
                <a:ext uri="{FF2B5EF4-FFF2-40B4-BE49-F238E27FC236}">
                  <a16:creationId xmlns:a16="http://schemas.microsoft.com/office/drawing/2014/main" id="{5EEF82CA-2AA2-4DF5-9CE8-2B9CE0F37253}"/>
                </a:ext>
              </a:extLst>
            </p:cNvPr>
            <p:cNvSpPr/>
            <p:nvPr/>
          </p:nvSpPr>
          <p:spPr>
            <a:xfrm>
              <a:off x="1919047" y="22227881"/>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4" name="Flowchart: Connector 83">
              <a:extLst>
                <a:ext uri="{FF2B5EF4-FFF2-40B4-BE49-F238E27FC236}">
                  <a16:creationId xmlns:a16="http://schemas.microsoft.com/office/drawing/2014/main" id="{0B7FBF3A-0A83-48B8-AD74-5464BD4EECD5}"/>
                </a:ext>
              </a:extLst>
            </p:cNvPr>
            <p:cNvSpPr/>
            <p:nvPr/>
          </p:nvSpPr>
          <p:spPr>
            <a:xfrm>
              <a:off x="2415284" y="22227262"/>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5" name="Flowchart: Connector 84">
              <a:extLst>
                <a:ext uri="{FF2B5EF4-FFF2-40B4-BE49-F238E27FC236}">
                  <a16:creationId xmlns:a16="http://schemas.microsoft.com/office/drawing/2014/main" id="{98FBA7FE-2B36-4814-A948-DCB12414E28D}"/>
                </a:ext>
              </a:extLst>
            </p:cNvPr>
            <p:cNvSpPr/>
            <p:nvPr/>
          </p:nvSpPr>
          <p:spPr>
            <a:xfrm>
              <a:off x="2934586" y="22227262"/>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6" name="Flowchart: Connector 85">
              <a:extLst>
                <a:ext uri="{FF2B5EF4-FFF2-40B4-BE49-F238E27FC236}">
                  <a16:creationId xmlns:a16="http://schemas.microsoft.com/office/drawing/2014/main" id="{B707BA7E-19B3-4F5D-A3E3-A12EC93B431C}"/>
                </a:ext>
              </a:extLst>
            </p:cNvPr>
            <p:cNvSpPr/>
            <p:nvPr/>
          </p:nvSpPr>
          <p:spPr>
            <a:xfrm>
              <a:off x="910101" y="21502927"/>
              <a:ext cx="324000" cy="324036"/>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7" name="Line 20">
              <a:extLst>
                <a:ext uri="{FF2B5EF4-FFF2-40B4-BE49-F238E27FC236}">
                  <a16:creationId xmlns:a16="http://schemas.microsoft.com/office/drawing/2014/main" id="{DCD846BB-89C2-44D5-A46A-FC5845155E2E}"/>
                </a:ext>
              </a:extLst>
            </p:cNvPr>
            <p:cNvSpPr>
              <a:spLocks noChangeShapeType="1"/>
            </p:cNvSpPr>
            <p:nvPr/>
          </p:nvSpPr>
          <p:spPr bwMode="auto">
            <a:xfrm flipH="1" flipV="1">
              <a:off x="1908597" y="21196920"/>
              <a:ext cx="324000" cy="258370"/>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88" name="Line 20">
              <a:extLst>
                <a:ext uri="{FF2B5EF4-FFF2-40B4-BE49-F238E27FC236}">
                  <a16:creationId xmlns:a16="http://schemas.microsoft.com/office/drawing/2014/main" id="{56625AAF-CEF0-4C7F-B71E-5BD55C31C1BD}"/>
                </a:ext>
              </a:extLst>
            </p:cNvPr>
            <p:cNvSpPr>
              <a:spLocks noChangeShapeType="1"/>
            </p:cNvSpPr>
            <p:nvPr/>
          </p:nvSpPr>
          <p:spPr bwMode="auto">
            <a:xfrm flipH="1">
              <a:off x="1301243" y="21565159"/>
              <a:ext cx="787337" cy="8848"/>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89" name="Line 20">
              <a:extLst>
                <a:ext uri="{FF2B5EF4-FFF2-40B4-BE49-F238E27FC236}">
                  <a16:creationId xmlns:a16="http://schemas.microsoft.com/office/drawing/2014/main" id="{AAE04398-27C9-4F63-A700-7E39A147E14E}"/>
                </a:ext>
              </a:extLst>
            </p:cNvPr>
            <p:cNvSpPr>
              <a:spLocks noChangeShapeType="1"/>
            </p:cNvSpPr>
            <p:nvPr/>
          </p:nvSpPr>
          <p:spPr bwMode="auto">
            <a:xfrm flipH="1">
              <a:off x="1494000" y="21737247"/>
              <a:ext cx="594580" cy="402508"/>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90" name="Line 20">
              <a:extLst>
                <a:ext uri="{FF2B5EF4-FFF2-40B4-BE49-F238E27FC236}">
                  <a16:creationId xmlns:a16="http://schemas.microsoft.com/office/drawing/2014/main" id="{1D35A877-E9B5-49F8-8D48-EF8284B272C1}"/>
                </a:ext>
              </a:extLst>
            </p:cNvPr>
            <p:cNvSpPr>
              <a:spLocks noChangeShapeType="1"/>
            </p:cNvSpPr>
            <p:nvPr/>
          </p:nvSpPr>
          <p:spPr bwMode="auto">
            <a:xfrm>
              <a:off x="2538686" y="21751828"/>
              <a:ext cx="464293" cy="402508"/>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91" name="Line 20">
              <a:extLst>
                <a:ext uri="{FF2B5EF4-FFF2-40B4-BE49-F238E27FC236}">
                  <a16:creationId xmlns:a16="http://schemas.microsoft.com/office/drawing/2014/main" id="{A71F5123-33C2-4D53-B2F1-475CC938A44E}"/>
                </a:ext>
              </a:extLst>
            </p:cNvPr>
            <p:cNvSpPr>
              <a:spLocks noChangeShapeType="1"/>
            </p:cNvSpPr>
            <p:nvPr/>
          </p:nvSpPr>
          <p:spPr bwMode="auto">
            <a:xfrm flipH="1">
              <a:off x="2016573" y="21844992"/>
              <a:ext cx="179292" cy="315184"/>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92" name="Line 20">
              <a:extLst>
                <a:ext uri="{FF2B5EF4-FFF2-40B4-BE49-F238E27FC236}">
                  <a16:creationId xmlns:a16="http://schemas.microsoft.com/office/drawing/2014/main" id="{14B64AAC-362E-492C-9EE4-3745545FD305}"/>
                </a:ext>
              </a:extLst>
            </p:cNvPr>
            <p:cNvSpPr>
              <a:spLocks noChangeShapeType="1"/>
            </p:cNvSpPr>
            <p:nvPr/>
          </p:nvSpPr>
          <p:spPr bwMode="auto">
            <a:xfrm>
              <a:off x="2431401" y="21854930"/>
              <a:ext cx="207133" cy="299406"/>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grpSp>
      <p:sp>
        <p:nvSpPr>
          <p:cNvPr id="93" name="Right Arrow 1077">
            <a:extLst>
              <a:ext uri="{FF2B5EF4-FFF2-40B4-BE49-F238E27FC236}">
                <a16:creationId xmlns:a16="http://schemas.microsoft.com/office/drawing/2014/main" id="{A85CA359-02FB-477F-934B-979A4ACC81AE}"/>
              </a:ext>
            </a:extLst>
          </p:cNvPr>
          <p:cNvSpPr/>
          <p:nvPr/>
        </p:nvSpPr>
        <p:spPr>
          <a:xfrm>
            <a:off x="3258195" y="5530825"/>
            <a:ext cx="553566" cy="262357"/>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sp>
        <p:nvSpPr>
          <p:cNvPr id="96" name="Right Arrow 1077">
            <a:extLst>
              <a:ext uri="{FF2B5EF4-FFF2-40B4-BE49-F238E27FC236}">
                <a16:creationId xmlns:a16="http://schemas.microsoft.com/office/drawing/2014/main" id="{23AF2000-747B-456D-8F7A-2F1C2047AE7A}"/>
              </a:ext>
            </a:extLst>
          </p:cNvPr>
          <p:cNvSpPr/>
          <p:nvPr/>
        </p:nvSpPr>
        <p:spPr>
          <a:xfrm>
            <a:off x="3258195" y="4045371"/>
            <a:ext cx="553566" cy="262357"/>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grpSp>
        <p:nvGrpSpPr>
          <p:cNvPr id="32" name="Group 31">
            <a:extLst>
              <a:ext uri="{FF2B5EF4-FFF2-40B4-BE49-F238E27FC236}">
                <a16:creationId xmlns:a16="http://schemas.microsoft.com/office/drawing/2014/main" id="{B169E03B-ED3B-4371-90BB-D41A49134967}"/>
              </a:ext>
            </a:extLst>
          </p:cNvPr>
          <p:cNvGrpSpPr/>
          <p:nvPr/>
        </p:nvGrpSpPr>
        <p:grpSpPr>
          <a:xfrm>
            <a:off x="1068277" y="1974604"/>
            <a:ext cx="1988610" cy="1429654"/>
            <a:chOff x="877785" y="3353025"/>
            <a:chExt cx="1735333" cy="1146087"/>
          </a:xfrm>
        </p:grpSpPr>
        <p:pic>
          <p:nvPicPr>
            <p:cNvPr id="33" name="Picture 32">
              <a:extLst>
                <a:ext uri="{FF2B5EF4-FFF2-40B4-BE49-F238E27FC236}">
                  <a16:creationId xmlns:a16="http://schemas.microsoft.com/office/drawing/2014/main" id="{C2FC3D20-AC79-4E99-9840-F617DA240638}"/>
                </a:ext>
              </a:extLst>
            </p:cNvPr>
            <p:cNvPicPr>
              <a:picLocks noChangeAspect="1"/>
            </p:cNvPicPr>
            <p:nvPr/>
          </p:nvPicPr>
          <p:blipFill rotWithShape="1">
            <a:blip r:embed="rId3"/>
            <a:srcRect b="19874"/>
            <a:stretch/>
          </p:blipFill>
          <p:spPr>
            <a:xfrm>
              <a:off x="877785" y="3353025"/>
              <a:ext cx="1735333" cy="1146087"/>
            </a:xfrm>
            <a:prstGeom prst="rect">
              <a:avLst/>
            </a:prstGeom>
          </p:spPr>
        </p:pic>
        <p:sp>
          <p:nvSpPr>
            <p:cNvPr id="34" name="Flowchart: Connector 33">
              <a:extLst>
                <a:ext uri="{FF2B5EF4-FFF2-40B4-BE49-F238E27FC236}">
                  <a16:creationId xmlns:a16="http://schemas.microsoft.com/office/drawing/2014/main" id="{9BC43C93-AC4E-44E1-91C6-B1808FF98B80}"/>
                </a:ext>
              </a:extLst>
            </p:cNvPr>
            <p:cNvSpPr/>
            <p:nvPr/>
          </p:nvSpPr>
          <p:spPr>
            <a:xfrm>
              <a:off x="1362075" y="3389021"/>
              <a:ext cx="229707" cy="218181"/>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35" name="Flowchart: Connector 34">
              <a:extLst>
                <a:ext uri="{FF2B5EF4-FFF2-40B4-BE49-F238E27FC236}">
                  <a16:creationId xmlns:a16="http://schemas.microsoft.com/office/drawing/2014/main" id="{33E8B097-D060-4BE7-944A-5C3CC0F95092}"/>
                </a:ext>
              </a:extLst>
            </p:cNvPr>
            <p:cNvSpPr/>
            <p:nvPr/>
          </p:nvSpPr>
          <p:spPr>
            <a:xfrm>
              <a:off x="923079" y="3740301"/>
              <a:ext cx="229707" cy="218181"/>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36" name="Flowchart: Connector 35">
              <a:extLst>
                <a:ext uri="{FF2B5EF4-FFF2-40B4-BE49-F238E27FC236}">
                  <a16:creationId xmlns:a16="http://schemas.microsoft.com/office/drawing/2014/main" id="{7C3B2FA4-B15D-4EF5-8A7C-46FA216467CD}"/>
                </a:ext>
              </a:extLst>
            </p:cNvPr>
            <p:cNvSpPr/>
            <p:nvPr/>
          </p:nvSpPr>
          <p:spPr>
            <a:xfrm>
              <a:off x="1803481" y="3740301"/>
              <a:ext cx="229707" cy="218181"/>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solidFill>
                  <a:srgbClr val="C00000"/>
                </a:solidFill>
              </a:endParaRPr>
            </a:p>
          </p:txBody>
        </p:sp>
        <p:sp>
          <p:nvSpPr>
            <p:cNvPr id="37" name="Line 20">
              <a:extLst>
                <a:ext uri="{FF2B5EF4-FFF2-40B4-BE49-F238E27FC236}">
                  <a16:creationId xmlns:a16="http://schemas.microsoft.com/office/drawing/2014/main" id="{96E1A588-C769-4CEF-A9D5-2A28B4895316}"/>
                </a:ext>
              </a:extLst>
            </p:cNvPr>
            <p:cNvSpPr>
              <a:spLocks noChangeShapeType="1"/>
            </p:cNvSpPr>
            <p:nvPr/>
          </p:nvSpPr>
          <p:spPr bwMode="auto">
            <a:xfrm>
              <a:off x="1615323" y="3529417"/>
              <a:ext cx="219043" cy="157129"/>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38" name="Line 20">
              <a:extLst>
                <a:ext uri="{FF2B5EF4-FFF2-40B4-BE49-F238E27FC236}">
                  <a16:creationId xmlns:a16="http://schemas.microsoft.com/office/drawing/2014/main" id="{51B50227-A27F-4BBF-9C75-0E61DF29C0E6}"/>
                </a:ext>
              </a:extLst>
            </p:cNvPr>
            <p:cNvSpPr>
              <a:spLocks noChangeShapeType="1"/>
            </p:cNvSpPr>
            <p:nvPr/>
          </p:nvSpPr>
          <p:spPr bwMode="auto">
            <a:xfrm flipH="1">
              <a:off x="1119491" y="3547045"/>
              <a:ext cx="189825" cy="139502"/>
            </a:xfrm>
            <a:prstGeom prst="line">
              <a:avLst/>
            </a:prstGeom>
            <a:noFill/>
            <a:ln w="28575">
              <a:solidFill>
                <a:srgbClr val="0000FF"/>
              </a:solidFill>
              <a:prstDash val="solid"/>
              <a:round/>
              <a:headEnd type="none" w="med" len="med"/>
              <a:tailEnd type="arrow" w="med" len="med"/>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grpSp>
      <p:sp>
        <p:nvSpPr>
          <p:cNvPr id="41" name="Right Arrow 1077">
            <a:extLst>
              <a:ext uri="{FF2B5EF4-FFF2-40B4-BE49-F238E27FC236}">
                <a16:creationId xmlns:a16="http://schemas.microsoft.com/office/drawing/2014/main" id="{E363C742-390B-40BD-AFD2-C145DC9A58B5}"/>
              </a:ext>
            </a:extLst>
          </p:cNvPr>
          <p:cNvSpPr/>
          <p:nvPr/>
        </p:nvSpPr>
        <p:spPr>
          <a:xfrm>
            <a:off x="3258195" y="2603858"/>
            <a:ext cx="553566" cy="262357"/>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grpSp>
        <p:nvGrpSpPr>
          <p:cNvPr id="7" name="Group 6">
            <a:extLst>
              <a:ext uri="{FF2B5EF4-FFF2-40B4-BE49-F238E27FC236}">
                <a16:creationId xmlns:a16="http://schemas.microsoft.com/office/drawing/2014/main" id="{188D235C-5A7F-4F0C-B074-82B0434E84DD}"/>
              </a:ext>
            </a:extLst>
          </p:cNvPr>
          <p:cNvGrpSpPr/>
          <p:nvPr/>
        </p:nvGrpSpPr>
        <p:grpSpPr>
          <a:xfrm>
            <a:off x="437654" y="2458579"/>
            <a:ext cx="358605" cy="461665"/>
            <a:chOff x="437654" y="2577844"/>
            <a:chExt cx="358605" cy="461665"/>
          </a:xfrm>
        </p:grpSpPr>
        <p:sp>
          <p:nvSpPr>
            <p:cNvPr id="5" name="Flowchart: Connector 4">
              <a:extLst>
                <a:ext uri="{FF2B5EF4-FFF2-40B4-BE49-F238E27FC236}">
                  <a16:creationId xmlns:a16="http://schemas.microsoft.com/office/drawing/2014/main" id="{76B44E07-C4D9-4497-BFB4-B10D05FBEC20}"/>
                </a:ext>
              </a:extLst>
            </p:cNvPr>
            <p:cNvSpPr/>
            <p:nvPr/>
          </p:nvSpPr>
          <p:spPr bwMode="auto">
            <a:xfrm>
              <a:off x="437654" y="2646390"/>
              <a:ext cx="358605" cy="340476"/>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dirty="0">
                <a:ln>
                  <a:noFill/>
                </a:ln>
                <a:solidFill>
                  <a:schemeClr val="tx1"/>
                </a:solidFill>
                <a:effectLst/>
                <a:latin typeface="Arial" charset="0"/>
                <a:ea typeface="ＭＳ Ｐゴシック" pitchFamily="64" charset="-128"/>
              </a:endParaRPr>
            </a:p>
          </p:txBody>
        </p:sp>
        <p:sp>
          <p:nvSpPr>
            <p:cNvPr id="6" name="Rectangle 5">
              <a:extLst>
                <a:ext uri="{FF2B5EF4-FFF2-40B4-BE49-F238E27FC236}">
                  <a16:creationId xmlns:a16="http://schemas.microsoft.com/office/drawing/2014/main" id="{E653CDF1-87E7-400E-93A0-0BD05598A889}"/>
                </a:ext>
              </a:extLst>
            </p:cNvPr>
            <p:cNvSpPr/>
            <p:nvPr/>
          </p:nvSpPr>
          <p:spPr>
            <a:xfrm>
              <a:off x="447679" y="2577844"/>
              <a:ext cx="338554" cy="461665"/>
            </a:xfrm>
            <a:prstGeom prst="rect">
              <a:avLst/>
            </a:prstGeom>
          </p:spPr>
          <p:txBody>
            <a:bodyPr wrap="none">
              <a:spAutoFit/>
            </a:bodyPr>
            <a:lstStyle/>
            <a:p>
              <a:r>
                <a:rPr lang="en-SG" b="1" kern="0" baseline="0" dirty="0">
                  <a:solidFill>
                    <a:srgbClr val="262626"/>
                  </a:solidFill>
                  <a:latin typeface="Times New Roman" panose="02020603050405020304"/>
                </a:rPr>
                <a:t>1</a:t>
              </a:r>
              <a:endParaRPr lang="en-SG" b="1" dirty="0"/>
            </a:p>
          </p:txBody>
        </p:sp>
      </p:grpSp>
      <p:grpSp>
        <p:nvGrpSpPr>
          <p:cNvPr id="8" name="Group 7">
            <a:extLst>
              <a:ext uri="{FF2B5EF4-FFF2-40B4-BE49-F238E27FC236}">
                <a16:creationId xmlns:a16="http://schemas.microsoft.com/office/drawing/2014/main" id="{A1585325-9D71-484E-94D2-F5694EA77DE3}"/>
              </a:ext>
            </a:extLst>
          </p:cNvPr>
          <p:cNvGrpSpPr/>
          <p:nvPr/>
        </p:nvGrpSpPr>
        <p:grpSpPr>
          <a:xfrm>
            <a:off x="437655" y="4022793"/>
            <a:ext cx="358605" cy="461665"/>
            <a:chOff x="437655" y="4094352"/>
            <a:chExt cx="358605" cy="461665"/>
          </a:xfrm>
        </p:grpSpPr>
        <p:sp>
          <p:nvSpPr>
            <p:cNvPr id="43" name="Flowchart: Connector 42">
              <a:extLst>
                <a:ext uri="{FF2B5EF4-FFF2-40B4-BE49-F238E27FC236}">
                  <a16:creationId xmlns:a16="http://schemas.microsoft.com/office/drawing/2014/main" id="{B2A5FACA-B795-4326-A372-A28FCB786101}"/>
                </a:ext>
              </a:extLst>
            </p:cNvPr>
            <p:cNvSpPr/>
            <p:nvPr/>
          </p:nvSpPr>
          <p:spPr bwMode="auto">
            <a:xfrm>
              <a:off x="437655" y="4169205"/>
              <a:ext cx="358605" cy="340476"/>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46" name="Rectangle 45">
              <a:extLst>
                <a:ext uri="{FF2B5EF4-FFF2-40B4-BE49-F238E27FC236}">
                  <a16:creationId xmlns:a16="http://schemas.microsoft.com/office/drawing/2014/main" id="{857F18AC-5494-4B89-AF73-FCEA03C99822}"/>
                </a:ext>
              </a:extLst>
            </p:cNvPr>
            <p:cNvSpPr/>
            <p:nvPr/>
          </p:nvSpPr>
          <p:spPr>
            <a:xfrm>
              <a:off x="447679" y="4094352"/>
              <a:ext cx="338554" cy="461665"/>
            </a:xfrm>
            <a:prstGeom prst="rect">
              <a:avLst/>
            </a:prstGeom>
          </p:spPr>
          <p:txBody>
            <a:bodyPr wrap="none">
              <a:spAutoFit/>
            </a:bodyPr>
            <a:lstStyle/>
            <a:p>
              <a:r>
                <a:rPr lang="en-SG" b="1" kern="0" baseline="0" dirty="0">
                  <a:solidFill>
                    <a:srgbClr val="262626"/>
                  </a:solidFill>
                  <a:latin typeface="Times New Roman" panose="02020603050405020304"/>
                </a:rPr>
                <a:t>2</a:t>
              </a:r>
              <a:endParaRPr lang="en-SG" b="1" dirty="0"/>
            </a:p>
          </p:txBody>
        </p:sp>
      </p:grpSp>
      <p:grpSp>
        <p:nvGrpSpPr>
          <p:cNvPr id="9" name="Group 8">
            <a:extLst>
              <a:ext uri="{FF2B5EF4-FFF2-40B4-BE49-F238E27FC236}">
                <a16:creationId xmlns:a16="http://schemas.microsoft.com/office/drawing/2014/main" id="{50F33117-8D64-470D-A88E-9D9D6BE44709}"/>
              </a:ext>
            </a:extLst>
          </p:cNvPr>
          <p:cNvGrpSpPr/>
          <p:nvPr/>
        </p:nvGrpSpPr>
        <p:grpSpPr>
          <a:xfrm>
            <a:off x="437655" y="5442497"/>
            <a:ext cx="358605" cy="461665"/>
            <a:chOff x="437655" y="5529958"/>
            <a:chExt cx="358605" cy="461665"/>
          </a:xfrm>
        </p:grpSpPr>
        <p:sp>
          <p:nvSpPr>
            <p:cNvPr id="44" name="Flowchart: Connector 43">
              <a:extLst>
                <a:ext uri="{FF2B5EF4-FFF2-40B4-BE49-F238E27FC236}">
                  <a16:creationId xmlns:a16="http://schemas.microsoft.com/office/drawing/2014/main" id="{64F21B77-81D2-422F-9043-F91004C15DB0}"/>
                </a:ext>
              </a:extLst>
            </p:cNvPr>
            <p:cNvSpPr/>
            <p:nvPr/>
          </p:nvSpPr>
          <p:spPr bwMode="auto">
            <a:xfrm>
              <a:off x="437655" y="5590553"/>
              <a:ext cx="358605" cy="340476"/>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47" name="Rectangle 46">
              <a:extLst>
                <a:ext uri="{FF2B5EF4-FFF2-40B4-BE49-F238E27FC236}">
                  <a16:creationId xmlns:a16="http://schemas.microsoft.com/office/drawing/2014/main" id="{69EE0C0F-1C5D-46E0-B981-F9CA68305909}"/>
                </a:ext>
              </a:extLst>
            </p:cNvPr>
            <p:cNvSpPr/>
            <p:nvPr/>
          </p:nvSpPr>
          <p:spPr>
            <a:xfrm>
              <a:off x="442532" y="5529958"/>
              <a:ext cx="338554" cy="461665"/>
            </a:xfrm>
            <a:prstGeom prst="rect">
              <a:avLst/>
            </a:prstGeom>
          </p:spPr>
          <p:txBody>
            <a:bodyPr wrap="none">
              <a:spAutoFit/>
            </a:bodyPr>
            <a:lstStyle/>
            <a:p>
              <a:r>
                <a:rPr lang="en-SG" b="1" kern="0" baseline="0" dirty="0">
                  <a:solidFill>
                    <a:srgbClr val="262626"/>
                  </a:solidFill>
                  <a:latin typeface="Times New Roman" panose="02020603050405020304"/>
                </a:rPr>
                <a:t>3</a:t>
              </a:r>
              <a:endParaRPr lang="en-SG" b="1" dirty="0"/>
            </a:p>
          </p:txBody>
        </p:sp>
      </p:gr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BD94EA0E-E369-498D-971D-450AF33F1EE0}"/>
                  </a:ext>
                </a:extLst>
              </p:cNvPr>
              <p:cNvGraphicFramePr>
                <a:graphicFrameLocks noGrp="1"/>
              </p:cNvGraphicFramePr>
              <p:nvPr>
                <p:extLst>
                  <p:ext uri="{D42A27DB-BD31-4B8C-83A1-F6EECF244321}">
                    <p14:modId xmlns:p14="http://schemas.microsoft.com/office/powerpoint/2010/main" val="1488491792"/>
                  </p:ext>
                </p:extLst>
              </p:nvPr>
            </p:nvGraphicFramePr>
            <p:xfrm>
              <a:off x="4076866" y="2094364"/>
              <a:ext cx="4704519" cy="968357"/>
            </p:xfrm>
            <a:graphic>
              <a:graphicData uri="http://schemas.openxmlformats.org/drawingml/2006/table">
                <a:tbl>
                  <a:tblPr firstRow="1" bandRow="1">
                    <a:tableStyleId>{5940675A-B579-460E-94D1-54222C63F5DA}</a:tableStyleId>
                  </a:tblPr>
                  <a:tblGrid>
                    <a:gridCol w="426993">
                      <a:extLst>
                        <a:ext uri="{9D8B030D-6E8A-4147-A177-3AD203B41FA5}">
                          <a16:colId xmlns:a16="http://schemas.microsoft.com/office/drawing/2014/main" val="3699283855"/>
                        </a:ext>
                      </a:extLst>
                    </a:gridCol>
                    <a:gridCol w="595784">
                      <a:extLst>
                        <a:ext uri="{9D8B030D-6E8A-4147-A177-3AD203B41FA5}">
                          <a16:colId xmlns:a16="http://schemas.microsoft.com/office/drawing/2014/main" val="3733730133"/>
                        </a:ext>
                      </a:extLst>
                    </a:gridCol>
                    <a:gridCol w="595784">
                      <a:extLst>
                        <a:ext uri="{9D8B030D-6E8A-4147-A177-3AD203B41FA5}">
                          <a16:colId xmlns:a16="http://schemas.microsoft.com/office/drawing/2014/main" val="2754252288"/>
                        </a:ext>
                      </a:extLst>
                    </a:gridCol>
                    <a:gridCol w="749867">
                      <a:extLst>
                        <a:ext uri="{9D8B030D-6E8A-4147-A177-3AD203B41FA5}">
                          <a16:colId xmlns:a16="http://schemas.microsoft.com/office/drawing/2014/main" val="3823026599"/>
                        </a:ext>
                      </a:extLst>
                    </a:gridCol>
                    <a:gridCol w="519035">
                      <a:extLst>
                        <a:ext uri="{9D8B030D-6E8A-4147-A177-3AD203B41FA5}">
                          <a16:colId xmlns:a16="http://schemas.microsoft.com/office/drawing/2014/main" val="1539520188"/>
                        </a:ext>
                      </a:extLst>
                    </a:gridCol>
                    <a:gridCol w="457200">
                      <a:extLst>
                        <a:ext uri="{9D8B030D-6E8A-4147-A177-3AD203B41FA5}">
                          <a16:colId xmlns:a16="http://schemas.microsoft.com/office/drawing/2014/main" val="2595170620"/>
                        </a:ext>
                      </a:extLst>
                    </a:gridCol>
                    <a:gridCol w="435935">
                      <a:extLst>
                        <a:ext uri="{9D8B030D-6E8A-4147-A177-3AD203B41FA5}">
                          <a16:colId xmlns:a16="http://schemas.microsoft.com/office/drawing/2014/main" val="3919671493"/>
                        </a:ext>
                      </a:extLst>
                    </a:gridCol>
                    <a:gridCol w="446567">
                      <a:extLst>
                        <a:ext uri="{9D8B030D-6E8A-4147-A177-3AD203B41FA5}">
                          <a16:colId xmlns:a16="http://schemas.microsoft.com/office/drawing/2014/main" val="2261109576"/>
                        </a:ext>
                      </a:extLst>
                    </a:gridCol>
                    <a:gridCol w="477354">
                      <a:extLst>
                        <a:ext uri="{9D8B030D-6E8A-4147-A177-3AD203B41FA5}">
                          <a16:colId xmlns:a16="http://schemas.microsoft.com/office/drawing/2014/main" val="2512564267"/>
                        </a:ext>
                      </a:extLst>
                    </a:gridCol>
                  </a:tblGrid>
                  <a:tr h="234809">
                    <a:tc>
                      <a:txBody>
                        <a:bodyPr/>
                        <a:lstStyle/>
                        <a:p>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r>
                                  <a:rPr lang="en-SG" sz="1200" b="0" i="1" smtClean="0">
                                    <a:latin typeface="Cambria Math" panose="02040503050406030204" pitchFamily="18" charset="0"/>
                                  </a:rPr>
                                  <m:t>𝑠</m:t>
                                </m:r>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1</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2</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3</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4</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5</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6</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7</m:t>
                                    </m:r>
                                  </m:sub>
                                </m:sSub>
                              </m:oMath>
                            </m:oMathPara>
                          </a14:m>
                          <a:endParaRPr lang="en-SG" sz="1200" dirty="0">
                            <a:latin typeface="+mj-lt"/>
                          </a:endParaRPr>
                        </a:p>
                      </a:txBody>
                      <a:tcPr/>
                    </a:tc>
                    <a:extLst>
                      <a:ext uri="{0D108BD9-81ED-4DB2-BD59-A6C34878D82A}">
                        <a16:rowId xmlns:a16="http://schemas.microsoft.com/office/drawing/2014/main" val="1539682466"/>
                      </a:ext>
                    </a:extLst>
                  </a:tr>
                  <a:tr h="323197">
                    <a:tc>
                      <a:txBody>
                        <a:bodyPr/>
                        <a:lstStyle/>
                        <a:p>
                          <a:pPr/>
                          <a14:m>
                            <m:oMathPara xmlns:m="http://schemas.openxmlformats.org/officeDocument/2006/math">
                              <m:oMathParaPr>
                                <m:jc m:val="centerGroup"/>
                              </m:oMathParaPr>
                              <m:oMath xmlns:m="http://schemas.openxmlformats.org/officeDocument/2006/math">
                                <m:sSub>
                                  <m:sSubPr>
                                    <m:ctrlPr>
                                      <a:rPr lang="en-SG" sz="1200" i="1" smtClean="0">
                                        <a:latin typeface="Cambria Math" panose="02040503050406030204" pitchFamily="18" charset="0"/>
                                      </a:rPr>
                                    </m:ctrlPr>
                                  </m:sSubPr>
                                  <m:e>
                                    <m:acc>
                                      <m:accPr>
                                        <m:chr m:val="̂"/>
                                        <m:ctrlPr>
                                          <a:rPr lang="en-SG" sz="1200" i="1" smtClean="0">
                                            <a:latin typeface="Cambria Math" panose="02040503050406030204" pitchFamily="18" charset="0"/>
                                          </a:rPr>
                                        </m:ctrlPr>
                                      </m:accPr>
                                      <m:e>
                                        <m:r>
                                          <a:rPr lang="en-SG" sz="1200" b="1" i="1" smtClean="0">
                                            <a:latin typeface="Cambria Math" panose="02040503050406030204" pitchFamily="18" charset="0"/>
                                            <a:ea typeface="Cambria Math" panose="02040503050406030204" pitchFamily="18" charset="0"/>
                                          </a:rPr>
                                          <m:t>𝝆</m:t>
                                        </m:r>
                                      </m:e>
                                    </m:acc>
                                  </m:e>
                                  <m:sub>
                                    <m:r>
                                      <a:rPr lang="en-SG" sz="1200" b="0" i="1" smtClean="0">
                                        <a:latin typeface="Cambria Math" panose="02040503050406030204" pitchFamily="18" charset="0"/>
                                      </a:rPr>
                                      <m:t>𝑠</m:t>
                                    </m:r>
                                  </m:sub>
                                </m:sSub>
                              </m:oMath>
                            </m:oMathPara>
                          </a14:m>
                          <a:endParaRPr lang="en-SG" sz="1200" dirty="0">
                            <a:latin typeface="+mj-lt"/>
                          </a:endParaRPr>
                        </a:p>
                      </a:txBody>
                      <a:tcPr/>
                    </a:tc>
                    <a:tc>
                      <a:txBody>
                        <a:bodyPr/>
                        <a:lstStyle/>
                        <a:p>
                          <a:pPr algn="ctr"/>
                          <a:r>
                            <a:rPr lang="en-SG" sz="1200" b="1" dirty="0">
                              <a:solidFill>
                                <a:srgbClr val="0000FF"/>
                              </a:solidFill>
                              <a:latin typeface="+mj-lt"/>
                            </a:rPr>
                            <a:t>0.05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70840">
                    <a:tc>
                      <a:txBody>
                        <a:bodyPr/>
                        <a:lstStyle/>
                        <a:p>
                          <a:pPr/>
                          <a14:m>
                            <m:oMathPara xmlns:m="http://schemas.openxmlformats.org/officeDocument/2006/math">
                              <m:oMathParaPr>
                                <m:jc m:val="centerGroup"/>
                              </m:oMathParaPr>
                              <m:oMath xmlns:m="http://schemas.openxmlformats.org/officeDocument/2006/math">
                                <m:sSubSup>
                                  <m:sSubSupPr>
                                    <m:ctrlPr>
                                      <a:rPr lang="en-SG" sz="1200" i="1" smtClean="0">
                                        <a:latin typeface="Cambria Math" panose="02040503050406030204" pitchFamily="18" charset="0"/>
                                      </a:rPr>
                                    </m:ctrlPr>
                                  </m:sSubSupPr>
                                  <m:e>
                                    <m:r>
                                      <a:rPr lang="en-SG" sz="1200" b="1" i="1" smtClean="0">
                                        <a:latin typeface="Cambria Math" panose="02040503050406030204" pitchFamily="18" charset="0"/>
                                      </a:rPr>
                                      <m:t>𝒓</m:t>
                                    </m:r>
                                  </m:e>
                                  <m:sub>
                                    <m:r>
                                      <a:rPr lang="en-SG" sz="1200" b="0" i="1" smtClean="0">
                                        <a:latin typeface="Cambria Math" panose="02040503050406030204" pitchFamily="18" charset="0"/>
                                      </a:rPr>
                                      <m:t>𝑠</m:t>
                                    </m:r>
                                  </m:sub>
                                  <m:sup>
                                    <m:r>
                                      <a:rPr lang="en-SG" sz="1200" b="0" i="1" smtClean="0">
                                        <a:latin typeface="Cambria Math" panose="02040503050406030204" pitchFamily="18" charset="0"/>
                                      </a:rPr>
                                      <m:t>(1)</m:t>
                                    </m:r>
                                  </m:sup>
                                </m:sSubSup>
                              </m:oMath>
                            </m:oMathPara>
                          </a14:m>
                          <a:endParaRPr lang="en-SG" sz="1200" dirty="0">
                            <a:latin typeface="+mj-lt"/>
                          </a:endParaRPr>
                        </a:p>
                      </a:txBody>
                      <a:tcPr/>
                    </a:tc>
                    <a:tc>
                      <a:txBody>
                        <a:bodyPr/>
                        <a:lstStyle/>
                        <a:p>
                          <a:pPr algn="ctr"/>
                          <a:r>
                            <a:rPr lang="en-SG" sz="1200" dirty="0">
                              <a:latin typeface="+mj-lt"/>
                            </a:rPr>
                            <a:t>0</a:t>
                          </a:r>
                        </a:p>
                      </a:txBody>
                      <a:tcPr/>
                    </a:tc>
                    <a:tc>
                      <a:txBody>
                        <a:bodyPr/>
                        <a:lstStyle/>
                        <a:p>
                          <a:pPr algn="ctr"/>
                          <a:r>
                            <a:rPr lang="en-SG" sz="1200" b="1" dirty="0">
                              <a:solidFill>
                                <a:srgbClr val="32862E"/>
                              </a:solidFill>
                              <a:latin typeface="+mj-lt"/>
                            </a:rPr>
                            <a:t>0.475</a:t>
                          </a:r>
                        </a:p>
                      </a:txBody>
                      <a:tcPr/>
                    </a:tc>
                    <a:tc>
                      <a:txBody>
                        <a:bodyPr/>
                        <a:lstStyle/>
                        <a:p>
                          <a:pPr algn="ctr"/>
                          <a:r>
                            <a:rPr lang="en-SG" sz="1200" b="1" dirty="0">
                              <a:solidFill>
                                <a:srgbClr val="32862E"/>
                              </a:solidFill>
                              <a:latin typeface="+mj-lt"/>
                            </a:rPr>
                            <a:t>0.475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bl>
              </a:graphicData>
            </a:graphic>
          </p:graphicFrame>
        </mc:Choice>
        <mc:Fallback xmlns="">
          <p:graphicFrame>
            <p:nvGraphicFramePr>
              <p:cNvPr id="16" name="Table 15">
                <a:extLst>
                  <a:ext uri="{FF2B5EF4-FFF2-40B4-BE49-F238E27FC236}">
                    <a16:creationId xmlns:a16="http://schemas.microsoft.com/office/drawing/2014/main" id="{BD94EA0E-E369-498D-971D-450AF33F1EE0}"/>
                  </a:ext>
                </a:extLst>
              </p:cNvPr>
              <p:cNvGraphicFramePr>
                <a:graphicFrameLocks noGrp="1"/>
              </p:cNvGraphicFramePr>
              <p:nvPr>
                <p:extLst>
                  <p:ext uri="{D42A27DB-BD31-4B8C-83A1-F6EECF244321}">
                    <p14:modId xmlns:p14="http://schemas.microsoft.com/office/powerpoint/2010/main" val="1488491792"/>
                  </p:ext>
                </p:extLst>
              </p:nvPr>
            </p:nvGraphicFramePr>
            <p:xfrm>
              <a:off x="4076866" y="2094364"/>
              <a:ext cx="4704519" cy="968357"/>
            </p:xfrm>
            <a:graphic>
              <a:graphicData uri="http://schemas.openxmlformats.org/drawingml/2006/table">
                <a:tbl>
                  <a:tblPr firstRow="1" bandRow="1">
                    <a:tableStyleId>{5940675A-B579-460E-94D1-54222C63F5DA}</a:tableStyleId>
                  </a:tblPr>
                  <a:tblGrid>
                    <a:gridCol w="426993">
                      <a:extLst>
                        <a:ext uri="{9D8B030D-6E8A-4147-A177-3AD203B41FA5}">
                          <a16:colId xmlns:a16="http://schemas.microsoft.com/office/drawing/2014/main" val="3699283855"/>
                        </a:ext>
                      </a:extLst>
                    </a:gridCol>
                    <a:gridCol w="595784">
                      <a:extLst>
                        <a:ext uri="{9D8B030D-6E8A-4147-A177-3AD203B41FA5}">
                          <a16:colId xmlns:a16="http://schemas.microsoft.com/office/drawing/2014/main" val="3733730133"/>
                        </a:ext>
                      </a:extLst>
                    </a:gridCol>
                    <a:gridCol w="595784">
                      <a:extLst>
                        <a:ext uri="{9D8B030D-6E8A-4147-A177-3AD203B41FA5}">
                          <a16:colId xmlns:a16="http://schemas.microsoft.com/office/drawing/2014/main" val="2754252288"/>
                        </a:ext>
                      </a:extLst>
                    </a:gridCol>
                    <a:gridCol w="749867">
                      <a:extLst>
                        <a:ext uri="{9D8B030D-6E8A-4147-A177-3AD203B41FA5}">
                          <a16:colId xmlns:a16="http://schemas.microsoft.com/office/drawing/2014/main" val="3823026599"/>
                        </a:ext>
                      </a:extLst>
                    </a:gridCol>
                    <a:gridCol w="519035">
                      <a:extLst>
                        <a:ext uri="{9D8B030D-6E8A-4147-A177-3AD203B41FA5}">
                          <a16:colId xmlns:a16="http://schemas.microsoft.com/office/drawing/2014/main" val="1539520188"/>
                        </a:ext>
                      </a:extLst>
                    </a:gridCol>
                    <a:gridCol w="457200">
                      <a:extLst>
                        <a:ext uri="{9D8B030D-6E8A-4147-A177-3AD203B41FA5}">
                          <a16:colId xmlns:a16="http://schemas.microsoft.com/office/drawing/2014/main" val="2595170620"/>
                        </a:ext>
                      </a:extLst>
                    </a:gridCol>
                    <a:gridCol w="435935">
                      <a:extLst>
                        <a:ext uri="{9D8B030D-6E8A-4147-A177-3AD203B41FA5}">
                          <a16:colId xmlns:a16="http://schemas.microsoft.com/office/drawing/2014/main" val="3919671493"/>
                        </a:ext>
                      </a:extLst>
                    </a:gridCol>
                    <a:gridCol w="446567">
                      <a:extLst>
                        <a:ext uri="{9D8B030D-6E8A-4147-A177-3AD203B41FA5}">
                          <a16:colId xmlns:a16="http://schemas.microsoft.com/office/drawing/2014/main" val="2261109576"/>
                        </a:ext>
                      </a:extLst>
                    </a:gridCol>
                    <a:gridCol w="477354">
                      <a:extLst>
                        <a:ext uri="{9D8B030D-6E8A-4147-A177-3AD203B41FA5}">
                          <a16:colId xmlns:a16="http://schemas.microsoft.com/office/drawing/2014/main" val="2512564267"/>
                        </a:ext>
                      </a:extLst>
                    </a:gridCol>
                  </a:tblGrid>
                  <a:tr h="274320">
                    <a:tc>
                      <a:txBody>
                        <a:bodyPr/>
                        <a:lstStyle/>
                        <a:p>
                          <a:endParaRPr lang="en-SG" sz="1200" dirty="0">
                            <a:latin typeface="+mj-lt"/>
                          </a:endParaRPr>
                        </a:p>
                      </a:txBody>
                      <a:tcPr/>
                    </a:tc>
                    <a:tc>
                      <a:txBody>
                        <a:bodyPr/>
                        <a:lstStyle/>
                        <a:p>
                          <a:endParaRPr lang="en-US"/>
                        </a:p>
                      </a:txBody>
                      <a:tcPr>
                        <a:blipFill>
                          <a:blip r:embed="rId4"/>
                          <a:stretch>
                            <a:fillRect l="-72449" t="-2222" r="-619388" b="-260000"/>
                          </a:stretch>
                        </a:blipFill>
                      </a:tcPr>
                    </a:tc>
                    <a:tc>
                      <a:txBody>
                        <a:bodyPr/>
                        <a:lstStyle/>
                        <a:p>
                          <a:endParaRPr lang="en-US"/>
                        </a:p>
                      </a:txBody>
                      <a:tcPr>
                        <a:blipFill>
                          <a:blip r:embed="rId4"/>
                          <a:stretch>
                            <a:fillRect l="-172449" t="-2222" r="-519388" b="-260000"/>
                          </a:stretch>
                        </a:blipFill>
                      </a:tcPr>
                    </a:tc>
                    <a:tc>
                      <a:txBody>
                        <a:bodyPr/>
                        <a:lstStyle/>
                        <a:p>
                          <a:endParaRPr lang="en-US"/>
                        </a:p>
                      </a:txBody>
                      <a:tcPr>
                        <a:blipFill>
                          <a:blip r:embed="rId4"/>
                          <a:stretch>
                            <a:fillRect l="-217073" t="-2222" r="-313821" b="-260000"/>
                          </a:stretch>
                        </a:blipFill>
                      </a:tcPr>
                    </a:tc>
                    <a:tc>
                      <a:txBody>
                        <a:bodyPr/>
                        <a:lstStyle/>
                        <a:p>
                          <a:endParaRPr lang="en-US"/>
                        </a:p>
                      </a:txBody>
                      <a:tcPr>
                        <a:blipFill>
                          <a:blip r:embed="rId4"/>
                          <a:stretch>
                            <a:fillRect l="-458824" t="-2222" r="-354118" b="-260000"/>
                          </a:stretch>
                        </a:blipFill>
                      </a:tcPr>
                    </a:tc>
                    <a:tc>
                      <a:txBody>
                        <a:bodyPr/>
                        <a:lstStyle/>
                        <a:p>
                          <a:endParaRPr lang="en-US"/>
                        </a:p>
                      </a:txBody>
                      <a:tcPr>
                        <a:blipFill>
                          <a:blip r:embed="rId4"/>
                          <a:stretch>
                            <a:fillRect l="-625000" t="-2222" r="-296053" b="-260000"/>
                          </a:stretch>
                        </a:blipFill>
                      </a:tcPr>
                    </a:tc>
                    <a:tc>
                      <a:txBody>
                        <a:bodyPr/>
                        <a:lstStyle/>
                        <a:p>
                          <a:endParaRPr lang="en-US"/>
                        </a:p>
                      </a:txBody>
                      <a:tcPr>
                        <a:blipFill>
                          <a:blip r:embed="rId4"/>
                          <a:stretch>
                            <a:fillRect l="-776056" t="-2222" r="-216901" b="-260000"/>
                          </a:stretch>
                        </a:blipFill>
                      </a:tcPr>
                    </a:tc>
                    <a:tc>
                      <a:txBody>
                        <a:bodyPr/>
                        <a:lstStyle/>
                        <a:p>
                          <a:endParaRPr lang="en-US"/>
                        </a:p>
                      </a:txBody>
                      <a:tcPr>
                        <a:blipFill>
                          <a:blip r:embed="rId4"/>
                          <a:stretch>
                            <a:fillRect l="-840541" t="-2222" r="-108108" b="-260000"/>
                          </a:stretch>
                        </a:blipFill>
                      </a:tcPr>
                    </a:tc>
                    <a:tc>
                      <a:txBody>
                        <a:bodyPr/>
                        <a:lstStyle/>
                        <a:p>
                          <a:endParaRPr lang="en-US"/>
                        </a:p>
                      </a:txBody>
                      <a:tcPr>
                        <a:blipFill>
                          <a:blip r:embed="rId4"/>
                          <a:stretch>
                            <a:fillRect l="-892308" t="-2222" r="-2564" b="-260000"/>
                          </a:stretch>
                        </a:blipFill>
                      </a:tcPr>
                    </a:tc>
                    <a:extLst>
                      <a:ext uri="{0D108BD9-81ED-4DB2-BD59-A6C34878D82A}">
                        <a16:rowId xmlns:a16="http://schemas.microsoft.com/office/drawing/2014/main" val="1539682466"/>
                      </a:ext>
                    </a:extLst>
                  </a:tr>
                  <a:tr h="323197">
                    <a:tc>
                      <a:txBody>
                        <a:bodyPr/>
                        <a:lstStyle/>
                        <a:p>
                          <a:endParaRPr lang="en-US"/>
                        </a:p>
                      </a:txBody>
                      <a:tcPr>
                        <a:blipFill>
                          <a:blip r:embed="rId4"/>
                          <a:stretch>
                            <a:fillRect l="-1429" t="-85185" r="-1007143" b="-116667"/>
                          </a:stretch>
                        </a:blipFill>
                      </a:tcPr>
                    </a:tc>
                    <a:tc>
                      <a:txBody>
                        <a:bodyPr/>
                        <a:lstStyle/>
                        <a:p>
                          <a:pPr algn="ctr"/>
                          <a:r>
                            <a:rPr lang="en-SG" sz="1200" b="1" dirty="0">
                              <a:solidFill>
                                <a:srgbClr val="0000FF"/>
                              </a:solidFill>
                              <a:latin typeface="+mj-lt"/>
                            </a:rPr>
                            <a:t>0.05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70840">
                    <a:tc>
                      <a:txBody>
                        <a:bodyPr/>
                        <a:lstStyle/>
                        <a:p>
                          <a:endParaRPr lang="en-US"/>
                        </a:p>
                      </a:txBody>
                      <a:tcPr>
                        <a:blipFill>
                          <a:blip r:embed="rId4"/>
                          <a:stretch>
                            <a:fillRect l="-1429" t="-163934" r="-1007143" b="-3279"/>
                          </a:stretch>
                        </a:blipFill>
                      </a:tcPr>
                    </a:tc>
                    <a:tc>
                      <a:txBody>
                        <a:bodyPr/>
                        <a:lstStyle/>
                        <a:p>
                          <a:pPr algn="ctr"/>
                          <a:r>
                            <a:rPr lang="en-SG" sz="1200" dirty="0">
                              <a:latin typeface="+mj-lt"/>
                            </a:rPr>
                            <a:t>0</a:t>
                          </a:r>
                        </a:p>
                      </a:txBody>
                      <a:tcPr/>
                    </a:tc>
                    <a:tc>
                      <a:txBody>
                        <a:bodyPr/>
                        <a:lstStyle/>
                        <a:p>
                          <a:pPr algn="ctr"/>
                          <a:r>
                            <a:rPr lang="en-SG" sz="1200" b="1" dirty="0">
                              <a:solidFill>
                                <a:srgbClr val="32862E"/>
                              </a:solidFill>
                              <a:latin typeface="+mj-lt"/>
                            </a:rPr>
                            <a:t>0.475</a:t>
                          </a:r>
                        </a:p>
                      </a:txBody>
                      <a:tcPr/>
                    </a:tc>
                    <a:tc>
                      <a:txBody>
                        <a:bodyPr/>
                        <a:lstStyle/>
                        <a:p>
                          <a:pPr algn="ctr"/>
                          <a:r>
                            <a:rPr lang="en-SG" sz="1200" b="1" dirty="0">
                              <a:solidFill>
                                <a:srgbClr val="32862E"/>
                              </a:solidFill>
                              <a:latin typeface="+mj-lt"/>
                            </a:rPr>
                            <a:t>0.475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8" name="Table 57">
                <a:extLst>
                  <a:ext uri="{FF2B5EF4-FFF2-40B4-BE49-F238E27FC236}">
                    <a16:creationId xmlns:a16="http://schemas.microsoft.com/office/drawing/2014/main" id="{F4DCB437-7552-42D6-AC39-7B8D6C6D66F6}"/>
                  </a:ext>
                </a:extLst>
              </p:cNvPr>
              <p:cNvGraphicFramePr>
                <a:graphicFrameLocks noGrp="1"/>
              </p:cNvGraphicFramePr>
              <p:nvPr>
                <p:extLst>
                  <p:ext uri="{D42A27DB-BD31-4B8C-83A1-F6EECF244321}">
                    <p14:modId xmlns:p14="http://schemas.microsoft.com/office/powerpoint/2010/main" val="1824475226"/>
                  </p:ext>
                </p:extLst>
              </p:nvPr>
            </p:nvGraphicFramePr>
            <p:xfrm>
              <a:off x="3935558" y="3320360"/>
              <a:ext cx="5024605" cy="1277428"/>
            </p:xfrm>
            <a:graphic>
              <a:graphicData uri="http://schemas.openxmlformats.org/drawingml/2006/table">
                <a:tbl>
                  <a:tblPr firstRow="1" bandRow="1">
                    <a:tableStyleId>{5940675A-B579-460E-94D1-54222C63F5DA}</a:tableStyleId>
                  </a:tblPr>
                  <a:tblGrid>
                    <a:gridCol w="558290">
                      <a:extLst>
                        <a:ext uri="{9D8B030D-6E8A-4147-A177-3AD203B41FA5}">
                          <a16:colId xmlns:a16="http://schemas.microsoft.com/office/drawing/2014/main" val="3699283855"/>
                        </a:ext>
                      </a:extLst>
                    </a:gridCol>
                    <a:gridCol w="673575">
                      <a:extLst>
                        <a:ext uri="{9D8B030D-6E8A-4147-A177-3AD203B41FA5}">
                          <a16:colId xmlns:a16="http://schemas.microsoft.com/office/drawing/2014/main" val="3733730133"/>
                        </a:ext>
                      </a:extLst>
                    </a:gridCol>
                    <a:gridCol w="701749">
                      <a:extLst>
                        <a:ext uri="{9D8B030D-6E8A-4147-A177-3AD203B41FA5}">
                          <a16:colId xmlns:a16="http://schemas.microsoft.com/office/drawing/2014/main" val="2754252288"/>
                        </a:ext>
                      </a:extLst>
                    </a:gridCol>
                    <a:gridCol w="723014">
                      <a:extLst>
                        <a:ext uri="{9D8B030D-6E8A-4147-A177-3AD203B41FA5}">
                          <a16:colId xmlns:a16="http://schemas.microsoft.com/office/drawing/2014/main" val="3823026599"/>
                        </a:ext>
                      </a:extLst>
                    </a:gridCol>
                    <a:gridCol w="701749">
                      <a:extLst>
                        <a:ext uri="{9D8B030D-6E8A-4147-A177-3AD203B41FA5}">
                          <a16:colId xmlns:a16="http://schemas.microsoft.com/office/drawing/2014/main" val="1539520188"/>
                        </a:ext>
                      </a:extLst>
                    </a:gridCol>
                    <a:gridCol w="457200">
                      <a:extLst>
                        <a:ext uri="{9D8B030D-6E8A-4147-A177-3AD203B41FA5}">
                          <a16:colId xmlns:a16="http://schemas.microsoft.com/office/drawing/2014/main" val="2595170620"/>
                        </a:ext>
                      </a:extLst>
                    </a:gridCol>
                    <a:gridCol w="404037">
                      <a:extLst>
                        <a:ext uri="{9D8B030D-6E8A-4147-A177-3AD203B41FA5}">
                          <a16:colId xmlns:a16="http://schemas.microsoft.com/office/drawing/2014/main" val="3919671493"/>
                        </a:ext>
                      </a:extLst>
                    </a:gridCol>
                    <a:gridCol w="393405">
                      <a:extLst>
                        <a:ext uri="{9D8B030D-6E8A-4147-A177-3AD203B41FA5}">
                          <a16:colId xmlns:a16="http://schemas.microsoft.com/office/drawing/2014/main" val="2261109576"/>
                        </a:ext>
                      </a:extLst>
                    </a:gridCol>
                    <a:gridCol w="411586">
                      <a:extLst>
                        <a:ext uri="{9D8B030D-6E8A-4147-A177-3AD203B41FA5}">
                          <a16:colId xmlns:a16="http://schemas.microsoft.com/office/drawing/2014/main" val="2512564267"/>
                        </a:ext>
                      </a:extLst>
                    </a:gridCol>
                  </a:tblGrid>
                  <a:tr h="132524">
                    <a:tc>
                      <a:txBody>
                        <a:bodyPr/>
                        <a:lstStyle/>
                        <a:p>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r>
                                  <a:rPr lang="en-SG" sz="1200" b="0" i="1" smtClean="0">
                                    <a:latin typeface="Cambria Math" panose="02040503050406030204" pitchFamily="18" charset="0"/>
                                  </a:rPr>
                                  <m:t>𝑠</m:t>
                                </m:r>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1</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2</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3</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4</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5</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6</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7</m:t>
                                    </m:r>
                                  </m:sub>
                                </m:sSub>
                              </m:oMath>
                            </m:oMathPara>
                          </a14:m>
                          <a:endParaRPr lang="en-SG" sz="1200" dirty="0">
                            <a:latin typeface="+mj-lt"/>
                          </a:endParaRPr>
                        </a:p>
                      </a:txBody>
                      <a:tcPr/>
                    </a:tc>
                    <a:extLst>
                      <a:ext uri="{0D108BD9-81ED-4DB2-BD59-A6C34878D82A}">
                        <a16:rowId xmlns:a16="http://schemas.microsoft.com/office/drawing/2014/main" val="1539682466"/>
                      </a:ext>
                    </a:extLst>
                  </a:tr>
                  <a:tr h="298413">
                    <a:tc>
                      <a:txBody>
                        <a:bodyPr/>
                        <a:lstStyle/>
                        <a:p>
                          <a:pPr/>
                          <a14:m>
                            <m:oMathPara xmlns:m="http://schemas.openxmlformats.org/officeDocument/2006/math">
                              <m:oMathParaPr>
                                <m:jc m:val="centerGroup"/>
                              </m:oMathParaPr>
                              <m:oMath xmlns:m="http://schemas.openxmlformats.org/officeDocument/2006/math">
                                <m:sSub>
                                  <m:sSubPr>
                                    <m:ctrlPr>
                                      <a:rPr lang="en-SG" sz="1200" i="1" smtClean="0">
                                        <a:latin typeface="Cambria Math" panose="02040503050406030204" pitchFamily="18" charset="0"/>
                                      </a:rPr>
                                    </m:ctrlPr>
                                  </m:sSubPr>
                                  <m:e>
                                    <m:acc>
                                      <m:accPr>
                                        <m:chr m:val="̂"/>
                                        <m:ctrlPr>
                                          <a:rPr lang="en-SG" sz="1200" i="1" smtClean="0">
                                            <a:latin typeface="Cambria Math" panose="02040503050406030204" pitchFamily="18" charset="0"/>
                                          </a:rPr>
                                        </m:ctrlPr>
                                      </m:accPr>
                                      <m:e>
                                        <m:r>
                                          <a:rPr lang="en-SG" sz="1200" b="1" i="1" smtClean="0">
                                            <a:latin typeface="Cambria Math" panose="02040503050406030204" pitchFamily="18" charset="0"/>
                                            <a:ea typeface="Cambria Math" panose="02040503050406030204" pitchFamily="18" charset="0"/>
                                          </a:rPr>
                                          <m:t>𝝆</m:t>
                                        </m:r>
                                      </m:e>
                                    </m:acc>
                                  </m:e>
                                  <m:sub>
                                    <m:r>
                                      <a:rPr lang="en-SG" sz="1200" b="0" i="1" smtClean="0">
                                        <a:latin typeface="Cambria Math" panose="02040503050406030204" pitchFamily="18" charset="0"/>
                                      </a:rPr>
                                      <m:t>𝑠</m:t>
                                    </m:r>
                                  </m:sub>
                                </m:sSub>
                              </m:oMath>
                            </m:oMathPara>
                          </a14:m>
                          <a:endParaRPr lang="en-SG" sz="1200" dirty="0">
                            <a:latin typeface="+mj-lt"/>
                          </a:endParaRPr>
                        </a:p>
                      </a:txBody>
                      <a:tcPr/>
                    </a:tc>
                    <a:tc>
                      <a:txBody>
                        <a:bodyPr/>
                        <a:lstStyle/>
                        <a:p>
                          <a:pPr algn="ctr"/>
                          <a:r>
                            <a:rPr lang="en-SG" sz="1200" b="1" dirty="0">
                              <a:solidFill>
                                <a:schemeClr val="tx1"/>
                              </a:solidFill>
                              <a:latin typeface="+mj-lt"/>
                            </a:rPr>
                            <a:t>0.05</a:t>
                          </a:r>
                        </a:p>
                      </a:txBody>
                      <a:tcPr/>
                    </a:tc>
                    <a:tc>
                      <a:txBody>
                        <a:bodyPr/>
                        <a:lstStyle/>
                        <a:p>
                          <a:pPr algn="ctr"/>
                          <a:r>
                            <a:rPr lang="en-SG" sz="1200" b="1" dirty="0">
                              <a:solidFill>
                                <a:srgbClr val="0000FF"/>
                              </a:solidFill>
                              <a:latin typeface="+mj-lt"/>
                            </a:rPr>
                            <a:t>0.075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33855">
                    <a:tc>
                      <a:txBody>
                        <a:bodyPr/>
                        <a:lstStyle/>
                        <a:p>
                          <a:pPr/>
                          <a14:m>
                            <m:oMathPara xmlns:m="http://schemas.openxmlformats.org/officeDocument/2006/math">
                              <m:oMathParaPr>
                                <m:jc m:val="centerGroup"/>
                              </m:oMathParaPr>
                              <m:oMath xmlns:m="http://schemas.openxmlformats.org/officeDocument/2006/math">
                                <m:sSubSup>
                                  <m:sSubSupPr>
                                    <m:ctrlPr>
                                      <a:rPr lang="en-SG" sz="1200" i="1" smtClean="0">
                                        <a:latin typeface="Cambria Math" panose="02040503050406030204" pitchFamily="18" charset="0"/>
                                      </a:rPr>
                                    </m:ctrlPr>
                                  </m:sSubSupPr>
                                  <m:e>
                                    <m:r>
                                      <a:rPr lang="en-SG" sz="1200" b="1" i="1" smtClean="0">
                                        <a:latin typeface="Cambria Math" panose="02040503050406030204" pitchFamily="18" charset="0"/>
                                      </a:rPr>
                                      <m:t>𝒓</m:t>
                                    </m:r>
                                  </m:e>
                                  <m:sub>
                                    <m:r>
                                      <a:rPr lang="en-SG" sz="1200" b="0" i="1" smtClean="0">
                                        <a:latin typeface="Cambria Math" panose="02040503050406030204" pitchFamily="18" charset="0"/>
                                      </a:rPr>
                                      <m:t>𝑠</m:t>
                                    </m:r>
                                  </m:sub>
                                  <m:sup>
                                    <m:r>
                                      <a:rPr lang="en-SG" sz="1200" b="0" i="1" smtClean="0">
                                        <a:latin typeface="Cambria Math" panose="02040503050406030204" pitchFamily="18" charset="0"/>
                                      </a:rPr>
                                      <m:t>(1)</m:t>
                                    </m:r>
                                  </m:sup>
                                </m:sSubSup>
                              </m:oMath>
                            </m:oMathPara>
                          </a14:m>
                          <a:endParaRPr lang="en-SG" sz="1200" dirty="0">
                            <a:latin typeface="+mj-lt"/>
                          </a:endParaRPr>
                        </a:p>
                      </a:txBody>
                      <a:tcPr/>
                    </a:tc>
                    <a:tc>
                      <a:txBody>
                        <a:bodyPr/>
                        <a:lstStyle/>
                        <a:p>
                          <a:pPr algn="ctr"/>
                          <a:r>
                            <a:rPr lang="en-SG" sz="1200" dirty="0">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b="1" dirty="0">
                              <a:solidFill>
                                <a:schemeClr val="tx1"/>
                              </a:solidFill>
                              <a:latin typeface="+mj-lt"/>
                            </a:rPr>
                            <a:t>0.475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r h="370840">
                    <a:tc>
                      <a:txBody>
                        <a:bodyPr/>
                        <a:lstStyle/>
                        <a:p>
                          <a:pPr/>
                          <a14:m>
                            <m:oMathPara xmlns:m="http://schemas.openxmlformats.org/officeDocument/2006/math">
                              <m:oMathParaPr>
                                <m:jc m:val="centerGroup"/>
                              </m:oMathParaPr>
                              <m:oMath xmlns:m="http://schemas.openxmlformats.org/officeDocument/2006/math">
                                <m:sSubSup>
                                  <m:sSubSupPr>
                                    <m:ctrlPr>
                                      <a:rPr lang="en-SG" sz="1200" i="1" smtClean="0">
                                        <a:latin typeface="Cambria Math" panose="02040503050406030204" pitchFamily="18" charset="0"/>
                                      </a:rPr>
                                    </m:ctrlPr>
                                  </m:sSubSupPr>
                                  <m:e>
                                    <m:r>
                                      <a:rPr lang="en-SG" sz="1200" b="1" i="1" smtClean="0">
                                        <a:latin typeface="Cambria Math" panose="02040503050406030204" pitchFamily="18" charset="0"/>
                                      </a:rPr>
                                      <m:t>𝒓</m:t>
                                    </m:r>
                                  </m:e>
                                  <m:sub>
                                    <m:r>
                                      <a:rPr lang="en-SG" sz="1200" b="0" i="1" smtClean="0">
                                        <a:latin typeface="Cambria Math" panose="02040503050406030204" pitchFamily="18" charset="0"/>
                                      </a:rPr>
                                      <m:t>𝑠</m:t>
                                    </m:r>
                                  </m:sub>
                                  <m:sup>
                                    <m:r>
                                      <a:rPr lang="en-SG" sz="1200" b="0" i="1" smtClean="0">
                                        <a:latin typeface="Cambria Math" panose="02040503050406030204" pitchFamily="18" charset="0"/>
                                      </a:rPr>
                                      <m:t>(2)</m:t>
                                    </m:r>
                                  </m:sup>
                                </m:sSubSup>
                              </m:oMath>
                            </m:oMathPara>
                          </a14:m>
                          <a:endParaRPr lang="en-SG" sz="1200" dirty="0">
                            <a:latin typeface="+mj-lt"/>
                          </a:endParaRPr>
                        </a:p>
                      </a:txBody>
                      <a:tcPr/>
                    </a:tc>
                    <a:tc>
                      <a:txBody>
                        <a:bodyPr/>
                        <a:lstStyle/>
                        <a:p>
                          <a:pPr algn="ctr"/>
                          <a:r>
                            <a:rPr lang="en-SG" sz="1200" b="1" dirty="0">
                              <a:solidFill>
                                <a:srgbClr val="32862E"/>
                              </a:solidFill>
                              <a:latin typeface="+mj-lt"/>
                            </a:rPr>
                            <a:t>0.133</a:t>
                          </a:r>
                        </a:p>
                      </a:txBody>
                      <a:tcPr/>
                    </a:tc>
                    <a:tc>
                      <a:txBody>
                        <a:bodyPr/>
                        <a:lstStyle/>
                        <a:p>
                          <a:pPr algn="ctr"/>
                          <a:r>
                            <a:rPr lang="en-SG" sz="1200" b="0" dirty="0">
                              <a:solidFill>
                                <a:schemeClr val="tx1"/>
                              </a:solidFill>
                              <a:latin typeface="+mj-lt"/>
                            </a:rPr>
                            <a:t>0</a:t>
                          </a:r>
                        </a:p>
                      </a:txBody>
                      <a:tcPr/>
                    </a:tc>
                    <a:tc>
                      <a:txBody>
                        <a:bodyPr/>
                        <a:lstStyle/>
                        <a:p>
                          <a:pPr algn="ctr"/>
                          <a:r>
                            <a:rPr lang="en-SG" sz="1200" b="1" dirty="0">
                              <a:solidFill>
                                <a:srgbClr val="32862E"/>
                              </a:solidFill>
                              <a:latin typeface="+mj-lt"/>
                            </a:rPr>
                            <a:t>0.133</a:t>
                          </a:r>
                        </a:p>
                      </a:txBody>
                      <a:tcPr/>
                    </a:tc>
                    <a:tc>
                      <a:txBody>
                        <a:bodyPr/>
                        <a:lstStyle/>
                        <a:p>
                          <a:pPr algn="ctr"/>
                          <a:r>
                            <a:rPr lang="en-SG" sz="1200" b="1" dirty="0">
                              <a:solidFill>
                                <a:srgbClr val="32862E"/>
                              </a:solidFill>
                              <a:latin typeface="+mj-lt"/>
                            </a:rPr>
                            <a:t>0.133</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4140697225"/>
                      </a:ext>
                    </a:extLst>
                  </a:tr>
                </a:tbl>
              </a:graphicData>
            </a:graphic>
          </p:graphicFrame>
        </mc:Choice>
        <mc:Fallback xmlns="">
          <p:graphicFrame>
            <p:nvGraphicFramePr>
              <p:cNvPr id="58" name="Table 57">
                <a:extLst>
                  <a:ext uri="{FF2B5EF4-FFF2-40B4-BE49-F238E27FC236}">
                    <a16:creationId xmlns:a16="http://schemas.microsoft.com/office/drawing/2014/main" id="{F4DCB437-7552-42D6-AC39-7B8D6C6D66F6}"/>
                  </a:ext>
                </a:extLst>
              </p:cNvPr>
              <p:cNvGraphicFramePr>
                <a:graphicFrameLocks noGrp="1"/>
              </p:cNvGraphicFramePr>
              <p:nvPr>
                <p:extLst>
                  <p:ext uri="{D42A27DB-BD31-4B8C-83A1-F6EECF244321}">
                    <p14:modId xmlns:p14="http://schemas.microsoft.com/office/powerpoint/2010/main" val="1824475226"/>
                  </p:ext>
                </p:extLst>
              </p:nvPr>
            </p:nvGraphicFramePr>
            <p:xfrm>
              <a:off x="3935558" y="3320360"/>
              <a:ext cx="5024605" cy="1277428"/>
            </p:xfrm>
            <a:graphic>
              <a:graphicData uri="http://schemas.openxmlformats.org/drawingml/2006/table">
                <a:tbl>
                  <a:tblPr firstRow="1" bandRow="1">
                    <a:tableStyleId>{5940675A-B579-460E-94D1-54222C63F5DA}</a:tableStyleId>
                  </a:tblPr>
                  <a:tblGrid>
                    <a:gridCol w="558290">
                      <a:extLst>
                        <a:ext uri="{9D8B030D-6E8A-4147-A177-3AD203B41FA5}">
                          <a16:colId xmlns:a16="http://schemas.microsoft.com/office/drawing/2014/main" val="3699283855"/>
                        </a:ext>
                      </a:extLst>
                    </a:gridCol>
                    <a:gridCol w="673575">
                      <a:extLst>
                        <a:ext uri="{9D8B030D-6E8A-4147-A177-3AD203B41FA5}">
                          <a16:colId xmlns:a16="http://schemas.microsoft.com/office/drawing/2014/main" val="3733730133"/>
                        </a:ext>
                      </a:extLst>
                    </a:gridCol>
                    <a:gridCol w="701749">
                      <a:extLst>
                        <a:ext uri="{9D8B030D-6E8A-4147-A177-3AD203B41FA5}">
                          <a16:colId xmlns:a16="http://schemas.microsoft.com/office/drawing/2014/main" val="2754252288"/>
                        </a:ext>
                      </a:extLst>
                    </a:gridCol>
                    <a:gridCol w="723014">
                      <a:extLst>
                        <a:ext uri="{9D8B030D-6E8A-4147-A177-3AD203B41FA5}">
                          <a16:colId xmlns:a16="http://schemas.microsoft.com/office/drawing/2014/main" val="3823026599"/>
                        </a:ext>
                      </a:extLst>
                    </a:gridCol>
                    <a:gridCol w="701749">
                      <a:extLst>
                        <a:ext uri="{9D8B030D-6E8A-4147-A177-3AD203B41FA5}">
                          <a16:colId xmlns:a16="http://schemas.microsoft.com/office/drawing/2014/main" val="1539520188"/>
                        </a:ext>
                      </a:extLst>
                    </a:gridCol>
                    <a:gridCol w="457200">
                      <a:extLst>
                        <a:ext uri="{9D8B030D-6E8A-4147-A177-3AD203B41FA5}">
                          <a16:colId xmlns:a16="http://schemas.microsoft.com/office/drawing/2014/main" val="2595170620"/>
                        </a:ext>
                      </a:extLst>
                    </a:gridCol>
                    <a:gridCol w="404037">
                      <a:extLst>
                        <a:ext uri="{9D8B030D-6E8A-4147-A177-3AD203B41FA5}">
                          <a16:colId xmlns:a16="http://schemas.microsoft.com/office/drawing/2014/main" val="3919671493"/>
                        </a:ext>
                      </a:extLst>
                    </a:gridCol>
                    <a:gridCol w="393405">
                      <a:extLst>
                        <a:ext uri="{9D8B030D-6E8A-4147-A177-3AD203B41FA5}">
                          <a16:colId xmlns:a16="http://schemas.microsoft.com/office/drawing/2014/main" val="2261109576"/>
                        </a:ext>
                      </a:extLst>
                    </a:gridCol>
                    <a:gridCol w="411586">
                      <a:extLst>
                        <a:ext uri="{9D8B030D-6E8A-4147-A177-3AD203B41FA5}">
                          <a16:colId xmlns:a16="http://schemas.microsoft.com/office/drawing/2014/main" val="2512564267"/>
                        </a:ext>
                      </a:extLst>
                    </a:gridCol>
                  </a:tblGrid>
                  <a:tr h="274320">
                    <a:tc>
                      <a:txBody>
                        <a:bodyPr/>
                        <a:lstStyle/>
                        <a:p>
                          <a:endParaRPr lang="en-SG" sz="1200" dirty="0">
                            <a:latin typeface="+mj-lt"/>
                          </a:endParaRPr>
                        </a:p>
                      </a:txBody>
                      <a:tcPr/>
                    </a:tc>
                    <a:tc>
                      <a:txBody>
                        <a:bodyPr/>
                        <a:lstStyle/>
                        <a:p>
                          <a:endParaRPr lang="en-US"/>
                        </a:p>
                      </a:txBody>
                      <a:tcPr>
                        <a:blipFill>
                          <a:blip r:embed="rId5"/>
                          <a:stretch>
                            <a:fillRect l="-84545" t="-2222" r="-568182" b="-373333"/>
                          </a:stretch>
                        </a:blipFill>
                      </a:tcPr>
                    </a:tc>
                    <a:tc>
                      <a:txBody>
                        <a:bodyPr/>
                        <a:lstStyle/>
                        <a:p>
                          <a:endParaRPr lang="en-US"/>
                        </a:p>
                      </a:txBody>
                      <a:tcPr>
                        <a:blipFill>
                          <a:blip r:embed="rId5"/>
                          <a:stretch>
                            <a:fillRect l="-176522" t="-2222" r="-443478" b="-373333"/>
                          </a:stretch>
                        </a:blipFill>
                      </a:tcPr>
                    </a:tc>
                    <a:tc>
                      <a:txBody>
                        <a:bodyPr/>
                        <a:lstStyle/>
                        <a:p>
                          <a:endParaRPr lang="en-US"/>
                        </a:p>
                      </a:txBody>
                      <a:tcPr>
                        <a:blipFill>
                          <a:blip r:embed="rId5"/>
                          <a:stretch>
                            <a:fillRect l="-267227" t="-2222" r="-328571" b="-373333"/>
                          </a:stretch>
                        </a:blipFill>
                      </a:tcPr>
                    </a:tc>
                    <a:tc>
                      <a:txBody>
                        <a:bodyPr/>
                        <a:lstStyle/>
                        <a:p>
                          <a:endParaRPr lang="en-US"/>
                        </a:p>
                      </a:txBody>
                      <a:tcPr>
                        <a:blipFill>
                          <a:blip r:embed="rId5"/>
                          <a:stretch>
                            <a:fillRect l="-380000" t="-2222" r="-240000" b="-373333"/>
                          </a:stretch>
                        </a:blipFill>
                      </a:tcPr>
                    </a:tc>
                    <a:tc>
                      <a:txBody>
                        <a:bodyPr/>
                        <a:lstStyle/>
                        <a:p>
                          <a:endParaRPr lang="en-US"/>
                        </a:p>
                      </a:txBody>
                      <a:tcPr>
                        <a:blipFill>
                          <a:blip r:embed="rId5"/>
                          <a:stretch>
                            <a:fillRect l="-736000" t="-2222" r="-268000" b="-373333"/>
                          </a:stretch>
                        </a:blipFill>
                      </a:tcPr>
                    </a:tc>
                    <a:tc>
                      <a:txBody>
                        <a:bodyPr/>
                        <a:lstStyle/>
                        <a:p>
                          <a:endParaRPr lang="en-US"/>
                        </a:p>
                      </a:txBody>
                      <a:tcPr>
                        <a:blipFill>
                          <a:blip r:embed="rId5"/>
                          <a:stretch>
                            <a:fillRect l="-935821" t="-2222" r="-200000" b="-373333"/>
                          </a:stretch>
                        </a:blipFill>
                      </a:tcPr>
                    </a:tc>
                    <a:tc>
                      <a:txBody>
                        <a:bodyPr/>
                        <a:lstStyle/>
                        <a:p>
                          <a:endParaRPr lang="en-US"/>
                        </a:p>
                      </a:txBody>
                      <a:tcPr>
                        <a:blipFill>
                          <a:blip r:embed="rId5"/>
                          <a:stretch>
                            <a:fillRect l="-1084375" t="-2222" r="-109375" b="-373333"/>
                          </a:stretch>
                        </a:blipFill>
                      </a:tcPr>
                    </a:tc>
                    <a:tc>
                      <a:txBody>
                        <a:bodyPr/>
                        <a:lstStyle/>
                        <a:p>
                          <a:endParaRPr lang="en-US"/>
                        </a:p>
                      </a:txBody>
                      <a:tcPr>
                        <a:blipFill>
                          <a:blip r:embed="rId5"/>
                          <a:stretch>
                            <a:fillRect l="-1114706" t="-2222" r="-2941" b="-373333"/>
                          </a:stretch>
                        </a:blipFill>
                      </a:tcPr>
                    </a:tc>
                    <a:extLst>
                      <a:ext uri="{0D108BD9-81ED-4DB2-BD59-A6C34878D82A}">
                        <a16:rowId xmlns:a16="http://schemas.microsoft.com/office/drawing/2014/main" val="1539682466"/>
                      </a:ext>
                    </a:extLst>
                  </a:tr>
                  <a:tr h="298413">
                    <a:tc>
                      <a:txBody>
                        <a:bodyPr/>
                        <a:lstStyle/>
                        <a:p>
                          <a:endParaRPr lang="en-US"/>
                        </a:p>
                      </a:txBody>
                      <a:tcPr>
                        <a:blipFill>
                          <a:blip r:embed="rId5"/>
                          <a:stretch>
                            <a:fillRect l="-1087" t="-92000" r="-798913" b="-236000"/>
                          </a:stretch>
                        </a:blipFill>
                      </a:tcPr>
                    </a:tc>
                    <a:tc>
                      <a:txBody>
                        <a:bodyPr/>
                        <a:lstStyle/>
                        <a:p>
                          <a:pPr algn="ctr"/>
                          <a:r>
                            <a:rPr lang="en-SG" sz="1200" b="1" dirty="0">
                              <a:solidFill>
                                <a:schemeClr val="tx1"/>
                              </a:solidFill>
                              <a:latin typeface="+mj-lt"/>
                            </a:rPr>
                            <a:t>0.05</a:t>
                          </a:r>
                        </a:p>
                      </a:txBody>
                      <a:tcPr/>
                    </a:tc>
                    <a:tc>
                      <a:txBody>
                        <a:bodyPr/>
                        <a:lstStyle/>
                        <a:p>
                          <a:pPr algn="ctr"/>
                          <a:r>
                            <a:rPr lang="en-SG" sz="1200" b="1" dirty="0">
                              <a:solidFill>
                                <a:srgbClr val="0000FF"/>
                              </a:solidFill>
                              <a:latin typeface="+mj-lt"/>
                            </a:rPr>
                            <a:t>0.075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33855">
                    <a:tc>
                      <a:txBody>
                        <a:bodyPr/>
                        <a:lstStyle/>
                        <a:p>
                          <a:endParaRPr lang="en-US"/>
                        </a:p>
                      </a:txBody>
                      <a:tcPr>
                        <a:blipFill>
                          <a:blip r:embed="rId5"/>
                          <a:stretch>
                            <a:fillRect l="-1087" t="-174545" r="-798913" b="-114545"/>
                          </a:stretch>
                        </a:blipFill>
                      </a:tcPr>
                    </a:tc>
                    <a:tc>
                      <a:txBody>
                        <a:bodyPr/>
                        <a:lstStyle/>
                        <a:p>
                          <a:pPr algn="ctr"/>
                          <a:r>
                            <a:rPr lang="en-SG" sz="1200" dirty="0">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b="1" dirty="0">
                              <a:solidFill>
                                <a:schemeClr val="tx1"/>
                              </a:solidFill>
                              <a:latin typeface="+mj-lt"/>
                            </a:rPr>
                            <a:t>0.475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r h="370840">
                    <a:tc>
                      <a:txBody>
                        <a:bodyPr/>
                        <a:lstStyle/>
                        <a:p>
                          <a:endParaRPr lang="en-US"/>
                        </a:p>
                      </a:txBody>
                      <a:tcPr>
                        <a:blipFill>
                          <a:blip r:embed="rId5"/>
                          <a:stretch>
                            <a:fillRect l="-1087" t="-247541" r="-798913" b="-3279"/>
                          </a:stretch>
                        </a:blipFill>
                      </a:tcPr>
                    </a:tc>
                    <a:tc>
                      <a:txBody>
                        <a:bodyPr/>
                        <a:lstStyle/>
                        <a:p>
                          <a:pPr algn="ctr"/>
                          <a:r>
                            <a:rPr lang="en-SG" sz="1200" b="1" dirty="0">
                              <a:solidFill>
                                <a:srgbClr val="32862E"/>
                              </a:solidFill>
                              <a:latin typeface="+mj-lt"/>
                            </a:rPr>
                            <a:t>0.133</a:t>
                          </a:r>
                        </a:p>
                      </a:txBody>
                      <a:tcPr/>
                    </a:tc>
                    <a:tc>
                      <a:txBody>
                        <a:bodyPr/>
                        <a:lstStyle/>
                        <a:p>
                          <a:pPr algn="ctr"/>
                          <a:r>
                            <a:rPr lang="en-SG" sz="1200" b="0" dirty="0">
                              <a:solidFill>
                                <a:schemeClr val="tx1"/>
                              </a:solidFill>
                              <a:latin typeface="+mj-lt"/>
                            </a:rPr>
                            <a:t>0</a:t>
                          </a:r>
                        </a:p>
                      </a:txBody>
                      <a:tcPr/>
                    </a:tc>
                    <a:tc>
                      <a:txBody>
                        <a:bodyPr/>
                        <a:lstStyle/>
                        <a:p>
                          <a:pPr algn="ctr"/>
                          <a:r>
                            <a:rPr lang="en-SG" sz="1200" b="1" dirty="0">
                              <a:solidFill>
                                <a:srgbClr val="32862E"/>
                              </a:solidFill>
                              <a:latin typeface="+mj-lt"/>
                            </a:rPr>
                            <a:t>0.133</a:t>
                          </a:r>
                        </a:p>
                      </a:txBody>
                      <a:tcPr/>
                    </a:tc>
                    <a:tc>
                      <a:txBody>
                        <a:bodyPr/>
                        <a:lstStyle/>
                        <a:p>
                          <a:pPr algn="ctr"/>
                          <a:r>
                            <a:rPr lang="en-SG" sz="1200" b="1" dirty="0">
                              <a:solidFill>
                                <a:srgbClr val="32862E"/>
                              </a:solidFill>
                              <a:latin typeface="+mj-lt"/>
                            </a:rPr>
                            <a:t>0.133</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41406972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9" name="Table 58">
                <a:extLst>
                  <a:ext uri="{FF2B5EF4-FFF2-40B4-BE49-F238E27FC236}">
                    <a16:creationId xmlns:a16="http://schemas.microsoft.com/office/drawing/2014/main" id="{36D9F86E-BE8C-4509-A0E2-3CE4383A7E2F}"/>
                  </a:ext>
                </a:extLst>
              </p:cNvPr>
              <p:cNvGraphicFramePr>
                <a:graphicFrameLocks noGrp="1"/>
              </p:cNvGraphicFramePr>
              <p:nvPr>
                <p:extLst>
                  <p:ext uri="{D42A27DB-BD31-4B8C-83A1-F6EECF244321}">
                    <p14:modId xmlns:p14="http://schemas.microsoft.com/office/powerpoint/2010/main" val="2277315184"/>
                  </p:ext>
                </p:extLst>
              </p:nvPr>
            </p:nvGraphicFramePr>
            <p:xfrm>
              <a:off x="3922668" y="4949893"/>
              <a:ext cx="5037497" cy="1235643"/>
            </p:xfrm>
            <a:graphic>
              <a:graphicData uri="http://schemas.openxmlformats.org/drawingml/2006/table">
                <a:tbl>
                  <a:tblPr firstRow="1" bandRow="1">
                    <a:tableStyleId>{5940675A-B579-460E-94D1-54222C63F5DA}</a:tableStyleId>
                  </a:tblPr>
                  <a:tblGrid>
                    <a:gridCol w="448483">
                      <a:extLst>
                        <a:ext uri="{9D8B030D-6E8A-4147-A177-3AD203B41FA5}">
                          <a16:colId xmlns:a16="http://schemas.microsoft.com/office/drawing/2014/main" val="3699283855"/>
                        </a:ext>
                      </a:extLst>
                    </a:gridCol>
                    <a:gridCol w="509890">
                      <a:extLst>
                        <a:ext uri="{9D8B030D-6E8A-4147-A177-3AD203B41FA5}">
                          <a16:colId xmlns:a16="http://schemas.microsoft.com/office/drawing/2014/main" val="3733730133"/>
                        </a:ext>
                      </a:extLst>
                    </a:gridCol>
                    <a:gridCol w="567020">
                      <a:extLst>
                        <a:ext uri="{9D8B030D-6E8A-4147-A177-3AD203B41FA5}">
                          <a16:colId xmlns:a16="http://schemas.microsoft.com/office/drawing/2014/main" val="2754252288"/>
                        </a:ext>
                      </a:extLst>
                    </a:gridCol>
                    <a:gridCol w="544865">
                      <a:extLst>
                        <a:ext uri="{9D8B030D-6E8A-4147-A177-3AD203B41FA5}">
                          <a16:colId xmlns:a16="http://schemas.microsoft.com/office/drawing/2014/main" val="3823026599"/>
                        </a:ext>
                      </a:extLst>
                    </a:gridCol>
                    <a:gridCol w="535465">
                      <a:extLst>
                        <a:ext uri="{9D8B030D-6E8A-4147-A177-3AD203B41FA5}">
                          <a16:colId xmlns:a16="http://schemas.microsoft.com/office/drawing/2014/main" val="1539520188"/>
                        </a:ext>
                      </a:extLst>
                    </a:gridCol>
                    <a:gridCol w="604290">
                      <a:extLst>
                        <a:ext uri="{9D8B030D-6E8A-4147-A177-3AD203B41FA5}">
                          <a16:colId xmlns:a16="http://schemas.microsoft.com/office/drawing/2014/main" val="2595170620"/>
                        </a:ext>
                      </a:extLst>
                    </a:gridCol>
                    <a:gridCol w="569878">
                      <a:extLst>
                        <a:ext uri="{9D8B030D-6E8A-4147-A177-3AD203B41FA5}">
                          <a16:colId xmlns:a16="http://schemas.microsoft.com/office/drawing/2014/main" val="3919671493"/>
                        </a:ext>
                      </a:extLst>
                    </a:gridCol>
                    <a:gridCol w="629865">
                      <a:extLst>
                        <a:ext uri="{9D8B030D-6E8A-4147-A177-3AD203B41FA5}">
                          <a16:colId xmlns:a16="http://schemas.microsoft.com/office/drawing/2014/main" val="2261109576"/>
                        </a:ext>
                      </a:extLst>
                    </a:gridCol>
                    <a:gridCol w="627741">
                      <a:extLst>
                        <a:ext uri="{9D8B030D-6E8A-4147-A177-3AD203B41FA5}">
                          <a16:colId xmlns:a16="http://schemas.microsoft.com/office/drawing/2014/main" val="2512564267"/>
                        </a:ext>
                      </a:extLst>
                    </a:gridCol>
                  </a:tblGrid>
                  <a:tr h="167941">
                    <a:tc>
                      <a:txBody>
                        <a:bodyPr/>
                        <a:lstStyle/>
                        <a:p>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r>
                                  <a:rPr lang="en-SG" sz="1200" b="0" i="1" smtClean="0">
                                    <a:latin typeface="Cambria Math" panose="02040503050406030204" pitchFamily="18" charset="0"/>
                                  </a:rPr>
                                  <m:t>𝑠</m:t>
                                </m:r>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1</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2</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3</m:t>
                                    </m:r>
                                  </m:sub>
                                </m:sSub>
                              </m:oMath>
                            </m:oMathPara>
                          </a14:m>
                          <a:endParaRPr lang="en-SG" sz="12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4</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5</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6</m:t>
                                    </m:r>
                                  </m:sub>
                                </m:sSub>
                              </m:oMath>
                            </m:oMathPara>
                          </a14:m>
                          <a:endParaRPr lang="en-SG" sz="12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200" b="0" i="1" smtClean="0">
                                        <a:latin typeface="Cambria Math" panose="02040503050406030204" pitchFamily="18" charset="0"/>
                                      </a:rPr>
                                    </m:ctrlPr>
                                  </m:sSubPr>
                                  <m:e>
                                    <m:r>
                                      <a:rPr lang="en-SG" sz="1200" b="0" i="1" smtClean="0">
                                        <a:latin typeface="Cambria Math" panose="02040503050406030204" pitchFamily="18" charset="0"/>
                                      </a:rPr>
                                      <m:t>𝑣</m:t>
                                    </m:r>
                                  </m:e>
                                  <m:sub>
                                    <m:r>
                                      <a:rPr lang="en-SG" sz="1200" b="0" i="1" smtClean="0">
                                        <a:latin typeface="Cambria Math" panose="02040503050406030204" pitchFamily="18" charset="0"/>
                                      </a:rPr>
                                      <m:t>7</m:t>
                                    </m:r>
                                  </m:sub>
                                </m:sSub>
                              </m:oMath>
                            </m:oMathPara>
                          </a14:m>
                          <a:endParaRPr lang="en-SG" sz="1200" dirty="0">
                            <a:latin typeface="+mj-lt"/>
                          </a:endParaRPr>
                        </a:p>
                      </a:txBody>
                      <a:tcPr/>
                    </a:tc>
                    <a:extLst>
                      <a:ext uri="{0D108BD9-81ED-4DB2-BD59-A6C34878D82A}">
                        <a16:rowId xmlns:a16="http://schemas.microsoft.com/office/drawing/2014/main" val="1539682466"/>
                      </a:ext>
                    </a:extLst>
                  </a:tr>
                  <a:tr h="323198">
                    <a:tc>
                      <a:txBody>
                        <a:bodyPr/>
                        <a:lstStyle/>
                        <a:p>
                          <a:pPr/>
                          <a14:m>
                            <m:oMathPara xmlns:m="http://schemas.openxmlformats.org/officeDocument/2006/math">
                              <m:oMathParaPr>
                                <m:jc m:val="centerGroup"/>
                              </m:oMathParaPr>
                              <m:oMath xmlns:m="http://schemas.openxmlformats.org/officeDocument/2006/math">
                                <m:sSub>
                                  <m:sSubPr>
                                    <m:ctrlPr>
                                      <a:rPr lang="en-SG" sz="1200" i="1" smtClean="0">
                                        <a:latin typeface="Cambria Math" panose="02040503050406030204" pitchFamily="18" charset="0"/>
                                      </a:rPr>
                                    </m:ctrlPr>
                                  </m:sSubPr>
                                  <m:e>
                                    <m:acc>
                                      <m:accPr>
                                        <m:chr m:val="̂"/>
                                        <m:ctrlPr>
                                          <a:rPr lang="en-SG" sz="1200" i="1" smtClean="0">
                                            <a:latin typeface="Cambria Math" panose="02040503050406030204" pitchFamily="18" charset="0"/>
                                          </a:rPr>
                                        </m:ctrlPr>
                                      </m:accPr>
                                      <m:e>
                                        <m:r>
                                          <a:rPr lang="en-SG" sz="1200" b="1" i="1" smtClean="0">
                                            <a:latin typeface="Cambria Math" panose="02040503050406030204" pitchFamily="18" charset="0"/>
                                            <a:ea typeface="Cambria Math" panose="02040503050406030204" pitchFamily="18" charset="0"/>
                                          </a:rPr>
                                          <m:t>𝝆</m:t>
                                        </m:r>
                                      </m:e>
                                    </m:acc>
                                  </m:e>
                                  <m:sub>
                                    <m:r>
                                      <a:rPr lang="en-SG" sz="1200" b="0" i="1" smtClean="0">
                                        <a:latin typeface="Cambria Math" panose="02040503050406030204" pitchFamily="18" charset="0"/>
                                      </a:rPr>
                                      <m:t>𝑠</m:t>
                                    </m:r>
                                  </m:sub>
                                </m:sSub>
                              </m:oMath>
                            </m:oMathPara>
                          </a14:m>
                          <a:endParaRPr lang="en-SG" sz="1200" dirty="0">
                            <a:latin typeface="+mj-lt"/>
                          </a:endParaRPr>
                        </a:p>
                      </a:txBody>
                      <a:tcPr/>
                    </a:tc>
                    <a:tc>
                      <a:txBody>
                        <a:bodyPr/>
                        <a:lstStyle/>
                        <a:p>
                          <a:pPr algn="ctr"/>
                          <a:r>
                            <a:rPr lang="en-SG" sz="1200" b="1" dirty="0">
                              <a:solidFill>
                                <a:schemeClr val="tx1"/>
                              </a:solidFill>
                              <a:latin typeface="+mj-lt"/>
                            </a:rPr>
                            <a:t>0.05</a:t>
                          </a:r>
                        </a:p>
                      </a:txBody>
                      <a:tcPr/>
                    </a:tc>
                    <a:tc>
                      <a:txBody>
                        <a:bodyPr/>
                        <a:lstStyle/>
                        <a:p>
                          <a:pPr algn="ctr"/>
                          <a:r>
                            <a:rPr lang="en-SG" sz="1200" b="1" dirty="0">
                              <a:solidFill>
                                <a:schemeClr val="tx1"/>
                              </a:solidFill>
                              <a:latin typeface="+mj-lt"/>
                            </a:rPr>
                            <a:t>0.075</a:t>
                          </a:r>
                        </a:p>
                      </a:txBody>
                      <a:tcPr/>
                    </a:tc>
                    <a:tc>
                      <a:txBody>
                        <a:bodyPr/>
                        <a:lstStyle/>
                        <a:p>
                          <a:pPr algn="ctr"/>
                          <a:r>
                            <a:rPr lang="en-SG" sz="1200" b="1" dirty="0">
                              <a:solidFill>
                                <a:srgbClr val="0000FF"/>
                              </a:solidFill>
                              <a:latin typeface="+mj-lt"/>
                            </a:rPr>
                            <a:t>0.075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24498">
                    <a:tc>
                      <a:txBody>
                        <a:bodyPr/>
                        <a:lstStyle/>
                        <a:p>
                          <a:pPr/>
                          <a14:m>
                            <m:oMathPara xmlns:m="http://schemas.openxmlformats.org/officeDocument/2006/math">
                              <m:oMathParaPr>
                                <m:jc m:val="centerGroup"/>
                              </m:oMathParaPr>
                              <m:oMath xmlns:m="http://schemas.openxmlformats.org/officeDocument/2006/math">
                                <m:sSubSup>
                                  <m:sSubSupPr>
                                    <m:ctrlPr>
                                      <a:rPr lang="en-SG" sz="1200" i="1" smtClean="0">
                                        <a:latin typeface="Cambria Math" panose="02040503050406030204" pitchFamily="18" charset="0"/>
                                      </a:rPr>
                                    </m:ctrlPr>
                                  </m:sSubSupPr>
                                  <m:e>
                                    <m:r>
                                      <a:rPr lang="en-SG" sz="1200" b="1" i="1" smtClean="0">
                                        <a:latin typeface="Cambria Math" panose="02040503050406030204" pitchFamily="18" charset="0"/>
                                      </a:rPr>
                                      <m:t>𝒓</m:t>
                                    </m:r>
                                  </m:e>
                                  <m:sub>
                                    <m:r>
                                      <a:rPr lang="en-SG" sz="1200" b="0" i="1" smtClean="0">
                                        <a:latin typeface="Cambria Math" panose="02040503050406030204" pitchFamily="18" charset="0"/>
                                      </a:rPr>
                                      <m:t>𝑠</m:t>
                                    </m:r>
                                  </m:sub>
                                  <m:sup>
                                    <m:r>
                                      <a:rPr lang="en-SG" sz="1200" b="0" i="1" smtClean="0">
                                        <a:latin typeface="Cambria Math" panose="02040503050406030204" pitchFamily="18" charset="0"/>
                                      </a:rPr>
                                      <m:t>(1)</m:t>
                                    </m:r>
                                  </m:sup>
                                </m:sSubSup>
                              </m:oMath>
                            </m:oMathPara>
                          </a14:m>
                          <a:endParaRPr lang="en-SG" sz="1200" dirty="0">
                            <a:latin typeface="+mj-lt"/>
                          </a:endParaRPr>
                        </a:p>
                      </a:txBody>
                      <a:tcPr/>
                    </a:tc>
                    <a:tc>
                      <a:txBody>
                        <a:bodyPr/>
                        <a:lstStyle/>
                        <a:p>
                          <a:pPr algn="ctr"/>
                          <a:r>
                            <a:rPr lang="en-SG" sz="1200" dirty="0">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r h="212543">
                    <a:tc>
                      <a:txBody>
                        <a:bodyPr/>
                        <a:lstStyle/>
                        <a:p>
                          <a:pPr/>
                          <a14:m>
                            <m:oMathPara xmlns:m="http://schemas.openxmlformats.org/officeDocument/2006/math">
                              <m:oMathParaPr>
                                <m:jc m:val="centerGroup"/>
                              </m:oMathParaPr>
                              <m:oMath xmlns:m="http://schemas.openxmlformats.org/officeDocument/2006/math">
                                <m:sSubSup>
                                  <m:sSubSupPr>
                                    <m:ctrlPr>
                                      <a:rPr lang="en-SG" sz="1200" i="1" smtClean="0">
                                        <a:latin typeface="Cambria Math" panose="02040503050406030204" pitchFamily="18" charset="0"/>
                                      </a:rPr>
                                    </m:ctrlPr>
                                  </m:sSubSupPr>
                                  <m:e>
                                    <m:r>
                                      <a:rPr lang="en-SG" sz="1200" b="1" i="1" smtClean="0">
                                        <a:latin typeface="Cambria Math" panose="02040503050406030204" pitchFamily="18" charset="0"/>
                                      </a:rPr>
                                      <m:t>𝒓</m:t>
                                    </m:r>
                                  </m:e>
                                  <m:sub>
                                    <m:r>
                                      <a:rPr lang="en-SG" sz="1200" b="0" i="1" smtClean="0">
                                        <a:latin typeface="Cambria Math" panose="02040503050406030204" pitchFamily="18" charset="0"/>
                                      </a:rPr>
                                      <m:t>𝑠</m:t>
                                    </m:r>
                                  </m:sub>
                                  <m:sup>
                                    <m:r>
                                      <a:rPr lang="en-SG" sz="1200" b="0" i="1" smtClean="0">
                                        <a:latin typeface="Cambria Math" panose="02040503050406030204" pitchFamily="18" charset="0"/>
                                      </a:rPr>
                                      <m:t>(2)</m:t>
                                    </m:r>
                                  </m:sup>
                                </m:sSubSup>
                              </m:oMath>
                            </m:oMathPara>
                          </a14:m>
                          <a:endParaRPr lang="en-SG" sz="1200" dirty="0">
                            <a:latin typeface="+mj-lt"/>
                          </a:endParaRPr>
                        </a:p>
                      </a:txBody>
                      <a:tcPr/>
                    </a:tc>
                    <a:tc>
                      <a:txBody>
                        <a:bodyPr/>
                        <a:lstStyle/>
                        <a:p>
                          <a:pPr algn="ctr"/>
                          <a:r>
                            <a:rPr lang="en-SG" sz="1200" b="1" dirty="0">
                              <a:solidFill>
                                <a:srgbClr val="32862E"/>
                              </a:solidFill>
                              <a:latin typeface="+mj-lt"/>
                            </a:rPr>
                            <a:t>0.2</a:t>
                          </a:r>
                        </a:p>
                      </a:txBody>
                      <a:tcPr/>
                    </a:tc>
                    <a:tc>
                      <a:txBody>
                        <a:bodyPr/>
                        <a:lstStyle/>
                        <a:p>
                          <a:pPr algn="ctr"/>
                          <a:r>
                            <a:rPr lang="en-SG" sz="1200" b="1" dirty="0">
                              <a:solidFill>
                                <a:srgbClr val="32862E"/>
                              </a:solidFill>
                              <a:latin typeface="+mj-lt"/>
                            </a:rPr>
                            <a:t>0.067</a:t>
                          </a:r>
                        </a:p>
                      </a:txBody>
                      <a:tcPr/>
                    </a:tc>
                    <a:tc>
                      <a:txBody>
                        <a:bodyPr/>
                        <a:lstStyle/>
                        <a:p>
                          <a:pPr algn="ctr"/>
                          <a:r>
                            <a:rPr lang="en-SG" sz="1200" b="1" dirty="0">
                              <a:solidFill>
                                <a:schemeClr val="tx1"/>
                              </a:solidFill>
                              <a:latin typeface="+mj-lt"/>
                            </a:rPr>
                            <a:t>0.133</a:t>
                          </a:r>
                        </a:p>
                      </a:txBody>
                      <a:tcPr/>
                    </a:tc>
                    <a:tc>
                      <a:txBody>
                        <a:bodyPr/>
                        <a:lstStyle/>
                        <a:p>
                          <a:pPr algn="ctr"/>
                          <a:r>
                            <a:rPr lang="en-SG" sz="1200" b="1" dirty="0">
                              <a:solidFill>
                                <a:schemeClr val="tx1"/>
                              </a:solidFill>
                              <a:latin typeface="+mj-lt"/>
                            </a:rPr>
                            <a:t>0.133</a:t>
                          </a: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extLst>
                      <a:ext uri="{0D108BD9-81ED-4DB2-BD59-A6C34878D82A}">
                        <a16:rowId xmlns:a16="http://schemas.microsoft.com/office/drawing/2014/main" val="4140697225"/>
                      </a:ext>
                    </a:extLst>
                  </a:tr>
                </a:tbl>
              </a:graphicData>
            </a:graphic>
          </p:graphicFrame>
        </mc:Choice>
        <mc:Fallback xmlns="">
          <p:graphicFrame>
            <p:nvGraphicFramePr>
              <p:cNvPr id="59" name="Table 58">
                <a:extLst>
                  <a:ext uri="{FF2B5EF4-FFF2-40B4-BE49-F238E27FC236}">
                    <a16:creationId xmlns:a16="http://schemas.microsoft.com/office/drawing/2014/main" id="{36D9F86E-BE8C-4509-A0E2-3CE4383A7E2F}"/>
                  </a:ext>
                </a:extLst>
              </p:cNvPr>
              <p:cNvGraphicFramePr>
                <a:graphicFrameLocks noGrp="1"/>
              </p:cNvGraphicFramePr>
              <p:nvPr>
                <p:extLst>
                  <p:ext uri="{D42A27DB-BD31-4B8C-83A1-F6EECF244321}">
                    <p14:modId xmlns:p14="http://schemas.microsoft.com/office/powerpoint/2010/main" val="2277315184"/>
                  </p:ext>
                </p:extLst>
              </p:nvPr>
            </p:nvGraphicFramePr>
            <p:xfrm>
              <a:off x="3922668" y="4949893"/>
              <a:ext cx="5037497" cy="1235643"/>
            </p:xfrm>
            <a:graphic>
              <a:graphicData uri="http://schemas.openxmlformats.org/drawingml/2006/table">
                <a:tbl>
                  <a:tblPr firstRow="1" bandRow="1">
                    <a:tableStyleId>{5940675A-B579-460E-94D1-54222C63F5DA}</a:tableStyleId>
                  </a:tblPr>
                  <a:tblGrid>
                    <a:gridCol w="448483">
                      <a:extLst>
                        <a:ext uri="{9D8B030D-6E8A-4147-A177-3AD203B41FA5}">
                          <a16:colId xmlns:a16="http://schemas.microsoft.com/office/drawing/2014/main" val="3699283855"/>
                        </a:ext>
                      </a:extLst>
                    </a:gridCol>
                    <a:gridCol w="509890">
                      <a:extLst>
                        <a:ext uri="{9D8B030D-6E8A-4147-A177-3AD203B41FA5}">
                          <a16:colId xmlns:a16="http://schemas.microsoft.com/office/drawing/2014/main" val="3733730133"/>
                        </a:ext>
                      </a:extLst>
                    </a:gridCol>
                    <a:gridCol w="567020">
                      <a:extLst>
                        <a:ext uri="{9D8B030D-6E8A-4147-A177-3AD203B41FA5}">
                          <a16:colId xmlns:a16="http://schemas.microsoft.com/office/drawing/2014/main" val="2754252288"/>
                        </a:ext>
                      </a:extLst>
                    </a:gridCol>
                    <a:gridCol w="544865">
                      <a:extLst>
                        <a:ext uri="{9D8B030D-6E8A-4147-A177-3AD203B41FA5}">
                          <a16:colId xmlns:a16="http://schemas.microsoft.com/office/drawing/2014/main" val="3823026599"/>
                        </a:ext>
                      </a:extLst>
                    </a:gridCol>
                    <a:gridCol w="535465">
                      <a:extLst>
                        <a:ext uri="{9D8B030D-6E8A-4147-A177-3AD203B41FA5}">
                          <a16:colId xmlns:a16="http://schemas.microsoft.com/office/drawing/2014/main" val="1539520188"/>
                        </a:ext>
                      </a:extLst>
                    </a:gridCol>
                    <a:gridCol w="604290">
                      <a:extLst>
                        <a:ext uri="{9D8B030D-6E8A-4147-A177-3AD203B41FA5}">
                          <a16:colId xmlns:a16="http://schemas.microsoft.com/office/drawing/2014/main" val="2595170620"/>
                        </a:ext>
                      </a:extLst>
                    </a:gridCol>
                    <a:gridCol w="569878">
                      <a:extLst>
                        <a:ext uri="{9D8B030D-6E8A-4147-A177-3AD203B41FA5}">
                          <a16:colId xmlns:a16="http://schemas.microsoft.com/office/drawing/2014/main" val="3919671493"/>
                        </a:ext>
                      </a:extLst>
                    </a:gridCol>
                    <a:gridCol w="629865">
                      <a:extLst>
                        <a:ext uri="{9D8B030D-6E8A-4147-A177-3AD203B41FA5}">
                          <a16:colId xmlns:a16="http://schemas.microsoft.com/office/drawing/2014/main" val="2261109576"/>
                        </a:ext>
                      </a:extLst>
                    </a:gridCol>
                    <a:gridCol w="627741">
                      <a:extLst>
                        <a:ext uri="{9D8B030D-6E8A-4147-A177-3AD203B41FA5}">
                          <a16:colId xmlns:a16="http://schemas.microsoft.com/office/drawing/2014/main" val="2512564267"/>
                        </a:ext>
                      </a:extLst>
                    </a:gridCol>
                  </a:tblGrid>
                  <a:tr h="274320">
                    <a:tc>
                      <a:txBody>
                        <a:bodyPr/>
                        <a:lstStyle/>
                        <a:p>
                          <a:endParaRPr lang="en-SG" sz="1200" dirty="0">
                            <a:latin typeface="+mj-lt"/>
                          </a:endParaRPr>
                        </a:p>
                      </a:txBody>
                      <a:tcPr/>
                    </a:tc>
                    <a:tc>
                      <a:txBody>
                        <a:bodyPr/>
                        <a:lstStyle/>
                        <a:p>
                          <a:endParaRPr lang="en-US"/>
                        </a:p>
                      </a:txBody>
                      <a:tcPr>
                        <a:blipFill>
                          <a:blip r:embed="rId6"/>
                          <a:stretch>
                            <a:fillRect l="-90361" t="-2222" r="-809639" b="-357778"/>
                          </a:stretch>
                        </a:blipFill>
                      </a:tcPr>
                    </a:tc>
                    <a:tc>
                      <a:txBody>
                        <a:bodyPr/>
                        <a:lstStyle/>
                        <a:p>
                          <a:endParaRPr lang="en-US"/>
                        </a:p>
                      </a:txBody>
                      <a:tcPr>
                        <a:blipFill>
                          <a:blip r:embed="rId6"/>
                          <a:stretch>
                            <a:fillRect l="-169892" t="-2222" r="-622581" b="-357778"/>
                          </a:stretch>
                        </a:blipFill>
                      </a:tcPr>
                    </a:tc>
                    <a:tc>
                      <a:txBody>
                        <a:bodyPr/>
                        <a:lstStyle/>
                        <a:p>
                          <a:endParaRPr lang="en-US"/>
                        </a:p>
                      </a:txBody>
                      <a:tcPr>
                        <a:blipFill>
                          <a:blip r:embed="rId6"/>
                          <a:stretch>
                            <a:fillRect l="-278889" t="-2222" r="-543333" b="-357778"/>
                          </a:stretch>
                        </a:blipFill>
                      </a:tcPr>
                    </a:tc>
                    <a:tc>
                      <a:txBody>
                        <a:bodyPr/>
                        <a:lstStyle/>
                        <a:p>
                          <a:endParaRPr lang="en-US"/>
                        </a:p>
                      </a:txBody>
                      <a:tcPr>
                        <a:blipFill>
                          <a:blip r:embed="rId6"/>
                          <a:stretch>
                            <a:fillRect l="-387500" t="-2222" r="-455682" b="-357778"/>
                          </a:stretch>
                        </a:blipFill>
                      </a:tcPr>
                    </a:tc>
                    <a:tc>
                      <a:txBody>
                        <a:bodyPr/>
                        <a:lstStyle/>
                        <a:p>
                          <a:endParaRPr lang="en-US"/>
                        </a:p>
                      </a:txBody>
                      <a:tcPr>
                        <a:blipFill>
                          <a:blip r:embed="rId6"/>
                          <a:stretch>
                            <a:fillRect l="-433333" t="-2222" r="-305051" b="-357778"/>
                          </a:stretch>
                        </a:blipFill>
                      </a:tcPr>
                    </a:tc>
                    <a:tc>
                      <a:txBody>
                        <a:bodyPr/>
                        <a:lstStyle/>
                        <a:p>
                          <a:endParaRPr lang="en-US"/>
                        </a:p>
                      </a:txBody>
                      <a:tcPr>
                        <a:blipFill>
                          <a:blip r:embed="rId6"/>
                          <a:stretch>
                            <a:fillRect l="-561702" t="-2222" r="-221277" b="-357778"/>
                          </a:stretch>
                        </a:blipFill>
                      </a:tcPr>
                    </a:tc>
                    <a:tc>
                      <a:txBody>
                        <a:bodyPr/>
                        <a:lstStyle/>
                        <a:p>
                          <a:endParaRPr lang="en-US"/>
                        </a:p>
                      </a:txBody>
                      <a:tcPr>
                        <a:blipFill>
                          <a:blip r:embed="rId6"/>
                          <a:stretch>
                            <a:fillRect l="-603883" t="-2222" r="-101942" b="-357778"/>
                          </a:stretch>
                        </a:blipFill>
                      </a:tcPr>
                    </a:tc>
                    <a:tc>
                      <a:txBody>
                        <a:bodyPr/>
                        <a:lstStyle/>
                        <a:p>
                          <a:endParaRPr lang="en-US"/>
                        </a:p>
                      </a:txBody>
                      <a:tcPr>
                        <a:blipFill>
                          <a:blip r:embed="rId6"/>
                          <a:stretch>
                            <a:fillRect l="-703883" t="-2222" r="-1942" b="-357778"/>
                          </a:stretch>
                        </a:blipFill>
                      </a:tcPr>
                    </a:tc>
                    <a:extLst>
                      <a:ext uri="{0D108BD9-81ED-4DB2-BD59-A6C34878D82A}">
                        <a16:rowId xmlns:a16="http://schemas.microsoft.com/office/drawing/2014/main" val="1539682466"/>
                      </a:ext>
                    </a:extLst>
                  </a:tr>
                  <a:tr h="323198">
                    <a:tc>
                      <a:txBody>
                        <a:bodyPr/>
                        <a:lstStyle/>
                        <a:p>
                          <a:endParaRPr lang="en-US"/>
                        </a:p>
                      </a:txBody>
                      <a:tcPr>
                        <a:blipFill>
                          <a:blip r:embed="rId6"/>
                          <a:stretch>
                            <a:fillRect l="-1351" t="-85185" r="-1020270" b="-198148"/>
                          </a:stretch>
                        </a:blipFill>
                      </a:tcPr>
                    </a:tc>
                    <a:tc>
                      <a:txBody>
                        <a:bodyPr/>
                        <a:lstStyle/>
                        <a:p>
                          <a:pPr algn="ctr"/>
                          <a:r>
                            <a:rPr lang="en-SG" sz="1200" b="1" dirty="0">
                              <a:solidFill>
                                <a:schemeClr val="tx1"/>
                              </a:solidFill>
                              <a:latin typeface="+mj-lt"/>
                            </a:rPr>
                            <a:t>0.05</a:t>
                          </a:r>
                        </a:p>
                      </a:txBody>
                      <a:tcPr/>
                    </a:tc>
                    <a:tc>
                      <a:txBody>
                        <a:bodyPr/>
                        <a:lstStyle/>
                        <a:p>
                          <a:pPr algn="ctr"/>
                          <a:r>
                            <a:rPr lang="en-SG" sz="1200" b="1" dirty="0">
                              <a:solidFill>
                                <a:schemeClr val="tx1"/>
                              </a:solidFill>
                              <a:latin typeface="+mj-lt"/>
                            </a:rPr>
                            <a:t>0.075</a:t>
                          </a:r>
                        </a:p>
                      </a:txBody>
                      <a:tcPr/>
                    </a:tc>
                    <a:tc>
                      <a:txBody>
                        <a:bodyPr/>
                        <a:lstStyle/>
                        <a:p>
                          <a:pPr algn="ctr"/>
                          <a:r>
                            <a:rPr lang="en-SG" sz="1200" b="1" dirty="0">
                              <a:solidFill>
                                <a:srgbClr val="0000FF"/>
                              </a:solidFill>
                              <a:latin typeface="+mj-lt"/>
                            </a:rPr>
                            <a:t>0.075</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2866496341"/>
                      </a:ext>
                    </a:extLst>
                  </a:tr>
                  <a:tr h="324498">
                    <a:tc>
                      <a:txBody>
                        <a:bodyPr/>
                        <a:lstStyle/>
                        <a:p>
                          <a:endParaRPr lang="en-US"/>
                        </a:p>
                      </a:txBody>
                      <a:tcPr>
                        <a:blipFill>
                          <a:blip r:embed="rId6"/>
                          <a:stretch>
                            <a:fillRect l="-1351" t="-188679" r="-1020270" b="-101887"/>
                          </a:stretch>
                        </a:blipFill>
                      </a:tcPr>
                    </a:tc>
                    <a:tc>
                      <a:txBody>
                        <a:bodyPr/>
                        <a:lstStyle/>
                        <a:p>
                          <a:pPr algn="ctr"/>
                          <a:r>
                            <a:rPr lang="en-SG" sz="1200" dirty="0">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b="0" dirty="0">
                              <a:solidFill>
                                <a:schemeClr val="tx1"/>
                              </a:solidFill>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tc>
                      <a:txBody>
                        <a:bodyPr/>
                        <a:lstStyle/>
                        <a:p>
                          <a:pPr algn="ctr"/>
                          <a:r>
                            <a:rPr lang="en-SG" sz="1200" dirty="0">
                              <a:latin typeface="+mj-lt"/>
                            </a:rPr>
                            <a:t>0</a:t>
                          </a:r>
                        </a:p>
                      </a:txBody>
                      <a:tcPr/>
                    </a:tc>
                    <a:extLst>
                      <a:ext uri="{0D108BD9-81ED-4DB2-BD59-A6C34878D82A}">
                        <a16:rowId xmlns:a16="http://schemas.microsoft.com/office/drawing/2014/main" val="193948559"/>
                      </a:ext>
                    </a:extLst>
                  </a:tr>
                  <a:tr h="313627">
                    <a:tc>
                      <a:txBody>
                        <a:bodyPr/>
                        <a:lstStyle/>
                        <a:p>
                          <a:endParaRPr lang="en-US"/>
                        </a:p>
                      </a:txBody>
                      <a:tcPr>
                        <a:blipFill>
                          <a:blip r:embed="rId6"/>
                          <a:stretch>
                            <a:fillRect l="-1351" t="-294231" r="-1020270" b="-3846"/>
                          </a:stretch>
                        </a:blipFill>
                      </a:tcPr>
                    </a:tc>
                    <a:tc>
                      <a:txBody>
                        <a:bodyPr/>
                        <a:lstStyle/>
                        <a:p>
                          <a:pPr algn="ctr"/>
                          <a:r>
                            <a:rPr lang="en-SG" sz="1200" b="1" dirty="0">
                              <a:solidFill>
                                <a:srgbClr val="32862E"/>
                              </a:solidFill>
                              <a:latin typeface="+mj-lt"/>
                            </a:rPr>
                            <a:t>0.2</a:t>
                          </a:r>
                        </a:p>
                      </a:txBody>
                      <a:tcPr/>
                    </a:tc>
                    <a:tc>
                      <a:txBody>
                        <a:bodyPr/>
                        <a:lstStyle/>
                        <a:p>
                          <a:pPr algn="ctr"/>
                          <a:r>
                            <a:rPr lang="en-SG" sz="1200" b="1" dirty="0">
                              <a:solidFill>
                                <a:srgbClr val="32862E"/>
                              </a:solidFill>
                              <a:latin typeface="+mj-lt"/>
                            </a:rPr>
                            <a:t>0.067</a:t>
                          </a:r>
                        </a:p>
                      </a:txBody>
                      <a:tcPr/>
                    </a:tc>
                    <a:tc>
                      <a:txBody>
                        <a:bodyPr/>
                        <a:lstStyle/>
                        <a:p>
                          <a:pPr algn="ctr"/>
                          <a:r>
                            <a:rPr lang="en-SG" sz="1200" b="1" dirty="0">
                              <a:solidFill>
                                <a:schemeClr val="tx1"/>
                              </a:solidFill>
                              <a:latin typeface="+mj-lt"/>
                            </a:rPr>
                            <a:t>0.133</a:t>
                          </a:r>
                        </a:p>
                      </a:txBody>
                      <a:tcPr/>
                    </a:tc>
                    <a:tc>
                      <a:txBody>
                        <a:bodyPr/>
                        <a:lstStyle/>
                        <a:p>
                          <a:pPr algn="ctr"/>
                          <a:r>
                            <a:rPr lang="en-SG" sz="1200" b="1" dirty="0">
                              <a:solidFill>
                                <a:schemeClr val="tx1"/>
                              </a:solidFill>
                              <a:latin typeface="+mj-lt"/>
                            </a:rPr>
                            <a:t>0.133</a:t>
                          </a: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tc>
                      <a:txBody>
                        <a:bodyPr/>
                        <a:lstStyle/>
                        <a:p>
                          <a:pPr algn="ctr"/>
                          <a:r>
                            <a:rPr lang="en-SG" sz="1200" b="1" kern="1200" dirty="0">
                              <a:solidFill>
                                <a:srgbClr val="32862E"/>
                              </a:solidFill>
                              <a:latin typeface="+mj-lt"/>
                              <a:ea typeface="+mn-ea"/>
                              <a:cs typeface="+mn-cs"/>
                            </a:rPr>
                            <a:t>0.067</a:t>
                          </a:r>
                          <a:endParaRPr lang="en-SG" sz="1200" dirty="0">
                            <a:latin typeface="+mj-lt"/>
                          </a:endParaRPr>
                        </a:p>
                      </a:txBody>
                      <a:tcPr/>
                    </a:tc>
                    <a:extLst>
                      <a:ext uri="{0D108BD9-81ED-4DB2-BD59-A6C34878D82A}">
                        <a16:rowId xmlns:a16="http://schemas.microsoft.com/office/drawing/2014/main" val="4140697225"/>
                      </a:ext>
                    </a:extLst>
                  </a:tr>
                </a:tbl>
              </a:graphicData>
            </a:graphic>
          </p:graphicFrame>
        </mc:Fallback>
      </mc:AlternateContent>
    </p:spTree>
    <p:extLst>
      <p:ext uri="{BB962C8B-B14F-4D97-AF65-F5344CB8AC3E}">
        <p14:creationId xmlns:p14="http://schemas.microsoft.com/office/powerpoint/2010/main" val="339566158"/>
      </p:ext>
    </p:extLst>
  </p:cSld>
  <p:clrMapOvr>
    <a:masterClrMapping/>
  </p:clrMapOvr>
  <mc:AlternateContent xmlns:mc="http://schemas.openxmlformats.org/markup-compatibility/2006" xmlns:p14="http://schemas.microsoft.com/office/powerpoint/2010/main">
    <mc:Choice Requires="p14">
      <p:transition spd="slow" p14:dur="2000" advTm="84510"/>
    </mc:Choice>
    <mc:Fallback xmlns="">
      <p:transition spd="slow" advTm="845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D9C9-ED6E-415A-BA50-0E3AD7204BD5}"/>
              </a:ext>
            </a:extLst>
          </p:cNvPr>
          <p:cNvSpPr>
            <a:spLocks noGrp="1"/>
          </p:cNvSpPr>
          <p:nvPr>
            <p:ph type="title"/>
          </p:nvPr>
        </p:nvSpPr>
        <p:spPr/>
        <p:txBody>
          <a:bodyPr/>
          <a:lstStyle/>
          <a:p>
            <a:r>
              <a:rPr lang="en-S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FE4F97-8284-4929-969E-919A7777A470}"/>
                  </a:ext>
                </a:extLst>
              </p:cNvPr>
              <p:cNvSpPr>
                <a:spLocks noGrp="1"/>
              </p:cNvSpPr>
              <p:nvPr>
                <p:ph idx="1"/>
              </p:nvPr>
            </p:nvSpPr>
            <p:spPr>
              <a:xfrm>
                <a:off x="583108" y="1885503"/>
                <a:ext cx="8295076" cy="4114800"/>
              </a:xfrm>
            </p:spPr>
            <p:txBody>
              <a:bodyPr/>
              <a:lstStyle/>
              <a:p>
                <a:r>
                  <a:rPr lang="en-SG" sz="3000" dirty="0">
                    <a:latin typeface="+mj-lt"/>
                  </a:rPr>
                  <a:t>HK-Push</a:t>
                </a:r>
                <a:r>
                  <a:rPr lang="en-US" sz="3000" dirty="0">
                    <a:latin typeface="+mj-lt"/>
                  </a:rPr>
                  <a:t> generates a </a:t>
                </a:r>
                <a:r>
                  <a:rPr lang="en-US" sz="3000" i="1" dirty="0">
                    <a:latin typeface="+mj-lt"/>
                  </a:rPr>
                  <a:t>rough</a:t>
                </a:r>
                <a:r>
                  <a:rPr lang="en-US" sz="3000" dirty="0">
                    <a:latin typeface="+mj-lt"/>
                  </a:rPr>
                  <a:t> approximation of </a:t>
                </a:r>
                <a14:m>
                  <m:oMath xmlns:m="http://schemas.openxmlformats.org/officeDocument/2006/math">
                    <m:sSub>
                      <m:sSubPr>
                        <m:ctrlPr>
                          <a:rPr lang="en-SG" sz="3000" i="1">
                            <a:latin typeface="Cambria Math" panose="02040503050406030204" pitchFamily="18" charset="0"/>
                          </a:rPr>
                        </m:ctrlPr>
                      </m:sSubPr>
                      <m:e>
                        <m:r>
                          <a:rPr lang="en-SG" sz="3000" b="1" i="1">
                            <a:latin typeface="Cambria Math" panose="02040503050406030204" pitchFamily="18" charset="0"/>
                            <a:ea typeface="Cambria Math" panose="02040503050406030204" pitchFamily="18" charset="0"/>
                          </a:rPr>
                          <m:t>𝝆</m:t>
                        </m:r>
                      </m:e>
                      <m:sub>
                        <m:r>
                          <a:rPr lang="en-SG" sz="3000" i="1">
                            <a:latin typeface="Cambria Math" panose="02040503050406030204" pitchFamily="18" charset="0"/>
                          </a:rPr>
                          <m:t>𝑠</m:t>
                        </m:r>
                      </m:sub>
                    </m:sSub>
                  </m:oMath>
                </a14:m>
                <a:r>
                  <a:rPr lang="en-US" sz="3000" dirty="0">
                    <a:latin typeface="+mj-lt"/>
                  </a:rPr>
                  <a:t> </a:t>
                </a:r>
                <a:r>
                  <a:rPr lang="en-US" sz="3000" i="1" dirty="0">
                    <a:latin typeface="+mj-lt"/>
                  </a:rPr>
                  <a:t>fast</a:t>
                </a:r>
              </a:p>
              <a:p>
                <a:r>
                  <a:rPr lang="en-US" sz="3000" dirty="0">
                    <a:latin typeface="+mj-lt"/>
                  </a:rPr>
                  <a:t>Monte-Carlo produces an </a:t>
                </a:r>
                <a:r>
                  <a:rPr lang="en-US" sz="3000" i="1" dirty="0">
                    <a:latin typeface="+mj-lt"/>
                  </a:rPr>
                  <a:t>accurate </a:t>
                </a:r>
                <a:r>
                  <a:rPr lang="en-US" sz="3000" dirty="0">
                    <a:latin typeface="+mj-lt"/>
                  </a:rPr>
                  <a:t>approximation of  </a:t>
                </a:r>
                <a14:m>
                  <m:oMath xmlns:m="http://schemas.openxmlformats.org/officeDocument/2006/math">
                    <m:sSub>
                      <m:sSubPr>
                        <m:ctrlPr>
                          <a:rPr lang="en-SG" sz="3000" i="1">
                            <a:latin typeface="Cambria Math" panose="02040503050406030204" pitchFamily="18" charset="0"/>
                          </a:rPr>
                        </m:ctrlPr>
                      </m:sSubPr>
                      <m:e>
                        <m:r>
                          <a:rPr lang="en-SG" sz="3000" b="1" i="1">
                            <a:latin typeface="Cambria Math" panose="02040503050406030204" pitchFamily="18" charset="0"/>
                            <a:ea typeface="Cambria Math" panose="02040503050406030204" pitchFamily="18" charset="0"/>
                          </a:rPr>
                          <m:t>𝝆</m:t>
                        </m:r>
                      </m:e>
                      <m:sub>
                        <m:r>
                          <a:rPr lang="en-SG" sz="3000" i="1">
                            <a:latin typeface="Cambria Math" panose="02040503050406030204" pitchFamily="18" charset="0"/>
                          </a:rPr>
                          <m:t>𝑠</m:t>
                        </m:r>
                      </m:sub>
                    </m:sSub>
                  </m:oMath>
                </a14:m>
                <a:r>
                  <a:rPr lang="en-US" sz="3000" i="1" dirty="0">
                    <a:latin typeface="+mj-lt"/>
                  </a:rPr>
                  <a:t> inefficiently</a:t>
                </a:r>
              </a:p>
              <a:p>
                <a:r>
                  <a:rPr lang="en-US" sz="3000" dirty="0">
                    <a:latin typeface="+mj-lt"/>
                  </a:rPr>
                  <a:t>How to make use both of them to ensure</a:t>
                </a:r>
              </a:p>
              <a:p>
                <a:pPr lvl="1"/>
                <a:r>
                  <a:rPr lang="en-US" sz="2600" dirty="0">
                    <a:latin typeface="+mj-lt"/>
                  </a:rPr>
                  <a:t>Improved </a:t>
                </a:r>
                <a:r>
                  <a:rPr lang="en-US" sz="2600" b="1" dirty="0">
                    <a:latin typeface="+mj-lt"/>
                  </a:rPr>
                  <a:t>efficiency</a:t>
                </a:r>
              </a:p>
              <a:p>
                <a:pPr lvl="1"/>
                <a:r>
                  <a:rPr lang="en-US" sz="2600" dirty="0">
                    <a:latin typeface="+mj-lt"/>
                  </a:rPr>
                  <a:t>Strong theoretical </a:t>
                </a:r>
                <a:r>
                  <a:rPr lang="en-US" sz="2600" b="1" dirty="0">
                    <a:latin typeface="+mj-lt"/>
                  </a:rPr>
                  <a:t>accuracy</a:t>
                </a:r>
                <a:r>
                  <a:rPr lang="en-US" sz="2600" dirty="0">
                    <a:latin typeface="+mj-lt"/>
                  </a:rPr>
                  <a:t> guarantees</a:t>
                </a:r>
              </a:p>
              <a:p>
                <a:pPr lvl="1"/>
                <a:r>
                  <a:rPr lang="en-US" sz="2600" dirty="0">
                    <a:latin typeface="+mj-lt"/>
                  </a:rPr>
                  <a:t>Strong theoretical </a:t>
                </a:r>
                <a:r>
                  <a:rPr lang="en-US" sz="2600" b="1" dirty="0">
                    <a:latin typeface="+mj-lt"/>
                  </a:rPr>
                  <a:t>time complexity</a:t>
                </a:r>
              </a:p>
            </p:txBody>
          </p:sp>
        </mc:Choice>
        <mc:Fallback xmlns="">
          <p:sp>
            <p:nvSpPr>
              <p:cNvPr id="3" name="Content Placeholder 2">
                <a:extLst>
                  <a:ext uri="{FF2B5EF4-FFF2-40B4-BE49-F238E27FC236}">
                    <a16:creationId xmlns:a16="http://schemas.microsoft.com/office/drawing/2014/main" id="{59FE4F97-8284-4929-969E-919A7777A470}"/>
                  </a:ext>
                </a:extLst>
              </p:cNvPr>
              <p:cNvSpPr>
                <a:spLocks noGrp="1" noRot="1" noChangeAspect="1" noMove="1" noResize="1" noEditPoints="1" noAdjustHandles="1" noChangeArrowheads="1" noChangeShapeType="1" noTextEdit="1"/>
              </p:cNvSpPr>
              <p:nvPr>
                <p:ph idx="1"/>
              </p:nvPr>
            </p:nvSpPr>
            <p:spPr>
              <a:xfrm>
                <a:off x="583108" y="1885503"/>
                <a:ext cx="8295076" cy="4114800"/>
              </a:xfrm>
              <a:blipFill>
                <a:blip r:embed="rId3"/>
                <a:stretch>
                  <a:fillRect l="-1544" t="-1926" r="-1397" b="-741"/>
                </a:stretch>
              </a:blipFill>
            </p:spPr>
            <p:txBody>
              <a:bodyPr/>
              <a:lstStyle/>
              <a:p>
                <a:r>
                  <a:rPr lang="en-SG">
                    <a:noFill/>
                  </a:rPr>
                  <a:t> </a:t>
                </a:r>
              </a:p>
            </p:txBody>
          </p:sp>
        </mc:Fallback>
      </mc:AlternateContent>
    </p:spTree>
    <p:extLst>
      <p:ext uri="{BB962C8B-B14F-4D97-AF65-F5344CB8AC3E}">
        <p14:creationId xmlns:p14="http://schemas.microsoft.com/office/powerpoint/2010/main" val="3793496008"/>
      </p:ext>
    </p:extLst>
  </p:cSld>
  <p:clrMapOvr>
    <a:masterClrMapping/>
  </p:clrMapOvr>
  <mc:AlternateContent xmlns:mc="http://schemas.openxmlformats.org/markup-compatibility/2006" xmlns:p14="http://schemas.microsoft.com/office/powerpoint/2010/main">
    <mc:Choice Requires="p14">
      <p:transition spd="slow" p14:dur="2000" advTm="46504"/>
    </mc:Choice>
    <mc:Fallback xmlns="">
      <p:transition spd="slow" advTm="465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TEA: HK-Push + Random Walks</a:t>
            </a:r>
          </a:p>
        </p:txBody>
      </p:sp>
      <p:grpSp>
        <p:nvGrpSpPr>
          <p:cNvPr id="6" name="Group 5">
            <a:extLst>
              <a:ext uri="{FF2B5EF4-FFF2-40B4-BE49-F238E27FC236}">
                <a16:creationId xmlns:a16="http://schemas.microsoft.com/office/drawing/2014/main" id="{BD1E2383-7D51-4041-A0C5-C880567B8BE9}"/>
              </a:ext>
            </a:extLst>
          </p:cNvPr>
          <p:cNvGrpSpPr/>
          <p:nvPr/>
        </p:nvGrpSpPr>
        <p:grpSpPr>
          <a:xfrm>
            <a:off x="554990" y="1917426"/>
            <a:ext cx="8153900" cy="3798510"/>
            <a:chOff x="554990" y="1917426"/>
            <a:chExt cx="8153900" cy="3798510"/>
          </a:xfrm>
        </p:grpSpPr>
        <p:grpSp>
          <p:nvGrpSpPr>
            <p:cNvPr id="78" name="Group 77">
              <a:extLst>
                <a:ext uri="{FF2B5EF4-FFF2-40B4-BE49-F238E27FC236}">
                  <a16:creationId xmlns:a16="http://schemas.microsoft.com/office/drawing/2014/main" id="{129248B6-FAAB-465C-A5AA-8B992EA70776}"/>
                </a:ext>
              </a:extLst>
            </p:cNvPr>
            <p:cNvGrpSpPr/>
            <p:nvPr/>
          </p:nvGrpSpPr>
          <p:grpSpPr>
            <a:xfrm>
              <a:off x="3406953" y="2682149"/>
              <a:ext cx="2356746" cy="1621662"/>
              <a:chOff x="3899675" y="3400927"/>
              <a:chExt cx="2356746" cy="1621662"/>
            </a:xfrm>
          </p:grpSpPr>
          <p:pic>
            <p:nvPicPr>
              <p:cNvPr id="79" name="Picture 78">
                <a:extLst>
                  <a:ext uri="{FF2B5EF4-FFF2-40B4-BE49-F238E27FC236}">
                    <a16:creationId xmlns:a16="http://schemas.microsoft.com/office/drawing/2014/main" id="{C9239391-E759-484E-900B-129577CEF57E}"/>
                  </a:ext>
                </a:extLst>
              </p:cNvPr>
              <p:cNvPicPr>
                <a:picLocks noChangeAspect="1"/>
              </p:cNvPicPr>
              <p:nvPr/>
            </p:nvPicPr>
            <p:blipFill rotWithShape="1">
              <a:blip r:embed="rId3"/>
              <a:srcRect b="19874"/>
              <a:stretch/>
            </p:blipFill>
            <p:spPr>
              <a:xfrm>
                <a:off x="3899675" y="3400927"/>
                <a:ext cx="2356746" cy="1621662"/>
              </a:xfrm>
              <a:prstGeom prst="rect">
                <a:avLst/>
              </a:prstGeom>
            </p:spPr>
          </p:pic>
          <p:grpSp>
            <p:nvGrpSpPr>
              <p:cNvPr id="80" name="Group 79">
                <a:extLst>
                  <a:ext uri="{FF2B5EF4-FFF2-40B4-BE49-F238E27FC236}">
                    <a16:creationId xmlns:a16="http://schemas.microsoft.com/office/drawing/2014/main" id="{85020DEC-42AD-43BC-9E3F-01100F563387}"/>
                  </a:ext>
                </a:extLst>
              </p:cNvPr>
              <p:cNvGrpSpPr/>
              <p:nvPr/>
            </p:nvGrpSpPr>
            <p:grpSpPr>
              <a:xfrm>
                <a:off x="3960692" y="3451471"/>
                <a:ext cx="2263528" cy="1491529"/>
                <a:chOff x="3960692" y="3451471"/>
                <a:chExt cx="2263528" cy="1491529"/>
              </a:xfrm>
            </p:grpSpPr>
            <p:sp>
              <p:nvSpPr>
                <p:cNvPr id="81" name="Flowchart: Connector 80">
                  <a:extLst>
                    <a:ext uri="{FF2B5EF4-FFF2-40B4-BE49-F238E27FC236}">
                      <a16:creationId xmlns:a16="http://schemas.microsoft.com/office/drawing/2014/main" id="{83FF6DA0-4616-48BE-99F6-3EB65DD5AE9B}"/>
                    </a:ext>
                  </a:extLst>
                </p:cNvPr>
                <p:cNvSpPr/>
                <p:nvPr/>
              </p:nvSpPr>
              <p:spPr>
                <a:xfrm>
                  <a:off x="5156046" y="394468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2" name="Flowchart: Connector 81">
                  <a:extLst>
                    <a:ext uri="{FF2B5EF4-FFF2-40B4-BE49-F238E27FC236}">
                      <a16:creationId xmlns:a16="http://schemas.microsoft.com/office/drawing/2014/main" id="{7DD850F0-17CC-47A3-A69C-F0350769859E}"/>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3" name="Flowchart: Connector 82">
                  <a:extLst>
                    <a:ext uri="{FF2B5EF4-FFF2-40B4-BE49-F238E27FC236}">
                      <a16:creationId xmlns:a16="http://schemas.microsoft.com/office/drawing/2014/main" id="{3777F46A-67FB-4FA3-B525-0028F08B6E1E}"/>
                    </a:ext>
                  </a:extLst>
                </p:cNvPr>
                <p:cNvSpPr/>
                <p:nvPr/>
              </p:nvSpPr>
              <p:spPr>
                <a:xfrm>
                  <a:off x="4442009" y="463428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4" name="Flowchart: Connector 83">
                  <a:extLst>
                    <a:ext uri="{FF2B5EF4-FFF2-40B4-BE49-F238E27FC236}">
                      <a16:creationId xmlns:a16="http://schemas.microsoft.com/office/drawing/2014/main" id="{540D33FC-F87B-4AA0-80F2-5BBA8D4CE863}"/>
                    </a:ext>
                  </a:extLst>
                </p:cNvPr>
                <p:cNvSpPr/>
                <p:nvPr/>
              </p:nvSpPr>
              <p:spPr>
                <a:xfrm>
                  <a:off x="4935638" y="463273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5" name="Flowchart: Connector 84">
                  <a:extLst>
                    <a:ext uri="{FF2B5EF4-FFF2-40B4-BE49-F238E27FC236}">
                      <a16:creationId xmlns:a16="http://schemas.microsoft.com/office/drawing/2014/main" id="{D8973FC7-5253-4224-80C2-D223037502D0}"/>
                    </a:ext>
                  </a:extLst>
                </p:cNvPr>
                <p:cNvSpPr/>
                <p:nvPr/>
              </p:nvSpPr>
              <p:spPr>
                <a:xfrm>
                  <a:off x="5415205" y="463115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6" name="Flowchart: Connector 85">
                  <a:extLst>
                    <a:ext uri="{FF2B5EF4-FFF2-40B4-BE49-F238E27FC236}">
                      <a16:creationId xmlns:a16="http://schemas.microsoft.com/office/drawing/2014/main" id="{DFC6B166-FAC0-45A3-8460-7366ABB61902}"/>
                    </a:ext>
                  </a:extLst>
                </p:cNvPr>
                <p:cNvSpPr/>
                <p:nvPr/>
              </p:nvSpPr>
              <p:spPr>
                <a:xfrm>
                  <a:off x="5912256"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7" name="Flowchart: Connector 86">
                  <a:extLst>
                    <a:ext uri="{FF2B5EF4-FFF2-40B4-BE49-F238E27FC236}">
                      <a16:creationId xmlns:a16="http://schemas.microsoft.com/office/drawing/2014/main" id="{C20FA772-6F91-4261-910D-02FBF1106CF7}"/>
                    </a:ext>
                  </a:extLst>
                </p:cNvPr>
                <p:cNvSpPr/>
                <p:nvPr/>
              </p:nvSpPr>
              <p:spPr>
                <a:xfrm>
                  <a:off x="3963651" y="394536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88" name="Flowchart: Connector 87">
                  <a:extLst>
                    <a:ext uri="{FF2B5EF4-FFF2-40B4-BE49-F238E27FC236}">
                      <a16:creationId xmlns:a16="http://schemas.microsoft.com/office/drawing/2014/main" id="{AE0B56BD-C62A-4468-B3A9-038B9F804F54}"/>
                    </a:ext>
                  </a:extLst>
                </p:cNvPr>
                <p:cNvSpPr/>
                <p:nvPr/>
              </p:nvSpPr>
              <p:spPr>
                <a:xfrm>
                  <a:off x="3960692" y="4633218"/>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grpSp>
          <p:nvGrpSpPr>
            <p:cNvPr id="116" name="Group 115">
              <a:extLst>
                <a:ext uri="{FF2B5EF4-FFF2-40B4-BE49-F238E27FC236}">
                  <a16:creationId xmlns:a16="http://schemas.microsoft.com/office/drawing/2014/main" id="{C05B1FFC-1723-4C1A-813E-6EA252BC0BCB}"/>
                </a:ext>
              </a:extLst>
            </p:cNvPr>
            <p:cNvGrpSpPr/>
            <p:nvPr/>
          </p:nvGrpSpPr>
          <p:grpSpPr>
            <a:xfrm>
              <a:off x="1683675" y="3754265"/>
              <a:ext cx="3955928" cy="1481347"/>
              <a:chOff x="1884788" y="4788609"/>
              <a:chExt cx="3955928" cy="1481347"/>
            </a:xfrm>
          </p:grpSpPr>
          <p:grpSp>
            <p:nvGrpSpPr>
              <p:cNvPr id="44" name="Group 43">
                <a:extLst>
                  <a:ext uri="{FF2B5EF4-FFF2-40B4-BE49-F238E27FC236}">
                    <a16:creationId xmlns:a16="http://schemas.microsoft.com/office/drawing/2014/main" id="{E3642F69-685C-4A65-A8EB-3D609E2E2E0B}"/>
                  </a:ext>
                </a:extLst>
              </p:cNvPr>
              <p:cNvGrpSpPr/>
              <p:nvPr/>
            </p:nvGrpSpPr>
            <p:grpSpPr>
              <a:xfrm rot="2970419">
                <a:off x="4783131" y="5450900"/>
                <a:ext cx="746874" cy="202988"/>
                <a:chOff x="8946713" y="24731470"/>
                <a:chExt cx="958961" cy="284516"/>
              </a:xfrm>
            </p:grpSpPr>
            <p:sp>
              <p:nvSpPr>
                <p:cNvPr id="52" name="Line 40">
                  <a:extLst>
                    <a:ext uri="{FF2B5EF4-FFF2-40B4-BE49-F238E27FC236}">
                      <a16:creationId xmlns:a16="http://schemas.microsoft.com/office/drawing/2014/main" id="{2EE641E7-4D1E-4F52-99C4-6956F67452E6}"/>
                    </a:ext>
                  </a:extLst>
                </p:cNvPr>
                <p:cNvSpPr>
                  <a:spLocks noChangeShapeType="1"/>
                </p:cNvSpPr>
                <p:nvPr/>
              </p:nvSpPr>
              <p:spPr bwMode="auto">
                <a:xfrm>
                  <a:off x="8946713" y="24940151"/>
                  <a:ext cx="216706" cy="75834"/>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53" name="Line 44">
                  <a:extLst>
                    <a:ext uri="{FF2B5EF4-FFF2-40B4-BE49-F238E27FC236}">
                      <a16:creationId xmlns:a16="http://schemas.microsoft.com/office/drawing/2014/main" id="{C1C6D20D-2D16-441B-8E25-E37FFAA81EFE}"/>
                    </a:ext>
                  </a:extLst>
                </p:cNvPr>
                <p:cNvSpPr>
                  <a:spLocks noChangeShapeType="1"/>
                </p:cNvSpPr>
                <p:nvPr/>
              </p:nvSpPr>
              <p:spPr bwMode="auto">
                <a:xfrm>
                  <a:off x="9154845" y="25015983"/>
                  <a:ext cx="382303" cy="3"/>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54" name="Line 44">
                  <a:extLst>
                    <a:ext uri="{FF2B5EF4-FFF2-40B4-BE49-F238E27FC236}">
                      <a16:creationId xmlns:a16="http://schemas.microsoft.com/office/drawing/2014/main" id="{ADE6A6E2-0326-48FE-AE2E-E7AD0341681A}"/>
                    </a:ext>
                  </a:extLst>
                </p:cNvPr>
                <p:cNvSpPr>
                  <a:spLocks noChangeShapeType="1"/>
                </p:cNvSpPr>
                <p:nvPr/>
              </p:nvSpPr>
              <p:spPr bwMode="auto">
                <a:xfrm flipV="1">
                  <a:off x="9535064" y="24731470"/>
                  <a:ext cx="370610" cy="284515"/>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grpSp>
          <p:grpSp>
            <p:nvGrpSpPr>
              <p:cNvPr id="45" name="Group 44">
                <a:extLst>
                  <a:ext uri="{FF2B5EF4-FFF2-40B4-BE49-F238E27FC236}">
                    <a16:creationId xmlns:a16="http://schemas.microsoft.com/office/drawing/2014/main" id="{9B646A4F-E029-4175-9A1E-C88F3AE8FE77}"/>
                  </a:ext>
                </a:extLst>
              </p:cNvPr>
              <p:cNvGrpSpPr/>
              <p:nvPr/>
            </p:nvGrpSpPr>
            <p:grpSpPr>
              <a:xfrm>
                <a:off x="1884788" y="4788609"/>
                <a:ext cx="2047430" cy="1481347"/>
                <a:chOff x="3096693" y="24125042"/>
                <a:chExt cx="3182606" cy="2221194"/>
              </a:xfrm>
            </p:grpSpPr>
            <p:pic>
              <p:nvPicPr>
                <p:cNvPr id="48" name="Picture 2" descr="Image result for random event">
                  <a:extLst>
                    <a:ext uri="{FF2B5EF4-FFF2-40B4-BE49-F238E27FC236}">
                      <a16:creationId xmlns:a16="http://schemas.microsoft.com/office/drawing/2014/main" id="{C10C6CF8-C7FA-4538-BF73-362E132D66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6693" y="25099719"/>
                  <a:ext cx="1185380" cy="1246517"/>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26">
                  <a:extLst>
                    <a:ext uri="{FF2B5EF4-FFF2-40B4-BE49-F238E27FC236}">
                      <a16:creationId xmlns:a16="http://schemas.microsoft.com/office/drawing/2014/main" id="{A413779C-639D-4C9A-A412-AE1B34301E99}"/>
                    </a:ext>
                  </a:extLst>
                </p:cNvPr>
                <p:cNvSpPr/>
                <p:nvPr/>
              </p:nvSpPr>
              <p:spPr>
                <a:xfrm>
                  <a:off x="4345696" y="25494071"/>
                  <a:ext cx="694975" cy="377305"/>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pic>
              <p:nvPicPr>
                <p:cNvPr id="50" name="Picture 49">
                  <a:extLst>
                    <a:ext uri="{FF2B5EF4-FFF2-40B4-BE49-F238E27FC236}">
                      <a16:creationId xmlns:a16="http://schemas.microsoft.com/office/drawing/2014/main" id="{C8554BFF-CAB1-4948-8BD5-FD7DED94A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3919" y="25070613"/>
                  <a:ext cx="1185380" cy="1246515"/>
                </a:xfrm>
                <a:prstGeom prst="rect">
                  <a:avLst/>
                </a:prstGeom>
              </p:spPr>
            </p:pic>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CE790D3-60FA-44FD-82F4-63D1E7F79FF3}"/>
                        </a:ext>
                      </a:extLst>
                    </p:cNvPr>
                    <p:cNvSpPr/>
                    <p:nvPr/>
                  </p:nvSpPr>
                  <p:spPr>
                    <a:xfrm rot="599993">
                      <a:off x="5763915" y="24125042"/>
                      <a:ext cx="299970" cy="754794"/>
                    </a:xfrm>
                    <a:prstGeom prst="rect">
                      <a:avLst/>
                    </a:prstGeom>
                    <a:noFill/>
                  </p:spPr>
                  <p:txBody>
                    <a:bodyPr wrap="square" lIns="111272" tIns="55641" rIns="111272" bIns="55641">
                      <a:spAutoFit/>
                      <a:scene3d>
                        <a:camera prst="isometricTopUp"/>
                        <a:lightRig rig="threePt" dir="t"/>
                      </a:scene3d>
                    </a:bodyPr>
                    <a:lstStyle/>
                    <a:p>
                      <a:pPr algn="ctr"/>
                      <a14:m>
                        <m:oMathPara xmlns:m="http://schemas.openxmlformats.org/officeDocument/2006/math">
                          <m:oMathParaPr>
                            <m:jc m:val="centerGroup"/>
                          </m:oMathParaPr>
                          <m:oMath xmlns:m="http://schemas.openxmlformats.org/officeDocument/2006/math">
                            <m:sSub>
                              <m:sSubPr>
                                <m:ctrlPr>
                                  <a:rPr lang="en-US" sz="4381" b="1" i="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ctrlPr>
                              </m:sSubPr>
                              <m:e>
                                <m:r>
                                  <a:rPr lang="en-SG" sz="4381" b="1" i="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t>𝒗</m:t>
                                </m:r>
                              </m:e>
                              <m:sub>
                                <m:r>
                                  <a:rPr lang="en-SG" sz="4381" b="1" i="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t>𝟓</m:t>
                                </m:r>
                              </m:sub>
                            </m:sSub>
                          </m:oMath>
                        </m:oMathPara>
                      </a14:m>
                      <a:endParaRPr lang="en-US" sz="438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mc:Choice>
              <mc:Fallback xmlns="">
                <p:sp>
                  <p:nvSpPr>
                    <p:cNvPr id="51" name="Rectangle 50">
                      <a:extLst>
                        <a:ext uri="{FF2B5EF4-FFF2-40B4-BE49-F238E27FC236}">
                          <a16:creationId xmlns:a16="http://schemas.microsoft.com/office/drawing/2014/main" id="{3CE790D3-60FA-44FD-82F4-63D1E7F79FF3}"/>
                        </a:ext>
                      </a:extLst>
                    </p:cNvPr>
                    <p:cNvSpPr>
                      <a:spLocks noRot="1" noChangeAspect="1" noMove="1" noResize="1" noEditPoints="1" noAdjustHandles="1" noChangeArrowheads="1" noChangeShapeType="1" noTextEdit="1"/>
                    </p:cNvSpPr>
                    <p:nvPr/>
                  </p:nvSpPr>
                  <p:spPr>
                    <a:xfrm rot="599993">
                      <a:off x="5763915" y="24125042"/>
                      <a:ext cx="299970" cy="754794"/>
                    </a:xfrm>
                    <a:prstGeom prst="rect">
                      <a:avLst/>
                    </a:prstGeom>
                    <a:blipFill>
                      <a:blip r:embed="rId6"/>
                      <a:stretch>
                        <a:fillRect l="-100000" b="-69318"/>
                      </a:stretch>
                    </a:blipFill>
                  </p:spPr>
                  <p:txBody>
                    <a:bodyPr/>
                    <a:lstStyle/>
                    <a:p>
                      <a:r>
                        <a:rPr lang="en-SG">
                          <a:noFill/>
                        </a:rPr>
                        <a:t> </a:t>
                      </a:r>
                    </a:p>
                  </p:txBody>
                </p:sp>
              </mc:Fallback>
            </mc:AlternateContent>
          </p:grpSp>
          <p:sp>
            <p:nvSpPr>
              <p:cNvPr id="46" name="Right Arrow 1077">
                <a:extLst>
                  <a:ext uri="{FF2B5EF4-FFF2-40B4-BE49-F238E27FC236}">
                    <a16:creationId xmlns:a16="http://schemas.microsoft.com/office/drawing/2014/main" id="{1D9FE011-EC2A-40D9-A86A-AE7D02BBDB7B}"/>
                  </a:ext>
                </a:extLst>
              </p:cNvPr>
              <p:cNvSpPr/>
              <p:nvPr/>
            </p:nvSpPr>
            <p:spPr>
              <a:xfrm rot="19801260">
                <a:off x="3993790" y="5431285"/>
                <a:ext cx="827687" cy="214488"/>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7A2295A-DD03-4635-AA8E-7033BD61028A}"/>
                      </a:ext>
                    </a:extLst>
                  </p:cNvPr>
                  <p:cNvSpPr/>
                  <p:nvPr/>
                </p:nvSpPr>
                <p:spPr>
                  <a:xfrm>
                    <a:off x="5367318" y="5281646"/>
                    <a:ext cx="473398"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3895" i="1" smtClean="0">
                              <a:solidFill>
                                <a:srgbClr val="0000FF"/>
                              </a:solidFill>
                              <a:latin typeface="Cambria Math" panose="02040503050406030204" pitchFamily="18" charset="0"/>
                              <a:cs typeface="Times New Roman" panose="02020603050405020304" pitchFamily="18" charset="0"/>
                            </a:rPr>
                            <m:t>𝑣</m:t>
                          </m:r>
                        </m:oMath>
                      </m:oMathPara>
                    </a14:m>
                    <a:endParaRPr lang="en-SG" sz="3895" dirty="0">
                      <a:solidFill>
                        <a:srgbClr val="0000FF"/>
                      </a:solidFill>
                    </a:endParaRPr>
                  </a:p>
                </p:txBody>
              </p:sp>
            </mc:Choice>
            <mc:Fallback xmlns="">
              <p:sp>
                <p:nvSpPr>
                  <p:cNvPr id="47" name="Rectangle 46">
                    <a:extLst>
                      <a:ext uri="{FF2B5EF4-FFF2-40B4-BE49-F238E27FC236}">
                        <a16:creationId xmlns:a16="http://schemas.microsoft.com/office/drawing/2014/main" id="{C7A2295A-DD03-4635-AA8E-7033BD61028A}"/>
                      </a:ext>
                    </a:extLst>
                  </p:cNvPr>
                  <p:cNvSpPr>
                    <a:spLocks noRot="1" noChangeAspect="1" noMove="1" noResize="1" noEditPoints="1" noAdjustHandles="1" noChangeArrowheads="1" noChangeShapeType="1" noTextEdit="1"/>
                  </p:cNvSpPr>
                  <p:nvPr/>
                </p:nvSpPr>
                <p:spPr>
                  <a:xfrm>
                    <a:off x="5367318" y="5281646"/>
                    <a:ext cx="473398" cy="677943"/>
                  </a:xfrm>
                  <a:prstGeom prst="rect">
                    <a:avLst/>
                  </a:prstGeom>
                  <a:blipFill>
                    <a:blip r:embed="rId7"/>
                    <a:stretch>
                      <a:fillRect/>
                    </a:stretch>
                  </a:blipFill>
                </p:spPr>
                <p:txBody>
                  <a:bodyPr/>
                  <a:lstStyle/>
                  <a:p>
                    <a:r>
                      <a:rPr lang="en-SG">
                        <a:noFill/>
                      </a:rPr>
                      <a:t> </a:t>
                    </a:r>
                  </a:p>
                </p:txBody>
              </p:sp>
            </mc:Fallback>
          </mc:AlternateContent>
        </p:grpSp>
        <p:grpSp>
          <p:nvGrpSpPr>
            <p:cNvPr id="113" name="Group 112">
              <a:extLst>
                <a:ext uri="{FF2B5EF4-FFF2-40B4-BE49-F238E27FC236}">
                  <a16:creationId xmlns:a16="http://schemas.microsoft.com/office/drawing/2014/main" id="{EF2247B5-9266-452D-9504-DEF4841BF338}"/>
                </a:ext>
              </a:extLst>
            </p:cNvPr>
            <p:cNvGrpSpPr/>
            <p:nvPr/>
          </p:nvGrpSpPr>
          <p:grpSpPr>
            <a:xfrm>
              <a:off x="554990" y="2429925"/>
              <a:ext cx="2636944" cy="1411858"/>
              <a:chOff x="595563" y="3488336"/>
              <a:chExt cx="2636944" cy="1411858"/>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1105E5-388F-4FA4-BF94-CDEF12534E37}"/>
                      </a:ext>
                    </a:extLst>
                  </p:cNvPr>
                  <p:cNvSpPr txBox="1"/>
                  <p:nvPr/>
                </p:nvSpPr>
                <p:spPr>
                  <a:xfrm>
                    <a:off x="595563" y="3976864"/>
                    <a:ext cx="2636944" cy="923330"/>
                  </a:xfrm>
                  <a:prstGeom prst="rect">
                    <a:avLst/>
                  </a:prstGeom>
                  <a:noFill/>
                  <a:ln w="28575">
                    <a:solidFill>
                      <a:sysClr val="windowText" lastClr="000000"/>
                    </a:solidFill>
                  </a:ln>
                </p:spPr>
                <p:txBody>
                  <a:bodyPr wrap="square" rtlCol="0">
                    <a:spAutoFit/>
                  </a:bodyPr>
                  <a:lstStyle/>
                  <a:p>
                    <a:pPr marL="0" marR="0" lvl="0" indent="0" defTabSz="4547628"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Rolling a biased dice, with a certain probability based on its </a:t>
                    </a:r>
                    <a:r>
                      <a:rPr kumimoji="0" lang="en-AU" sz="1800" b="0" i="1" u="none" strike="noStrike" kern="0" cap="none" spc="0" normalizeH="0" baseline="0" noProof="0" dirty="0">
                        <a:ln>
                          <a:noFill/>
                        </a:ln>
                        <a:solidFill>
                          <a:srgbClr val="32862E"/>
                        </a:solidFill>
                        <a:effectLst/>
                        <a:uLnTx/>
                        <a:uFillTx/>
                        <a:latin typeface="Times New Roman" panose="02020603050405020304" pitchFamily="18" charset="0"/>
                        <a:ea typeface="+mn-ea"/>
                        <a:cs typeface="Times New Roman" panose="02020603050405020304" pitchFamily="18" charset="0"/>
                      </a:rPr>
                      <a:t>residue</a:t>
                    </a:r>
                    <a:r>
                      <a:rPr kumimoji="0" lang="en-AU" sz="1800" b="0" i="0" u="none" strike="noStrike" kern="0" cap="none" spc="0" normalizeH="0" baseline="0" noProof="0" dirty="0">
                        <a:ln>
                          <a:noFill/>
                        </a:ln>
                        <a:effectLst/>
                        <a:uLnTx/>
                        <a:uFillTx/>
                        <a:latin typeface="Times New Roman" panose="02020603050405020304" pitchFamily="18" charset="0"/>
                        <a:ea typeface="+mn-ea"/>
                        <a:cs typeface="Times New Roman" panose="02020603050405020304" pitchFamily="18" charset="0"/>
                      </a:rPr>
                      <a:t>,</a:t>
                    </a: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AU"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shows </a:t>
                    </a:r>
                    <a14:m>
                      <m:oMath xmlns:m="http://schemas.openxmlformats.org/officeDocument/2006/math">
                        <m:sSub>
                          <m:sSubPr>
                            <m:ctrlPr>
                              <a:rPr kumimoji="0" lang="en-AU" sz="18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ctrlPr>
                          </m:sSubPr>
                          <m:e>
                            <m:r>
                              <a:rPr kumimoji="0" lang="en-SG" sz="18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t>𝑣</m:t>
                            </m:r>
                          </m:e>
                          <m:sub>
                            <m:r>
                              <a:rPr kumimoji="0" lang="en-SG" sz="18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t>5</m:t>
                            </m:r>
                          </m:sub>
                        </m:sSub>
                      </m:oMath>
                    </a14:m>
                    <a:endParaRPr kumimoji="0" lang="en-AU"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921105E5-388F-4FA4-BF94-CDEF12534E37}"/>
                      </a:ext>
                    </a:extLst>
                  </p:cNvPr>
                  <p:cNvSpPr txBox="1">
                    <a:spLocks noRot="1" noChangeAspect="1" noMove="1" noResize="1" noEditPoints="1" noAdjustHandles="1" noChangeArrowheads="1" noChangeShapeType="1" noTextEdit="1"/>
                  </p:cNvSpPr>
                  <p:nvPr/>
                </p:nvSpPr>
                <p:spPr>
                  <a:xfrm>
                    <a:off x="595563" y="3976864"/>
                    <a:ext cx="2636944" cy="923330"/>
                  </a:xfrm>
                  <a:prstGeom prst="rect">
                    <a:avLst/>
                  </a:prstGeom>
                  <a:blipFill>
                    <a:blip r:embed="rId8"/>
                    <a:stretch>
                      <a:fillRect l="-1370" t="-2564" r="-2968" b="-7692"/>
                    </a:stretch>
                  </a:blipFill>
                  <a:ln w="28575">
                    <a:solidFill>
                      <a:sysClr val="windowText" lastClr="000000"/>
                    </a:solidFill>
                  </a:ln>
                </p:spPr>
                <p:txBody>
                  <a:bodyPr/>
                  <a:lstStyle/>
                  <a:p>
                    <a:r>
                      <a:rPr lang="en-SG">
                        <a:noFill/>
                      </a:rPr>
                      <a:t> </a:t>
                    </a:r>
                  </a:p>
                </p:txBody>
              </p:sp>
            </mc:Fallback>
          </mc:AlternateContent>
          <p:grpSp>
            <p:nvGrpSpPr>
              <p:cNvPr id="11" name="Group 10">
                <a:extLst>
                  <a:ext uri="{FF2B5EF4-FFF2-40B4-BE49-F238E27FC236}">
                    <a16:creationId xmlns:a16="http://schemas.microsoft.com/office/drawing/2014/main" id="{D36EDB12-7040-4A79-A4BB-828317EF08B8}"/>
                  </a:ext>
                </a:extLst>
              </p:cNvPr>
              <p:cNvGrpSpPr/>
              <p:nvPr/>
            </p:nvGrpSpPr>
            <p:grpSpPr>
              <a:xfrm>
                <a:off x="1745236" y="3488336"/>
                <a:ext cx="328492" cy="400110"/>
                <a:chOff x="1630936" y="2431552"/>
                <a:chExt cx="328492" cy="400110"/>
              </a:xfrm>
            </p:grpSpPr>
            <p:sp>
              <p:nvSpPr>
                <p:cNvPr id="9" name="Flowchart: Connector 8">
                  <a:extLst>
                    <a:ext uri="{FF2B5EF4-FFF2-40B4-BE49-F238E27FC236}">
                      <a16:creationId xmlns:a16="http://schemas.microsoft.com/office/drawing/2014/main" id="{20F815D0-EC92-4C03-BA6C-0460A34C8188}"/>
                    </a:ext>
                  </a:extLst>
                </p:cNvPr>
                <p:cNvSpPr/>
                <p:nvPr/>
              </p:nvSpPr>
              <p:spPr bwMode="auto">
                <a:xfrm>
                  <a:off x="1630936" y="2470997"/>
                  <a:ext cx="328492" cy="330413"/>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dirty="0">
                    <a:ln>
                      <a:noFill/>
                    </a:ln>
                    <a:solidFill>
                      <a:schemeClr val="tx1"/>
                    </a:solidFill>
                    <a:effectLst/>
                    <a:latin typeface="Arial" charset="0"/>
                    <a:ea typeface="ＭＳ Ｐゴシック" pitchFamily="64" charset="-128"/>
                  </a:endParaRPr>
                </a:p>
              </p:txBody>
            </p:sp>
            <p:sp>
              <p:nvSpPr>
                <p:cNvPr id="10" name="Rectangle 9">
                  <a:extLst>
                    <a:ext uri="{FF2B5EF4-FFF2-40B4-BE49-F238E27FC236}">
                      <a16:creationId xmlns:a16="http://schemas.microsoft.com/office/drawing/2014/main" id="{B5502F55-968B-437F-9B4B-8E92A910E8D0}"/>
                    </a:ext>
                  </a:extLst>
                </p:cNvPr>
                <p:cNvSpPr/>
                <p:nvPr/>
              </p:nvSpPr>
              <p:spPr>
                <a:xfrm>
                  <a:off x="1638729" y="2431552"/>
                  <a:ext cx="312906" cy="400110"/>
                </a:xfrm>
                <a:prstGeom prst="rect">
                  <a:avLst/>
                </a:prstGeom>
              </p:spPr>
              <p:txBody>
                <a:bodyPr wrap="none">
                  <a:spAutoFit/>
                </a:bodyPr>
                <a:lstStyle/>
                <a:p>
                  <a:r>
                    <a:rPr lang="en-AU" sz="2000" b="1" kern="0" baseline="0" dirty="0">
                      <a:solidFill>
                        <a:prstClr val="black"/>
                      </a:solidFill>
                      <a:latin typeface="Times New Roman" panose="02020603050405020304" pitchFamily="18" charset="0"/>
                      <a:cs typeface="Times New Roman" panose="02020603050405020304" pitchFamily="18" charset="0"/>
                    </a:rPr>
                    <a:t>1</a:t>
                  </a:r>
                  <a:endParaRPr lang="en-SG" sz="2000" b="1" dirty="0"/>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56358D-8E87-4CF8-8E1D-4ADB0D94DBF2}"/>
                    </a:ext>
                  </a:extLst>
                </p:cNvPr>
                <p:cNvSpPr txBox="1"/>
                <p:nvPr/>
              </p:nvSpPr>
              <p:spPr>
                <a:xfrm>
                  <a:off x="5629843" y="2428154"/>
                  <a:ext cx="3079047" cy="1200329"/>
                </a:xfrm>
                <a:prstGeom prst="rect">
                  <a:avLst/>
                </a:prstGeom>
                <a:noFill/>
                <a:ln w="28575">
                  <a:solidFill>
                    <a:sysClr val="windowText" lastClr="000000"/>
                  </a:solidFill>
                </a:ln>
              </p:spPr>
              <p:txBody>
                <a:bodyPr wrap="square" rtlCol="0">
                  <a:spAutoFit/>
                </a:bodyPr>
                <a:lstStyle/>
                <a:p>
                  <a:pPr marL="0" marR="0" lvl="0" indent="0" algn="just" defTabSz="4547628"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ℓ</m:t>
                      </m:r>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 step, with a certain probability, the random walk stops, otherwise, jumps to a random neighbor</a:t>
                  </a:r>
                </a:p>
              </p:txBody>
            </p:sp>
          </mc:Choice>
          <mc:Fallback xmlns="">
            <p:sp>
              <p:nvSpPr>
                <p:cNvPr id="40" name="TextBox 39">
                  <a:extLst>
                    <a:ext uri="{FF2B5EF4-FFF2-40B4-BE49-F238E27FC236}">
                      <a16:creationId xmlns:a16="http://schemas.microsoft.com/office/drawing/2014/main" id="{1156358D-8E87-4CF8-8E1D-4ADB0D94DBF2}"/>
                    </a:ext>
                  </a:extLst>
                </p:cNvPr>
                <p:cNvSpPr txBox="1">
                  <a:spLocks noRot="1" noChangeAspect="1" noMove="1" noResize="1" noEditPoints="1" noAdjustHandles="1" noChangeArrowheads="1" noChangeShapeType="1" noTextEdit="1"/>
                </p:cNvSpPr>
                <p:nvPr/>
              </p:nvSpPr>
              <p:spPr>
                <a:xfrm>
                  <a:off x="5629843" y="2428154"/>
                  <a:ext cx="3079047" cy="1200329"/>
                </a:xfrm>
                <a:prstGeom prst="rect">
                  <a:avLst/>
                </a:prstGeom>
                <a:blipFill>
                  <a:blip r:embed="rId9"/>
                  <a:stretch>
                    <a:fillRect l="-1373" t="-1485" r="-980" b="-5446"/>
                  </a:stretch>
                </a:blipFill>
                <a:ln w="28575">
                  <a:solidFill>
                    <a:sysClr val="windowText" lastClr="000000"/>
                  </a:solidFill>
                </a:ln>
              </p:spPr>
              <p:txBody>
                <a:bodyPr/>
                <a:lstStyle/>
                <a:p>
                  <a:r>
                    <a:rPr lang="en-SG">
                      <a:noFill/>
                    </a:rPr>
                    <a:t> </a:t>
                  </a:r>
                </a:p>
              </p:txBody>
            </p:sp>
          </mc:Fallback>
        </mc:AlternateContent>
        <p:grpSp>
          <p:nvGrpSpPr>
            <p:cNvPr id="90" name="Group 89">
              <a:extLst>
                <a:ext uri="{FF2B5EF4-FFF2-40B4-BE49-F238E27FC236}">
                  <a16:creationId xmlns:a16="http://schemas.microsoft.com/office/drawing/2014/main" id="{6BADA107-4774-4447-AA5F-FF8CDFA62364}"/>
                </a:ext>
              </a:extLst>
            </p:cNvPr>
            <p:cNvGrpSpPr/>
            <p:nvPr/>
          </p:nvGrpSpPr>
          <p:grpSpPr>
            <a:xfrm>
              <a:off x="7034309" y="1917426"/>
              <a:ext cx="328492" cy="400110"/>
              <a:chOff x="1630936" y="2431552"/>
              <a:chExt cx="328492" cy="400110"/>
            </a:xfrm>
          </p:grpSpPr>
          <p:sp>
            <p:nvSpPr>
              <p:cNvPr id="91" name="Flowchart: Connector 90">
                <a:extLst>
                  <a:ext uri="{FF2B5EF4-FFF2-40B4-BE49-F238E27FC236}">
                    <a16:creationId xmlns:a16="http://schemas.microsoft.com/office/drawing/2014/main" id="{26F24A81-044D-4CD2-9F5D-A15D7E9E1EA7}"/>
                  </a:ext>
                </a:extLst>
              </p:cNvPr>
              <p:cNvSpPr/>
              <p:nvPr/>
            </p:nvSpPr>
            <p:spPr bwMode="auto">
              <a:xfrm>
                <a:off x="1630936" y="2470997"/>
                <a:ext cx="328492" cy="330413"/>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dirty="0">
                  <a:ln>
                    <a:noFill/>
                  </a:ln>
                  <a:solidFill>
                    <a:schemeClr val="tx1"/>
                  </a:solidFill>
                  <a:effectLst/>
                  <a:latin typeface="Arial" charset="0"/>
                  <a:ea typeface="ＭＳ Ｐゴシック" pitchFamily="64" charset="-128"/>
                </a:endParaRPr>
              </a:p>
            </p:txBody>
          </p:sp>
          <p:sp>
            <p:nvSpPr>
              <p:cNvPr id="92" name="Rectangle 91">
                <a:extLst>
                  <a:ext uri="{FF2B5EF4-FFF2-40B4-BE49-F238E27FC236}">
                    <a16:creationId xmlns:a16="http://schemas.microsoft.com/office/drawing/2014/main" id="{A3CDF95A-250E-42C2-AD00-DBC72E1FAF69}"/>
                  </a:ext>
                </a:extLst>
              </p:cNvPr>
              <p:cNvSpPr/>
              <p:nvPr/>
            </p:nvSpPr>
            <p:spPr>
              <a:xfrm>
                <a:off x="1638729" y="2431552"/>
                <a:ext cx="312906" cy="400110"/>
              </a:xfrm>
              <a:prstGeom prst="rect">
                <a:avLst/>
              </a:prstGeom>
            </p:spPr>
            <p:txBody>
              <a:bodyPr wrap="none">
                <a:spAutoFit/>
              </a:bodyPr>
              <a:lstStyle/>
              <a:p>
                <a:r>
                  <a:rPr lang="en-AU" sz="2000" b="1" kern="0" baseline="0" dirty="0">
                    <a:solidFill>
                      <a:prstClr val="black"/>
                    </a:solidFill>
                    <a:latin typeface="Times New Roman" panose="02020603050405020304" pitchFamily="18" charset="0"/>
                    <a:cs typeface="Times New Roman" panose="02020603050405020304" pitchFamily="18" charset="0"/>
                  </a:rPr>
                  <a:t>2</a:t>
                </a:r>
                <a:endParaRPr lang="en-SG" sz="2000" b="1" dirty="0"/>
              </a:p>
            </p:txBody>
          </p:sp>
        </p:grpSp>
        <p:grpSp>
          <p:nvGrpSpPr>
            <p:cNvPr id="98" name="Group 97">
              <a:extLst>
                <a:ext uri="{FF2B5EF4-FFF2-40B4-BE49-F238E27FC236}">
                  <a16:creationId xmlns:a16="http://schemas.microsoft.com/office/drawing/2014/main" id="{792FD7F1-8928-44E1-9441-A37122C89FD6}"/>
                </a:ext>
              </a:extLst>
            </p:cNvPr>
            <p:cNvGrpSpPr/>
            <p:nvPr/>
          </p:nvGrpSpPr>
          <p:grpSpPr>
            <a:xfrm>
              <a:off x="5829266" y="4023929"/>
              <a:ext cx="2737250" cy="1692007"/>
              <a:chOff x="6046106" y="4819877"/>
              <a:chExt cx="2737250" cy="1692007"/>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D4F2D7-D563-41E8-B306-8C86DC2AF727}"/>
                      </a:ext>
                    </a:extLst>
                  </p:cNvPr>
                  <p:cNvSpPr txBox="1"/>
                  <p:nvPr/>
                </p:nvSpPr>
                <p:spPr>
                  <a:xfrm>
                    <a:off x="6046106" y="5311555"/>
                    <a:ext cx="2737250" cy="1200329"/>
                  </a:xfrm>
                  <a:prstGeom prst="rect">
                    <a:avLst/>
                  </a:prstGeom>
                  <a:noFill/>
                  <a:ln w="28575">
                    <a:solidFill>
                      <a:sysClr val="windowText" lastClr="000000"/>
                    </a:solidFill>
                  </a:ln>
                </p:spPr>
                <p:txBody>
                  <a:bodyPr wrap="square" rtlCol="0">
                    <a:spAutoFit/>
                  </a:bodyPr>
                  <a:lstStyle/>
                  <a:p>
                    <a:pPr marL="0" marR="0" lvl="0" indent="0" defTabSz="4547628"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the random walk ends at </a:t>
                    </a:r>
                    <a14:m>
                      <m:oMath xmlns:m="http://schemas.openxmlformats.org/officeDocument/2006/math">
                        <m:r>
                          <a:rPr kumimoji="0" lang="en-SG" sz="18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t>𝑣</m:t>
                        </m:r>
                      </m:oMath>
                    </a14:m>
                    <a:r>
                      <a:rPr kumimoji="0" lang="en-AU"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increase </a:t>
                    </a:r>
                    <a14:m>
                      <m:oMath xmlns:m="http://schemas.openxmlformats.org/officeDocument/2006/math">
                        <m:r>
                          <a:rPr kumimoji="0" lang="en-SG" sz="18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t>𝑣</m:t>
                        </m:r>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 approximate HKPR by a constant, otherwise 0</a:t>
                    </a:r>
                  </a:p>
                </p:txBody>
              </p:sp>
            </mc:Choice>
            <mc:Fallback xmlns="">
              <p:sp>
                <p:nvSpPr>
                  <p:cNvPr id="38" name="TextBox 37">
                    <a:extLst>
                      <a:ext uri="{FF2B5EF4-FFF2-40B4-BE49-F238E27FC236}">
                        <a16:creationId xmlns:a16="http://schemas.microsoft.com/office/drawing/2014/main" id="{93D4F2D7-D563-41E8-B306-8C86DC2AF727}"/>
                      </a:ext>
                    </a:extLst>
                  </p:cNvPr>
                  <p:cNvSpPr txBox="1">
                    <a:spLocks noRot="1" noChangeAspect="1" noMove="1" noResize="1" noEditPoints="1" noAdjustHandles="1" noChangeArrowheads="1" noChangeShapeType="1" noTextEdit="1"/>
                  </p:cNvSpPr>
                  <p:nvPr/>
                </p:nvSpPr>
                <p:spPr>
                  <a:xfrm>
                    <a:off x="6046106" y="5311555"/>
                    <a:ext cx="2737250" cy="1200329"/>
                  </a:xfrm>
                  <a:prstGeom prst="rect">
                    <a:avLst/>
                  </a:prstGeom>
                  <a:blipFill>
                    <a:blip r:embed="rId10"/>
                    <a:stretch>
                      <a:fillRect l="-1322" t="-1980" r="-2863" b="-5446"/>
                    </a:stretch>
                  </a:blipFill>
                  <a:ln w="28575">
                    <a:solidFill>
                      <a:sysClr val="windowText" lastClr="000000"/>
                    </a:solidFill>
                  </a:ln>
                </p:spPr>
                <p:txBody>
                  <a:bodyPr/>
                  <a:lstStyle/>
                  <a:p>
                    <a:r>
                      <a:rPr lang="en-SG">
                        <a:noFill/>
                      </a:rPr>
                      <a:t> </a:t>
                    </a:r>
                  </a:p>
                </p:txBody>
              </p:sp>
            </mc:Fallback>
          </mc:AlternateContent>
          <p:grpSp>
            <p:nvGrpSpPr>
              <p:cNvPr id="93" name="Group 92">
                <a:extLst>
                  <a:ext uri="{FF2B5EF4-FFF2-40B4-BE49-F238E27FC236}">
                    <a16:creationId xmlns:a16="http://schemas.microsoft.com/office/drawing/2014/main" id="{3B2D2605-9DA6-462A-9BDC-BCF7A7ACC1F7}"/>
                  </a:ext>
                </a:extLst>
              </p:cNvPr>
              <p:cNvGrpSpPr/>
              <p:nvPr/>
            </p:nvGrpSpPr>
            <p:grpSpPr>
              <a:xfrm>
                <a:off x="7182393" y="4819877"/>
                <a:ext cx="329408" cy="400110"/>
                <a:chOff x="1630936" y="2431552"/>
                <a:chExt cx="329408" cy="400110"/>
              </a:xfrm>
            </p:grpSpPr>
            <p:sp>
              <p:nvSpPr>
                <p:cNvPr id="94" name="Flowchart: Connector 93">
                  <a:extLst>
                    <a:ext uri="{FF2B5EF4-FFF2-40B4-BE49-F238E27FC236}">
                      <a16:creationId xmlns:a16="http://schemas.microsoft.com/office/drawing/2014/main" id="{5CE0049E-DF30-4FDC-A5C6-5CD51DCEA3A1}"/>
                    </a:ext>
                  </a:extLst>
                </p:cNvPr>
                <p:cNvSpPr/>
                <p:nvPr/>
              </p:nvSpPr>
              <p:spPr bwMode="auto">
                <a:xfrm>
                  <a:off x="1630936" y="2470997"/>
                  <a:ext cx="328492" cy="330413"/>
                </a:xfrm>
                <a:prstGeom prst="flowChartConnecto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dirty="0">
                    <a:ln>
                      <a:noFill/>
                    </a:ln>
                    <a:solidFill>
                      <a:schemeClr val="tx1"/>
                    </a:solidFill>
                    <a:effectLst/>
                    <a:latin typeface="Arial" charset="0"/>
                    <a:ea typeface="ＭＳ Ｐゴシック" pitchFamily="64" charset="-128"/>
                  </a:endParaRPr>
                </a:p>
              </p:txBody>
            </p:sp>
            <p:sp>
              <p:nvSpPr>
                <p:cNvPr id="95" name="Rectangle 94">
                  <a:extLst>
                    <a:ext uri="{FF2B5EF4-FFF2-40B4-BE49-F238E27FC236}">
                      <a16:creationId xmlns:a16="http://schemas.microsoft.com/office/drawing/2014/main" id="{198877D8-E69A-4E18-8AEF-8CADEC50F164}"/>
                    </a:ext>
                  </a:extLst>
                </p:cNvPr>
                <p:cNvSpPr/>
                <p:nvPr/>
              </p:nvSpPr>
              <p:spPr>
                <a:xfrm>
                  <a:off x="1647438" y="2431552"/>
                  <a:ext cx="312906" cy="400110"/>
                </a:xfrm>
                <a:prstGeom prst="rect">
                  <a:avLst/>
                </a:prstGeom>
              </p:spPr>
              <p:txBody>
                <a:bodyPr wrap="none">
                  <a:spAutoFit/>
                </a:bodyPr>
                <a:lstStyle/>
                <a:p>
                  <a:r>
                    <a:rPr lang="en-AU" sz="2000" b="1" kern="0" baseline="0" dirty="0">
                      <a:solidFill>
                        <a:prstClr val="black"/>
                      </a:solidFill>
                      <a:latin typeface="Times New Roman" panose="02020603050405020304" pitchFamily="18" charset="0"/>
                      <a:cs typeface="Times New Roman" panose="02020603050405020304" pitchFamily="18" charset="0"/>
                    </a:rPr>
                    <a:t>3</a:t>
                  </a:r>
                  <a:endParaRPr lang="en-SG" sz="2000" b="1" dirty="0"/>
                </a:p>
              </p:txBody>
            </p:sp>
          </p:grpSp>
        </p:grpSp>
        <p:sp>
          <p:nvSpPr>
            <p:cNvPr id="5" name="Rectangle 4">
              <a:extLst>
                <a:ext uri="{FF2B5EF4-FFF2-40B4-BE49-F238E27FC236}">
                  <a16:creationId xmlns:a16="http://schemas.microsoft.com/office/drawing/2014/main" id="{2DA3E791-9D84-4B26-8F85-89677A7BAA74}"/>
                </a:ext>
              </a:extLst>
            </p:cNvPr>
            <p:cNvSpPr/>
            <p:nvPr/>
          </p:nvSpPr>
          <p:spPr bwMode="auto">
            <a:xfrm>
              <a:off x="4523223" y="4016589"/>
              <a:ext cx="165375" cy="1622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93DACA0-2D1A-4733-85F8-F01254A77116}"/>
                    </a:ext>
                  </a:extLst>
                </p:cNvPr>
                <p:cNvSpPr/>
                <p:nvPr/>
              </p:nvSpPr>
              <p:spPr>
                <a:xfrm>
                  <a:off x="4384270" y="3858604"/>
                  <a:ext cx="428067" cy="367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1800" b="1" i="1" kern="0" baseline="0">
                                <a:solidFill>
                                  <a:srgbClr val="0000FF"/>
                                </a:solidFill>
                                <a:latin typeface="Cambria Math" panose="02040503050406030204" pitchFamily="18" charset="0"/>
                                <a:ea typeface="+mn-ea"/>
                                <a:cs typeface="Times New Roman" panose="02020603050405020304" pitchFamily="18" charset="0"/>
                              </a:rPr>
                            </m:ctrlPr>
                          </m:sSubPr>
                          <m:e>
                            <m:r>
                              <a:rPr lang="en-SG" sz="1800" b="1" i="1" kern="0" baseline="0">
                                <a:solidFill>
                                  <a:srgbClr val="0000FF"/>
                                </a:solidFill>
                                <a:latin typeface="Cambria Math" panose="02040503050406030204" pitchFamily="18" charset="0"/>
                                <a:ea typeface="+mn-ea"/>
                                <a:cs typeface="Times New Roman" panose="02020603050405020304" pitchFamily="18" charset="0"/>
                              </a:rPr>
                              <m:t>𝒗</m:t>
                            </m:r>
                          </m:e>
                          <m:sub>
                            <m:r>
                              <a:rPr lang="en-SG" sz="1800" b="1" i="1" kern="0" baseline="0">
                                <a:solidFill>
                                  <a:srgbClr val="0000FF"/>
                                </a:solidFill>
                                <a:latin typeface="Cambria Math" panose="02040503050406030204" pitchFamily="18" charset="0"/>
                                <a:ea typeface="+mn-ea"/>
                                <a:cs typeface="Times New Roman" panose="02020603050405020304" pitchFamily="18" charset="0"/>
                              </a:rPr>
                              <m:t>𝟓</m:t>
                            </m:r>
                          </m:sub>
                        </m:sSub>
                      </m:oMath>
                    </m:oMathPara>
                  </a14:m>
                  <a:endParaRPr lang="en-SG" b="1" dirty="0"/>
                </a:p>
              </p:txBody>
            </p:sp>
          </mc:Choice>
          <mc:Fallback xmlns="">
            <p:sp>
              <p:nvSpPr>
                <p:cNvPr id="4" name="Rectangle 3">
                  <a:extLst>
                    <a:ext uri="{FF2B5EF4-FFF2-40B4-BE49-F238E27FC236}">
                      <a16:creationId xmlns:a16="http://schemas.microsoft.com/office/drawing/2014/main" id="{B93DACA0-2D1A-4733-85F8-F01254A77116}"/>
                    </a:ext>
                  </a:extLst>
                </p:cNvPr>
                <p:cNvSpPr>
                  <a:spLocks noRot="1" noChangeAspect="1" noMove="1" noResize="1" noEditPoints="1" noAdjustHandles="1" noChangeArrowheads="1" noChangeShapeType="1" noTextEdit="1"/>
                </p:cNvSpPr>
                <p:nvPr/>
              </p:nvSpPr>
              <p:spPr>
                <a:xfrm>
                  <a:off x="4384270" y="3858604"/>
                  <a:ext cx="428067" cy="367568"/>
                </a:xfrm>
                <a:prstGeom prst="rect">
                  <a:avLst/>
                </a:prstGeom>
                <a:blipFill>
                  <a:blip r:embed="rId11"/>
                  <a:stretch>
                    <a:fillRect b="-3333"/>
                  </a:stretch>
                </a:blipFill>
              </p:spPr>
              <p:txBody>
                <a:bodyPr/>
                <a:lstStyle/>
                <a:p>
                  <a:r>
                    <a:rPr lang="en-SG">
                      <a:noFill/>
                    </a:rPr>
                    <a:t> </a:t>
                  </a:r>
                </a:p>
              </p:txBody>
            </p:sp>
          </mc:Fallback>
        </mc:AlternateContent>
      </p:grpSp>
    </p:spTree>
    <p:extLst>
      <p:ext uri="{BB962C8B-B14F-4D97-AF65-F5344CB8AC3E}">
        <p14:creationId xmlns:p14="http://schemas.microsoft.com/office/powerpoint/2010/main" val="328911376"/>
      </p:ext>
    </p:extLst>
  </p:cSld>
  <p:clrMapOvr>
    <a:masterClrMapping/>
  </p:clrMapOvr>
  <mc:AlternateContent xmlns:mc="http://schemas.openxmlformats.org/markup-compatibility/2006" xmlns:p14="http://schemas.microsoft.com/office/powerpoint/2010/main">
    <mc:Choice Requires="p14">
      <p:transition spd="slow" p14:dur="2000" advTm="62193"/>
    </mc:Choice>
    <mc:Fallback xmlns="">
      <p:transition spd="slow" advTm="621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DDF3-958B-451F-9313-70FBB4EE6C13}"/>
              </a:ext>
            </a:extLst>
          </p:cNvPr>
          <p:cNvSpPr>
            <a:spLocks noGrp="1"/>
          </p:cNvSpPr>
          <p:nvPr>
            <p:ph type="title"/>
          </p:nvPr>
        </p:nvSpPr>
        <p:spPr/>
        <p:txBody>
          <a:bodyPr/>
          <a:lstStyle/>
          <a:p>
            <a:r>
              <a:rPr lang="en-SG" dirty="0"/>
              <a:t>TEA: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DBBE53-183A-4D11-B3D7-93074FA0C263}"/>
                  </a:ext>
                </a:extLst>
              </p:cNvPr>
              <p:cNvSpPr>
                <a:spLocks noGrp="1"/>
              </p:cNvSpPr>
              <p:nvPr>
                <p:ph idx="1"/>
              </p:nvPr>
            </p:nvSpPr>
            <p:spPr>
              <a:xfrm>
                <a:off x="685800" y="1867987"/>
                <a:ext cx="8458200" cy="4114800"/>
              </a:xfrm>
            </p:spPr>
            <p:txBody>
              <a:bodyPr/>
              <a:lstStyle/>
              <a:p>
                <a:r>
                  <a:rPr lang="en-SG" sz="2400" dirty="0">
                    <a:latin typeface="+mj-lt"/>
                  </a:rPr>
                  <a:t>Time complexity: </a:t>
                </a:r>
                <a14:m>
                  <m:oMath xmlns:m="http://schemas.openxmlformats.org/officeDocument/2006/math">
                    <m:r>
                      <a:rPr lang="en-SG" sz="2400" b="0" i="1" smtClean="0">
                        <a:latin typeface="Cambria Math" panose="02040503050406030204" pitchFamily="18" charset="0"/>
                      </a:rPr>
                      <m:t>𝑂</m:t>
                    </m:r>
                    <m:r>
                      <a:rPr lang="en-SG" sz="2400" b="0" i="1" smtClean="0">
                        <a:latin typeface="Cambria Math" panose="02040503050406030204" pitchFamily="18" charset="0"/>
                      </a:rPr>
                      <m:t>(</m:t>
                    </m:r>
                    <m:f>
                      <m:fPr>
                        <m:ctrlPr>
                          <a:rPr lang="en-SG" sz="2400" i="1">
                            <a:latin typeface="Cambria Math" panose="02040503050406030204" pitchFamily="18" charset="0"/>
                          </a:rPr>
                        </m:ctrlPr>
                      </m:fPr>
                      <m:num>
                        <m:r>
                          <a:rPr lang="en-SG" sz="2400" i="1">
                            <a:latin typeface="Cambria Math" panose="02040503050406030204" pitchFamily="18" charset="0"/>
                          </a:rPr>
                          <m:t>𝑡</m:t>
                        </m:r>
                        <m:r>
                          <m:rPr>
                            <m:sty m:val="p"/>
                          </m:rPr>
                          <a:rPr lang="en-SG" sz="2400">
                            <a:latin typeface="Cambria Math" panose="02040503050406030204" pitchFamily="18" charset="0"/>
                          </a:rPr>
                          <m:t>log</m:t>
                        </m:r>
                        <m:r>
                          <a:rPr lang="en-SG" sz="2400" i="1">
                            <a:latin typeface="Cambria Math" panose="02040503050406030204" pitchFamily="18" charset="0"/>
                          </a:rPr>
                          <m:t>(</m:t>
                        </m:r>
                        <m:r>
                          <a:rPr lang="en-SG" sz="2400" i="1">
                            <a:latin typeface="Cambria Math" panose="02040503050406030204" pitchFamily="18" charset="0"/>
                          </a:rPr>
                          <m:t>𝑛</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𝑝</m:t>
                            </m:r>
                          </m:e>
                          <m:sub>
                            <m:r>
                              <a:rPr lang="en-SG" sz="2400" i="1">
                                <a:latin typeface="Cambria Math" panose="02040503050406030204" pitchFamily="18" charset="0"/>
                              </a:rPr>
                              <m:t>𝑓</m:t>
                            </m:r>
                          </m:sub>
                        </m:sSub>
                        <m:r>
                          <a:rPr lang="en-SG" sz="2400" i="1">
                            <a:latin typeface="Cambria Math" panose="02040503050406030204" pitchFamily="18" charset="0"/>
                          </a:rPr>
                          <m:t>)</m:t>
                        </m:r>
                      </m:num>
                      <m:den>
                        <m:sSubSup>
                          <m:sSubSupPr>
                            <m:ctrlPr>
                              <a:rPr lang="en-SG" sz="2400" i="1">
                                <a:latin typeface="Cambria Math" panose="02040503050406030204" pitchFamily="18" charset="0"/>
                              </a:rPr>
                            </m:ctrlPr>
                          </m:sSubSupPr>
                          <m:e>
                            <m:r>
                              <a:rPr lang="en-SG" sz="2400" i="1">
                                <a:latin typeface="Cambria Math" panose="02040503050406030204" pitchFamily="18" charset="0"/>
                                <a:ea typeface="Cambria Math" panose="02040503050406030204" pitchFamily="18" charset="0"/>
                              </a:rPr>
                              <m:t>𝜖</m:t>
                            </m:r>
                          </m:e>
                          <m:sub>
                            <m:r>
                              <a:rPr lang="en-SG" sz="2400" i="1">
                                <a:latin typeface="Cambria Math" panose="02040503050406030204" pitchFamily="18" charset="0"/>
                              </a:rPr>
                              <m:t>𝑟</m:t>
                            </m:r>
                          </m:sub>
                          <m:sup>
                            <m:r>
                              <a:rPr lang="en-SG" sz="2400" i="1">
                                <a:latin typeface="Cambria Math" panose="02040503050406030204" pitchFamily="18" charset="0"/>
                              </a:rPr>
                              <m:t>2</m:t>
                            </m:r>
                          </m:sup>
                        </m:sSubSup>
                        <m:r>
                          <a:rPr lang="en-SG" sz="2400" i="1" smtClean="0">
                            <a:latin typeface="Cambria Math" panose="02040503050406030204" pitchFamily="18" charset="0"/>
                            <a:ea typeface="Cambria Math" panose="02040503050406030204" pitchFamily="18" charset="0"/>
                          </a:rPr>
                          <m:t>∗</m:t>
                        </m:r>
                        <m:r>
                          <a:rPr lang="en-SG" sz="2400" i="1">
                            <a:latin typeface="Cambria Math" panose="02040503050406030204" pitchFamily="18" charset="0"/>
                            <a:ea typeface="Cambria Math" panose="02040503050406030204" pitchFamily="18" charset="0"/>
                          </a:rPr>
                          <m:t>𝛿</m:t>
                        </m:r>
                      </m:den>
                    </m:f>
                    <m:r>
                      <a:rPr lang="en-SG" sz="2400" b="0" i="1" smtClean="0">
                        <a:latin typeface="Cambria Math" panose="02040503050406030204" pitchFamily="18" charset="0"/>
                      </a:rPr>
                      <m:t>)</m:t>
                    </m:r>
                  </m:oMath>
                </a14:m>
                <a:endParaRPr lang="en-SG" sz="2000" dirty="0">
                  <a:latin typeface="+mj-lt"/>
                </a:endParaRPr>
              </a:p>
              <a:p>
                <a:r>
                  <a:rPr lang="en-SG" sz="2400" dirty="0">
                    <a:latin typeface="+mj-lt"/>
                  </a:rPr>
                  <a:t>Space complexity</a:t>
                </a:r>
                <a:br>
                  <a:rPr lang="en-SG" sz="2400" dirty="0">
                    <a:latin typeface="+mj-lt"/>
                  </a:rPr>
                </a:br>
                <a14:m>
                  <m:oMath xmlns:m="http://schemas.openxmlformats.org/officeDocument/2006/math">
                    <m:r>
                      <a:rPr lang="en-SG" sz="2400" i="1">
                        <a:latin typeface="Cambria Math" panose="02040503050406030204" pitchFamily="18" charset="0"/>
                      </a:rPr>
                      <m:t>𝑂</m:t>
                    </m:r>
                    <m:r>
                      <a:rPr lang="en-SG" sz="2400" i="1">
                        <a:latin typeface="Cambria Math" panose="02040503050406030204" pitchFamily="18" charset="0"/>
                      </a:rPr>
                      <m:t>(</m:t>
                    </m:r>
                    <m:r>
                      <a:rPr lang="en-SG" sz="2400" b="0" i="1" smtClean="0">
                        <a:latin typeface="Cambria Math" panose="02040503050406030204" pitchFamily="18" charset="0"/>
                      </a:rPr>
                      <m:t>𝑚</m:t>
                    </m:r>
                    <m:r>
                      <a:rPr lang="en-SG" sz="2400" b="0" i="1" smtClean="0">
                        <a:latin typeface="Cambria Math" panose="02040503050406030204" pitchFamily="18" charset="0"/>
                      </a:rPr>
                      <m:t>+</m:t>
                    </m:r>
                    <m:r>
                      <a:rPr lang="en-SG" sz="2400" b="0" i="1" smtClean="0">
                        <a:latin typeface="Cambria Math" panose="02040503050406030204" pitchFamily="18" charset="0"/>
                      </a:rPr>
                      <m:t>𝑛</m:t>
                    </m:r>
                    <m:r>
                      <a:rPr lang="en-SG" sz="2400" b="0" i="1" smtClean="0">
                        <a:latin typeface="Cambria Math" panose="02040503050406030204" pitchFamily="18" charset="0"/>
                      </a:rPr>
                      <m:t>+</m:t>
                    </m:r>
                    <m:f>
                      <m:fPr>
                        <m:ctrlPr>
                          <a:rPr lang="en-SG" sz="2400" i="1">
                            <a:latin typeface="Cambria Math" panose="02040503050406030204" pitchFamily="18" charset="0"/>
                          </a:rPr>
                        </m:ctrlPr>
                      </m:fPr>
                      <m:num>
                        <m:r>
                          <a:rPr lang="en-SG" sz="2400" i="1">
                            <a:latin typeface="Cambria Math" panose="02040503050406030204" pitchFamily="18" charset="0"/>
                          </a:rPr>
                          <m:t>𝑡</m:t>
                        </m:r>
                        <m:r>
                          <m:rPr>
                            <m:sty m:val="p"/>
                          </m:rPr>
                          <a:rPr lang="en-SG" sz="2400">
                            <a:latin typeface="Cambria Math" panose="02040503050406030204" pitchFamily="18" charset="0"/>
                          </a:rPr>
                          <m:t>log</m:t>
                        </m:r>
                        <m:r>
                          <a:rPr lang="en-SG" sz="2400" i="1">
                            <a:latin typeface="Cambria Math" panose="02040503050406030204" pitchFamily="18" charset="0"/>
                          </a:rPr>
                          <m:t>(</m:t>
                        </m:r>
                        <m:r>
                          <a:rPr lang="en-SG" sz="2400" i="1">
                            <a:latin typeface="Cambria Math" panose="02040503050406030204" pitchFamily="18" charset="0"/>
                          </a:rPr>
                          <m:t>𝑛</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𝑝</m:t>
                            </m:r>
                          </m:e>
                          <m:sub>
                            <m:r>
                              <a:rPr lang="en-SG" sz="2400" i="1">
                                <a:latin typeface="Cambria Math" panose="02040503050406030204" pitchFamily="18" charset="0"/>
                              </a:rPr>
                              <m:t>𝑓</m:t>
                            </m:r>
                          </m:sub>
                        </m:sSub>
                        <m:r>
                          <a:rPr lang="en-SG" sz="2400" i="1">
                            <a:latin typeface="Cambria Math" panose="02040503050406030204" pitchFamily="18" charset="0"/>
                          </a:rPr>
                          <m:t>)</m:t>
                        </m:r>
                      </m:num>
                      <m:den>
                        <m:sSubSup>
                          <m:sSubSupPr>
                            <m:ctrlPr>
                              <a:rPr lang="en-SG" sz="2400" i="1">
                                <a:latin typeface="Cambria Math" panose="02040503050406030204" pitchFamily="18" charset="0"/>
                              </a:rPr>
                            </m:ctrlPr>
                          </m:sSubSupPr>
                          <m:e>
                            <m:r>
                              <a:rPr lang="en-SG" sz="2400" i="1">
                                <a:latin typeface="Cambria Math" panose="02040503050406030204" pitchFamily="18" charset="0"/>
                                <a:ea typeface="Cambria Math" panose="02040503050406030204" pitchFamily="18" charset="0"/>
                              </a:rPr>
                              <m:t>𝜖</m:t>
                            </m:r>
                          </m:e>
                          <m:sub>
                            <m:r>
                              <a:rPr lang="en-SG" sz="2400" i="1">
                                <a:latin typeface="Cambria Math" panose="02040503050406030204" pitchFamily="18" charset="0"/>
                              </a:rPr>
                              <m:t>𝑟</m:t>
                            </m:r>
                          </m:sub>
                          <m:sup>
                            <m:r>
                              <a:rPr lang="en-SG" sz="2400" i="1">
                                <a:latin typeface="Cambria Math" panose="02040503050406030204" pitchFamily="18" charset="0"/>
                              </a:rPr>
                              <m:t>2</m:t>
                            </m:r>
                          </m:sup>
                        </m:sSubSup>
                        <m:r>
                          <a:rPr lang="en-SG" sz="2400" i="1">
                            <a:latin typeface="Cambria Math" panose="02040503050406030204" pitchFamily="18" charset="0"/>
                            <a:ea typeface="Cambria Math" panose="02040503050406030204" pitchFamily="18" charset="0"/>
                          </a:rPr>
                          <m:t>∗</m:t>
                        </m:r>
                        <m:r>
                          <a:rPr lang="en-SG" sz="2400" i="1">
                            <a:latin typeface="Cambria Math" panose="02040503050406030204" pitchFamily="18" charset="0"/>
                            <a:ea typeface="Cambria Math" panose="02040503050406030204" pitchFamily="18" charset="0"/>
                          </a:rPr>
                          <m:t>𝛿</m:t>
                        </m:r>
                      </m:den>
                    </m:f>
                    <m:r>
                      <a:rPr lang="en-SG" sz="2400" i="1">
                        <a:latin typeface="Cambria Math" panose="02040503050406030204" pitchFamily="18" charset="0"/>
                      </a:rPr>
                      <m:t>)</m:t>
                    </m:r>
                  </m:oMath>
                </a14:m>
                <a:endParaRPr lang="en-SG" sz="2400" dirty="0"/>
              </a:p>
            </p:txBody>
          </p:sp>
        </mc:Choice>
        <mc:Fallback xmlns="">
          <p:sp>
            <p:nvSpPr>
              <p:cNvPr id="3" name="Content Placeholder 2">
                <a:extLst>
                  <a:ext uri="{FF2B5EF4-FFF2-40B4-BE49-F238E27FC236}">
                    <a16:creationId xmlns:a16="http://schemas.microsoft.com/office/drawing/2014/main" id="{ECDBBE53-183A-4D11-B3D7-93074FA0C263}"/>
                  </a:ext>
                </a:extLst>
              </p:cNvPr>
              <p:cNvSpPr>
                <a:spLocks noGrp="1" noRot="1" noChangeAspect="1" noMove="1" noResize="1" noEditPoints="1" noAdjustHandles="1" noChangeArrowheads="1" noChangeShapeType="1" noTextEdit="1"/>
              </p:cNvSpPr>
              <p:nvPr>
                <p:ph idx="1"/>
              </p:nvPr>
            </p:nvSpPr>
            <p:spPr>
              <a:xfrm>
                <a:off x="685800" y="1867987"/>
                <a:ext cx="8458200" cy="4114800"/>
              </a:xfrm>
              <a:blipFill>
                <a:blip r:embed="rId3"/>
                <a:stretch>
                  <a:fillRect l="-1009"/>
                </a:stretch>
              </a:blipFill>
            </p:spPr>
            <p:txBody>
              <a:bodyPr/>
              <a:lstStyle/>
              <a:p>
                <a:r>
                  <a:rPr lang="en-SG">
                    <a:noFill/>
                  </a:rPr>
                  <a:t> </a:t>
                </a:r>
              </a:p>
            </p:txBody>
          </p:sp>
        </mc:Fallback>
      </mc:AlternateContent>
      <p:sp>
        <p:nvSpPr>
          <p:cNvPr id="4" name="Content Placeholder 2">
            <a:extLst>
              <a:ext uri="{FF2B5EF4-FFF2-40B4-BE49-F238E27FC236}">
                <a16:creationId xmlns:a16="http://schemas.microsoft.com/office/drawing/2014/main" id="{DA9B2E9E-053C-44AE-9F42-944455457954}"/>
              </a:ext>
            </a:extLst>
          </p:cNvPr>
          <p:cNvSpPr txBox="1">
            <a:spLocks/>
          </p:cNvSpPr>
          <p:nvPr/>
        </p:nvSpPr>
        <p:spPr bwMode="auto">
          <a:xfrm>
            <a:off x="833214" y="4027713"/>
            <a:ext cx="7759336" cy="195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SG" sz="2800" kern="0" baseline="0" dirty="0">
                <a:latin typeface="+mj-lt"/>
              </a:rPr>
              <a:t>Still many random walks to perform.</a:t>
            </a:r>
            <a:br>
              <a:rPr lang="en-SG" sz="2800" kern="0" baseline="0" dirty="0">
                <a:latin typeface="+mj-lt"/>
              </a:rPr>
            </a:br>
            <a:r>
              <a:rPr lang="en-SG" sz="2800" kern="0" baseline="0" dirty="0">
                <a:latin typeface="+mj-lt"/>
              </a:rPr>
              <a:t>How to reduce </a:t>
            </a:r>
            <a:r>
              <a:rPr lang="en-US" altLang="zh-CN" sz="2800" kern="0" baseline="0" dirty="0">
                <a:latin typeface="+mj-lt"/>
              </a:rPr>
              <a:t>the number of random walks </a:t>
            </a:r>
            <a:r>
              <a:rPr lang="en-US" altLang="zh-CN" sz="2800" i="1" kern="0" baseline="0" dirty="0">
                <a:latin typeface="+mj-lt"/>
              </a:rPr>
              <a:t>without</a:t>
            </a:r>
            <a:endParaRPr lang="en-US" sz="2800" i="1" kern="0" baseline="0" dirty="0">
              <a:latin typeface="+mj-lt"/>
            </a:endParaRPr>
          </a:p>
          <a:p>
            <a:r>
              <a:rPr lang="en-US" sz="2800" i="1" kern="0" baseline="0" dirty="0">
                <a:latin typeface="+mj-lt"/>
              </a:rPr>
              <a:t>increasing the cost of</a:t>
            </a:r>
            <a:r>
              <a:rPr lang="en-US" sz="2800" kern="0" baseline="0" dirty="0">
                <a:latin typeface="+mj-lt"/>
              </a:rPr>
              <a:t> HK-Push, &amp;</a:t>
            </a:r>
          </a:p>
          <a:p>
            <a:r>
              <a:rPr lang="en-US" sz="2800" i="1" kern="0" baseline="0" dirty="0">
                <a:latin typeface="+mj-lt"/>
              </a:rPr>
              <a:t>degrading theoretical guarantees </a:t>
            </a:r>
            <a:r>
              <a:rPr lang="en-US" sz="2800" kern="0" baseline="0" dirty="0">
                <a:latin typeface="+mj-lt"/>
              </a:rPr>
              <a:t>?</a:t>
            </a:r>
            <a:endParaRPr lang="en-SG" sz="2800" kern="0" baseline="0" dirty="0">
              <a:latin typeface="+mj-lt"/>
            </a:endParaRPr>
          </a:p>
        </p:txBody>
      </p:sp>
    </p:spTree>
    <p:extLst>
      <p:ext uri="{BB962C8B-B14F-4D97-AF65-F5344CB8AC3E}">
        <p14:creationId xmlns:p14="http://schemas.microsoft.com/office/powerpoint/2010/main" val="2392857981"/>
      </p:ext>
    </p:extLst>
  </p:cSld>
  <p:clrMapOvr>
    <a:masterClrMapping/>
  </p:clrMapOvr>
  <mc:AlternateContent xmlns:mc="http://schemas.openxmlformats.org/markup-compatibility/2006" xmlns:p14="http://schemas.microsoft.com/office/powerpoint/2010/main">
    <mc:Choice Requires="p14">
      <p:transition spd="slow" p14:dur="2000" advTm="70979"/>
    </mc:Choice>
    <mc:Fallback xmlns="">
      <p:transition spd="slow" advTm="7097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9AC3-31F1-4C32-8859-333364A07380}"/>
              </a:ext>
            </a:extLst>
          </p:cNvPr>
          <p:cNvSpPr>
            <a:spLocks noGrp="1"/>
          </p:cNvSpPr>
          <p:nvPr>
            <p:ph type="title"/>
          </p:nvPr>
        </p:nvSpPr>
        <p:spPr/>
        <p:txBody>
          <a:bodyPr/>
          <a:lstStyle/>
          <a:p>
            <a:r>
              <a:rPr lang="en-SG" dirty="0"/>
              <a:t>Our Observation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F4543A8-2A92-431A-B628-5A96510EE5A8}"/>
                  </a:ext>
                </a:extLst>
              </p:cNvPr>
              <p:cNvSpPr/>
              <p:nvPr/>
            </p:nvSpPr>
            <p:spPr>
              <a:xfrm>
                <a:off x="600959" y="1688725"/>
                <a:ext cx="2979470" cy="423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𝑡</m:t>
                      </m:r>
                      <m:r>
                        <a:rPr lang="en-SG" sz="2200" b="0" i="1" kern="0" baseline="0" smtClean="0">
                          <a:solidFill>
                            <a:schemeClr val="tx1"/>
                          </a:solidFill>
                          <a:latin typeface="Cambria Math" panose="02040503050406030204" pitchFamily="18" charset="0"/>
                          <a:ea typeface="+mn-ea"/>
                          <a:cs typeface="Times New Roman" panose="02020603050405020304" pitchFamily="18" charset="0"/>
                        </a:rPr>
                        <m:t>=3, </m:t>
                      </m:r>
                      <m:sSub>
                        <m:sSubPr>
                          <m:ctrlPr>
                            <a:rPr lang="en-SG" sz="2200" b="0" i="1" kern="0" baseline="0" smtClean="0">
                              <a:solidFill>
                                <a:schemeClr val="tx1"/>
                              </a:solidFill>
                              <a:latin typeface="Cambria Math" panose="02040503050406030204" pitchFamily="18" charset="0"/>
                              <a:ea typeface="+mn-ea"/>
                              <a:cs typeface="Times New Roman" panose="02020603050405020304" pitchFamily="18" charset="0"/>
                            </a:rPr>
                          </m:ctrlPr>
                        </m:sSubPr>
                        <m:e>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𝑟</m:t>
                          </m:r>
                        </m:sub>
                      </m:s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=0.9, </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=0.1</m:t>
                      </m:r>
                    </m:oMath>
                  </m:oMathPara>
                </a14:m>
                <a:endParaRPr lang="en-SG" sz="2200" dirty="0">
                  <a:solidFill>
                    <a:schemeClr val="tx1"/>
                  </a:solidFill>
                </a:endParaRPr>
              </a:p>
            </p:txBody>
          </p:sp>
        </mc:Choice>
        <mc:Fallback xmlns="">
          <p:sp>
            <p:nvSpPr>
              <p:cNvPr id="22" name="Rectangle 21">
                <a:extLst>
                  <a:ext uri="{FF2B5EF4-FFF2-40B4-BE49-F238E27FC236}">
                    <a16:creationId xmlns:a16="http://schemas.microsoft.com/office/drawing/2014/main" id="{4F4543A8-2A92-431A-B628-5A96510EE5A8}"/>
                  </a:ext>
                </a:extLst>
              </p:cNvPr>
              <p:cNvSpPr>
                <a:spLocks noRot="1" noChangeAspect="1" noMove="1" noResize="1" noEditPoints="1" noAdjustHandles="1" noChangeArrowheads="1" noChangeShapeType="1" noTextEdit="1"/>
              </p:cNvSpPr>
              <p:nvPr/>
            </p:nvSpPr>
            <p:spPr>
              <a:xfrm>
                <a:off x="600959" y="1688725"/>
                <a:ext cx="2979470" cy="423065"/>
              </a:xfrm>
              <a:prstGeom prst="rect">
                <a:avLst/>
              </a:prstGeom>
              <a:blipFill>
                <a:blip r:embed="rId3"/>
                <a:stretch>
                  <a:fillRect b="-1449"/>
                </a:stretch>
              </a:blipFill>
            </p:spPr>
            <p:txBody>
              <a:bodyPr/>
              <a:lstStyle/>
              <a:p>
                <a:r>
                  <a:rPr lang="en-SG">
                    <a:noFill/>
                  </a:rPr>
                  <a:t> </a:t>
                </a:r>
              </a:p>
            </p:txBody>
          </p:sp>
        </mc:Fallback>
      </mc:AlternateContent>
      <p:grpSp>
        <p:nvGrpSpPr>
          <p:cNvPr id="89" name="Group 88">
            <a:extLst>
              <a:ext uri="{FF2B5EF4-FFF2-40B4-BE49-F238E27FC236}">
                <a16:creationId xmlns:a16="http://schemas.microsoft.com/office/drawing/2014/main" id="{8EDA096F-64B8-4784-8169-E8B873699FF3}"/>
              </a:ext>
            </a:extLst>
          </p:cNvPr>
          <p:cNvGrpSpPr/>
          <p:nvPr/>
        </p:nvGrpSpPr>
        <p:grpSpPr>
          <a:xfrm>
            <a:off x="2784416" y="1897930"/>
            <a:ext cx="5948934" cy="3427266"/>
            <a:chOff x="2081770" y="1897930"/>
            <a:chExt cx="5948934" cy="3427266"/>
          </a:xfrm>
        </p:grpSpPr>
        <p:pic>
          <p:nvPicPr>
            <p:cNvPr id="6" name="Picture 5">
              <a:extLst>
                <a:ext uri="{FF2B5EF4-FFF2-40B4-BE49-F238E27FC236}">
                  <a16:creationId xmlns:a16="http://schemas.microsoft.com/office/drawing/2014/main" id="{D9F62427-D073-40C5-BA8D-4D43DE23033D}"/>
                </a:ext>
              </a:extLst>
            </p:cNvPr>
            <p:cNvPicPr>
              <a:picLocks noChangeAspect="1"/>
            </p:cNvPicPr>
            <p:nvPr/>
          </p:nvPicPr>
          <p:blipFill rotWithShape="1">
            <a:blip r:embed="rId4"/>
            <a:srcRect b="19874"/>
            <a:stretch/>
          </p:blipFill>
          <p:spPr>
            <a:xfrm>
              <a:off x="3277080" y="2372582"/>
              <a:ext cx="3302106" cy="2308199"/>
            </a:xfrm>
            <a:prstGeom prst="rect">
              <a:avLst/>
            </a:prstGeom>
          </p:spPr>
        </p:pic>
        <p:grpSp>
          <p:nvGrpSpPr>
            <p:cNvPr id="7" name="Group 6">
              <a:extLst>
                <a:ext uri="{FF2B5EF4-FFF2-40B4-BE49-F238E27FC236}">
                  <a16:creationId xmlns:a16="http://schemas.microsoft.com/office/drawing/2014/main" id="{827F9877-734D-47FF-AD57-C6717AB98C2A}"/>
                </a:ext>
              </a:extLst>
            </p:cNvPr>
            <p:cNvGrpSpPr/>
            <p:nvPr/>
          </p:nvGrpSpPr>
          <p:grpSpPr>
            <a:xfrm>
              <a:off x="3361665" y="2444524"/>
              <a:ext cx="3172403" cy="2122735"/>
              <a:chOff x="3960044" y="3451471"/>
              <a:chExt cx="2264176" cy="1491361"/>
            </a:xfrm>
          </p:grpSpPr>
          <p:sp>
            <p:nvSpPr>
              <p:cNvPr id="8" name="Flowchart: Connector 7">
                <a:extLst>
                  <a:ext uri="{FF2B5EF4-FFF2-40B4-BE49-F238E27FC236}">
                    <a16:creationId xmlns:a16="http://schemas.microsoft.com/office/drawing/2014/main" id="{DACDD5B5-4EED-47DD-81A2-68F61C79EA47}"/>
                  </a:ext>
                </a:extLst>
              </p:cNvPr>
              <p:cNvSpPr/>
              <p:nvPr/>
            </p:nvSpPr>
            <p:spPr>
              <a:xfrm>
                <a:off x="5156046" y="394193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9" name="Flowchart: Connector 8">
                <a:extLst>
                  <a:ext uri="{FF2B5EF4-FFF2-40B4-BE49-F238E27FC236}">
                    <a16:creationId xmlns:a16="http://schemas.microsoft.com/office/drawing/2014/main" id="{E68335B7-3622-4B96-A06B-7F4226925130}"/>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0" name="Flowchart: Connector 9">
                <a:extLst>
                  <a:ext uri="{FF2B5EF4-FFF2-40B4-BE49-F238E27FC236}">
                    <a16:creationId xmlns:a16="http://schemas.microsoft.com/office/drawing/2014/main" id="{D7627F6A-0F88-480F-8C8D-130B4767FE04}"/>
                  </a:ext>
                </a:extLst>
              </p:cNvPr>
              <p:cNvSpPr/>
              <p:nvPr/>
            </p:nvSpPr>
            <p:spPr>
              <a:xfrm>
                <a:off x="4439050" y="463132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1" name="Flowchart: Connector 10">
                <a:extLst>
                  <a:ext uri="{FF2B5EF4-FFF2-40B4-BE49-F238E27FC236}">
                    <a16:creationId xmlns:a16="http://schemas.microsoft.com/office/drawing/2014/main" id="{A35127CB-0D2E-4DAF-8E7D-4066419F9961}"/>
                  </a:ext>
                </a:extLst>
              </p:cNvPr>
              <p:cNvSpPr/>
              <p:nvPr/>
            </p:nvSpPr>
            <p:spPr>
              <a:xfrm>
                <a:off x="4935638" y="462977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2" name="Flowchart: Connector 11">
                <a:extLst>
                  <a:ext uri="{FF2B5EF4-FFF2-40B4-BE49-F238E27FC236}">
                    <a16:creationId xmlns:a16="http://schemas.microsoft.com/office/drawing/2014/main" id="{FA535604-9D22-4270-8B0A-4595C8550241}"/>
                  </a:ext>
                </a:extLst>
              </p:cNvPr>
              <p:cNvSpPr/>
              <p:nvPr/>
            </p:nvSpPr>
            <p:spPr>
              <a:xfrm>
                <a:off x="5415205"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3" name="Flowchart: Connector 12">
                <a:extLst>
                  <a:ext uri="{FF2B5EF4-FFF2-40B4-BE49-F238E27FC236}">
                    <a16:creationId xmlns:a16="http://schemas.microsoft.com/office/drawing/2014/main" id="{9F9EFDCC-DE48-43A9-95B4-3189ED0D6A34}"/>
                  </a:ext>
                </a:extLst>
              </p:cNvPr>
              <p:cNvSpPr/>
              <p:nvPr/>
            </p:nvSpPr>
            <p:spPr>
              <a:xfrm>
                <a:off x="5912256"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4" name="Flowchart: Connector 13">
                <a:extLst>
                  <a:ext uri="{FF2B5EF4-FFF2-40B4-BE49-F238E27FC236}">
                    <a16:creationId xmlns:a16="http://schemas.microsoft.com/office/drawing/2014/main" id="{DC864829-6590-48C5-AC56-9BBADCCD31EA}"/>
                  </a:ext>
                </a:extLst>
              </p:cNvPr>
              <p:cNvSpPr/>
              <p:nvPr/>
            </p:nvSpPr>
            <p:spPr>
              <a:xfrm>
                <a:off x="3960692" y="394240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5" name="Flowchart: Connector 14">
                <a:extLst>
                  <a:ext uri="{FF2B5EF4-FFF2-40B4-BE49-F238E27FC236}">
                    <a16:creationId xmlns:a16="http://schemas.microsoft.com/office/drawing/2014/main" id="{C81B437F-2AE0-42F7-9CBF-1B201D86EAC2}"/>
                  </a:ext>
                </a:extLst>
              </p:cNvPr>
              <p:cNvSpPr/>
              <p:nvPr/>
            </p:nvSpPr>
            <p:spPr>
              <a:xfrm>
                <a:off x="3960044" y="4630259"/>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nvGrpSpPr>
            <p:cNvPr id="35" name="Group 34">
              <a:extLst>
                <a:ext uri="{FF2B5EF4-FFF2-40B4-BE49-F238E27FC236}">
                  <a16:creationId xmlns:a16="http://schemas.microsoft.com/office/drawing/2014/main" id="{C8F7894F-775D-4C61-90A4-1CE2FF088E59}"/>
                </a:ext>
              </a:extLst>
            </p:cNvPr>
            <p:cNvGrpSpPr/>
            <p:nvPr/>
          </p:nvGrpSpPr>
          <p:grpSpPr>
            <a:xfrm>
              <a:off x="6400435" y="4584732"/>
              <a:ext cx="450130" cy="535775"/>
              <a:chOff x="6044302" y="4719482"/>
              <a:chExt cx="450130" cy="535775"/>
            </a:xfrm>
            <a:solidFill>
              <a:srgbClr val="0000FF"/>
            </a:solidFill>
          </p:grpSpPr>
          <p:grpSp>
            <p:nvGrpSpPr>
              <p:cNvPr id="16" name="Group 15">
                <a:extLst>
                  <a:ext uri="{FF2B5EF4-FFF2-40B4-BE49-F238E27FC236}">
                    <a16:creationId xmlns:a16="http://schemas.microsoft.com/office/drawing/2014/main" id="{7E7B6DFC-4D9F-41F7-ACD3-0ED63B4BBFB3}"/>
                  </a:ext>
                </a:extLst>
              </p:cNvPr>
              <p:cNvGrpSpPr/>
              <p:nvPr/>
            </p:nvGrpSpPr>
            <p:grpSpPr>
              <a:xfrm>
                <a:off x="6044302" y="4719482"/>
                <a:ext cx="267265" cy="214084"/>
                <a:chOff x="1347259" y="4897395"/>
                <a:chExt cx="267265" cy="214084"/>
              </a:xfrm>
              <a:grpFill/>
            </p:grpSpPr>
            <p:sp>
              <p:nvSpPr>
                <p:cNvPr id="25" name="Line 54">
                  <a:extLst>
                    <a:ext uri="{FF2B5EF4-FFF2-40B4-BE49-F238E27FC236}">
                      <a16:creationId xmlns:a16="http://schemas.microsoft.com/office/drawing/2014/main" id="{4E557D9B-3E6B-4EED-A138-7D2F3ED90EF7}"/>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
                  <a:extLst>
                    <a:ext uri="{FF2B5EF4-FFF2-40B4-BE49-F238E27FC236}">
                      <a16:creationId xmlns:a16="http://schemas.microsoft.com/office/drawing/2014/main" id="{6E20CA12-A524-4784-B960-841928E32FA8}"/>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Group 3">
                <a:extLst>
                  <a:ext uri="{FF2B5EF4-FFF2-40B4-BE49-F238E27FC236}">
                    <a16:creationId xmlns:a16="http://schemas.microsoft.com/office/drawing/2014/main" id="{26BA1B7F-BC7A-4496-94EF-C4048849D6DF}"/>
                  </a:ext>
                </a:extLst>
              </p:cNvPr>
              <p:cNvGrpSpPr/>
              <p:nvPr/>
            </p:nvGrpSpPr>
            <p:grpSpPr>
              <a:xfrm>
                <a:off x="6318704" y="4955544"/>
                <a:ext cx="175728" cy="299713"/>
                <a:chOff x="1304825" y="5108717"/>
                <a:chExt cx="175728" cy="299713"/>
              </a:xfrm>
              <a:grpFill/>
            </p:grpSpPr>
            <p:sp>
              <p:nvSpPr>
                <p:cNvPr id="27" name="Line 64">
                  <a:extLst>
                    <a:ext uri="{FF2B5EF4-FFF2-40B4-BE49-F238E27FC236}">
                      <a16:creationId xmlns:a16="http://schemas.microsoft.com/office/drawing/2014/main" id="{34DCBF0A-C99B-40B4-806C-11818316B450}"/>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5">
                  <a:extLst>
                    <a:ext uri="{FF2B5EF4-FFF2-40B4-BE49-F238E27FC236}">
                      <a16:creationId xmlns:a16="http://schemas.microsoft.com/office/drawing/2014/main" id="{5ED49F5D-C4AD-48AC-8159-14F92A277827}"/>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4" name="Group 43">
              <a:extLst>
                <a:ext uri="{FF2B5EF4-FFF2-40B4-BE49-F238E27FC236}">
                  <a16:creationId xmlns:a16="http://schemas.microsoft.com/office/drawing/2014/main" id="{A5A3EB57-F30C-46DF-BE4E-27A73CCDE24B}"/>
                </a:ext>
              </a:extLst>
            </p:cNvPr>
            <p:cNvGrpSpPr/>
            <p:nvPr/>
          </p:nvGrpSpPr>
          <p:grpSpPr>
            <a:xfrm>
              <a:off x="3454069" y="4606176"/>
              <a:ext cx="194760" cy="613713"/>
              <a:chOff x="3097936" y="4740926"/>
              <a:chExt cx="194760" cy="613713"/>
            </a:xfrm>
            <a:solidFill>
              <a:srgbClr val="0000FF"/>
            </a:solidFill>
          </p:grpSpPr>
          <p:grpSp>
            <p:nvGrpSpPr>
              <p:cNvPr id="17" name="Group 16">
                <a:extLst>
                  <a:ext uri="{FF2B5EF4-FFF2-40B4-BE49-F238E27FC236}">
                    <a16:creationId xmlns:a16="http://schemas.microsoft.com/office/drawing/2014/main" id="{9843D805-F6E2-4EBE-BA6A-63C278D77416}"/>
                  </a:ext>
                </a:extLst>
              </p:cNvPr>
              <p:cNvGrpSpPr/>
              <p:nvPr/>
            </p:nvGrpSpPr>
            <p:grpSpPr>
              <a:xfrm rot="8456493">
                <a:off x="3097936" y="5098126"/>
                <a:ext cx="181419" cy="256513"/>
                <a:chOff x="5332984" y="3526400"/>
                <a:chExt cx="196153" cy="280000"/>
              </a:xfrm>
              <a:grpFill/>
            </p:grpSpPr>
            <p:sp>
              <p:nvSpPr>
                <p:cNvPr id="18" name="Line 40">
                  <a:extLst>
                    <a:ext uri="{FF2B5EF4-FFF2-40B4-BE49-F238E27FC236}">
                      <a16:creationId xmlns:a16="http://schemas.microsoft.com/office/drawing/2014/main" id="{C3F344F6-4D7D-4501-A2FF-1F4A15B29352}"/>
                    </a:ext>
                  </a:extLst>
                </p:cNvPr>
                <p:cNvSpPr>
                  <a:spLocks noChangeShapeType="1"/>
                </p:cNvSpPr>
                <p:nvPr/>
              </p:nvSpPr>
              <p:spPr bwMode="auto">
                <a:xfrm flipV="1">
                  <a:off x="5332984" y="3620062"/>
                  <a:ext cx="149462" cy="186338"/>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id="{A3FEC52E-C510-4B02-9796-9EA82BCC16F2}"/>
                    </a:ext>
                  </a:extLst>
                </p:cNvPr>
                <p:cNvSpPr>
                  <a:spLocks/>
                </p:cNvSpPr>
                <p:nvPr/>
              </p:nvSpPr>
              <p:spPr bwMode="auto">
                <a:xfrm>
                  <a:off x="5466403" y="3526400"/>
                  <a:ext cx="62734" cy="9983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28">
                <a:extLst>
                  <a:ext uri="{FF2B5EF4-FFF2-40B4-BE49-F238E27FC236}">
                    <a16:creationId xmlns:a16="http://schemas.microsoft.com/office/drawing/2014/main" id="{7A62FDE1-3A7C-411E-9FD5-6125DE6B1560}"/>
                  </a:ext>
                </a:extLst>
              </p:cNvPr>
              <p:cNvGrpSpPr/>
              <p:nvPr/>
            </p:nvGrpSpPr>
            <p:grpSpPr>
              <a:xfrm rot="2396974">
                <a:off x="3116968" y="4740926"/>
                <a:ext cx="175728" cy="299713"/>
                <a:chOff x="1304825" y="5108717"/>
                <a:chExt cx="175728" cy="299713"/>
              </a:xfrm>
              <a:grpFill/>
            </p:grpSpPr>
            <p:sp>
              <p:nvSpPr>
                <p:cNvPr id="30" name="Line 64">
                  <a:extLst>
                    <a:ext uri="{FF2B5EF4-FFF2-40B4-BE49-F238E27FC236}">
                      <a16:creationId xmlns:a16="http://schemas.microsoft.com/office/drawing/2014/main" id="{5239D6B1-B26D-4402-BCDC-B6A021F435A5}"/>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5">
                  <a:extLst>
                    <a:ext uri="{FF2B5EF4-FFF2-40B4-BE49-F238E27FC236}">
                      <a16:creationId xmlns:a16="http://schemas.microsoft.com/office/drawing/2014/main" id="{025D2425-75A2-45CB-8682-A33544F76992}"/>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Group 42">
              <a:extLst>
                <a:ext uri="{FF2B5EF4-FFF2-40B4-BE49-F238E27FC236}">
                  <a16:creationId xmlns:a16="http://schemas.microsoft.com/office/drawing/2014/main" id="{4ED978BF-43BC-4208-8786-E7FC6829CB25}"/>
                </a:ext>
              </a:extLst>
            </p:cNvPr>
            <p:cNvGrpSpPr/>
            <p:nvPr/>
          </p:nvGrpSpPr>
          <p:grpSpPr>
            <a:xfrm>
              <a:off x="4876047" y="4613378"/>
              <a:ext cx="305603" cy="702193"/>
              <a:chOff x="4519914" y="4748128"/>
              <a:chExt cx="305603" cy="702193"/>
            </a:xfrm>
            <a:solidFill>
              <a:srgbClr val="0000FF"/>
            </a:solidFill>
          </p:grpSpPr>
          <p:grpSp>
            <p:nvGrpSpPr>
              <p:cNvPr id="3" name="Group 2">
                <a:extLst>
                  <a:ext uri="{FF2B5EF4-FFF2-40B4-BE49-F238E27FC236}">
                    <a16:creationId xmlns:a16="http://schemas.microsoft.com/office/drawing/2014/main" id="{843A7806-9E05-4DEF-80DD-6CF07A335DE4}"/>
                  </a:ext>
                </a:extLst>
              </p:cNvPr>
              <p:cNvGrpSpPr/>
              <p:nvPr/>
            </p:nvGrpSpPr>
            <p:grpSpPr>
              <a:xfrm rot="6624375">
                <a:off x="4430136" y="4837906"/>
                <a:ext cx="370876" cy="191319"/>
                <a:chOff x="1342160" y="4531401"/>
                <a:chExt cx="370876" cy="191319"/>
              </a:xfrm>
              <a:grpFill/>
            </p:grpSpPr>
            <p:sp>
              <p:nvSpPr>
                <p:cNvPr id="23" name="Line 46">
                  <a:extLst>
                    <a:ext uri="{FF2B5EF4-FFF2-40B4-BE49-F238E27FC236}">
                      <a16:creationId xmlns:a16="http://schemas.microsoft.com/office/drawing/2014/main" id="{FCA3094B-405D-41F8-9BF7-D84158BDE058}"/>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7">
                  <a:extLst>
                    <a:ext uri="{FF2B5EF4-FFF2-40B4-BE49-F238E27FC236}">
                      <a16:creationId xmlns:a16="http://schemas.microsoft.com/office/drawing/2014/main" id="{33108A67-6F9C-43FC-8C69-37E22CA28C28}"/>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31">
                <a:extLst>
                  <a:ext uri="{FF2B5EF4-FFF2-40B4-BE49-F238E27FC236}">
                    <a16:creationId xmlns:a16="http://schemas.microsoft.com/office/drawing/2014/main" id="{DC81C111-5DA3-4BCD-8709-D28E75305F8F}"/>
                  </a:ext>
                </a:extLst>
              </p:cNvPr>
              <p:cNvGrpSpPr/>
              <p:nvPr/>
            </p:nvGrpSpPr>
            <p:grpSpPr>
              <a:xfrm>
                <a:off x="4649789" y="5150608"/>
                <a:ext cx="175728" cy="299713"/>
                <a:chOff x="1304825" y="5108717"/>
                <a:chExt cx="175728" cy="299713"/>
              </a:xfrm>
              <a:grpFill/>
            </p:grpSpPr>
            <p:sp>
              <p:nvSpPr>
                <p:cNvPr id="33" name="Line 64">
                  <a:extLst>
                    <a:ext uri="{FF2B5EF4-FFF2-40B4-BE49-F238E27FC236}">
                      <a16:creationId xmlns:a16="http://schemas.microsoft.com/office/drawing/2014/main" id="{19B09397-D871-4A73-ADCD-8D97FD234CAB}"/>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5">
                  <a:extLst>
                    <a:ext uri="{FF2B5EF4-FFF2-40B4-BE49-F238E27FC236}">
                      <a16:creationId xmlns:a16="http://schemas.microsoft.com/office/drawing/2014/main" id="{FD7CA6E9-B8FA-44F9-821F-460FC99EAADC}"/>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Group 35">
              <a:extLst>
                <a:ext uri="{FF2B5EF4-FFF2-40B4-BE49-F238E27FC236}">
                  <a16:creationId xmlns:a16="http://schemas.microsoft.com/office/drawing/2014/main" id="{242018A3-6F31-4311-BEF5-AE4E8FEE7D88}"/>
                </a:ext>
              </a:extLst>
            </p:cNvPr>
            <p:cNvGrpSpPr/>
            <p:nvPr/>
          </p:nvGrpSpPr>
          <p:grpSpPr>
            <a:xfrm rot="1080835">
              <a:off x="5578767" y="4659446"/>
              <a:ext cx="450130" cy="535775"/>
              <a:chOff x="6044302" y="4719482"/>
              <a:chExt cx="450130" cy="535775"/>
            </a:xfrm>
            <a:solidFill>
              <a:srgbClr val="0000FF"/>
            </a:solidFill>
          </p:grpSpPr>
          <p:grpSp>
            <p:nvGrpSpPr>
              <p:cNvPr id="37" name="Group 36">
                <a:extLst>
                  <a:ext uri="{FF2B5EF4-FFF2-40B4-BE49-F238E27FC236}">
                    <a16:creationId xmlns:a16="http://schemas.microsoft.com/office/drawing/2014/main" id="{215D3777-9D50-4D00-8240-CB362A86A211}"/>
                  </a:ext>
                </a:extLst>
              </p:cNvPr>
              <p:cNvGrpSpPr/>
              <p:nvPr/>
            </p:nvGrpSpPr>
            <p:grpSpPr>
              <a:xfrm>
                <a:off x="6044302" y="4719482"/>
                <a:ext cx="267265" cy="214084"/>
                <a:chOff x="1347259" y="4897395"/>
                <a:chExt cx="267265" cy="214084"/>
              </a:xfrm>
              <a:grpFill/>
            </p:grpSpPr>
            <p:sp>
              <p:nvSpPr>
                <p:cNvPr id="41" name="Line 54">
                  <a:extLst>
                    <a:ext uri="{FF2B5EF4-FFF2-40B4-BE49-F238E27FC236}">
                      <a16:creationId xmlns:a16="http://schemas.microsoft.com/office/drawing/2014/main" id="{A3F2D68F-5572-44EA-A032-9EC9D3545856}"/>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5">
                  <a:extLst>
                    <a:ext uri="{FF2B5EF4-FFF2-40B4-BE49-F238E27FC236}">
                      <a16:creationId xmlns:a16="http://schemas.microsoft.com/office/drawing/2014/main" id="{9330A7BF-378D-40CB-A6A5-ECD3A6B30D65}"/>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7">
                <a:extLst>
                  <a:ext uri="{FF2B5EF4-FFF2-40B4-BE49-F238E27FC236}">
                    <a16:creationId xmlns:a16="http://schemas.microsoft.com/office/drawing/2014/main" id="{5FD6632C-E9CF-47E8-BF7B-7B148B35EC48}"/>
                  </a:ext>
                </a:extLst>
              </p:cNvPr>
              <p:cNvGrpSpPr/>
              <p:nvPr/>
            </p:nvGrpSpPr>
            <p:grpSpPr>
              <a:xfrm>
                <a:off x="6318704" y="4955544"/>
                <a:ext cx="175728" cy="299713"/>
                <a:chOff x="1304825" y="5108717"/>
                <a:chExt cx="175728" cy="299713"/>
              </a:xfrm>
              <a:grpFill/>
            </p:grpSpPr>
            <p:sp>
              <p:nvSpPr>
                <p:cNvPr id="39" name="Line 64">
                  <a:extLst>
                    <a:ext uri="{FF2B5EF4-FFF2-40B4-BE49-F238E27FC236}">
                      <a16:creationId xmlns:a16="http://schemas.microsoft.com/office/drawing/2014/main" id="{2EAE57BC-3F0E-463E-89E9-46EDA651AA91}"/>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5">
                  <a:extLst>
                    <a:ext uri="{FF2B5EF4-FFF2-40B4-BE49-F238E27FC236}">
                      <a16:creationId xmlns:a16="http://schemas.microsoft.com/office/drawing/2014/main" id="{21C87EB9-9C23-46A9-9FBC-14EF99278FFF}"/>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5" name="Group 44">
              <a:extLst>
                <a:ext uri="{FF2B5EF4-FFF2-40B4-BE49-F238E27FC236}">
                  <a16:creationId xmlns:a16="http://schemas.microsoft.com/office/drawing/2014/main" id="{335B82EB-26C1-4CEB-8B98-29744F6E1B17}"/>
                </a:ext>
              </a:extLst>
            </p:cNvPr>
            <p:cNvGrpSpPr/>
            <p:nvPr/>
          </p:nvGrpSpPr>
          <p:grpSpPr>
            <a:xfrm rot="382944">
              <a:off x="4142807" y="4623003"/>
              <a:ext cx="305603" cy="702193"/>
              <a:chOff x="4519914" y="4748128"/>
              <a:chExt cx="305603" cy="702193"/>
            </a:xfrm>
            <a:solidFill>
              <a:srgbClr val="0000FF"/>
            </a:solidFill>
          </p:grpSpPr>
          <p:grpSp>
            <p:nvGrpSpPr>
              <p:cNvPr id="46" name="Group 45">
                <a:extLst>
                  <a:ext uri="{FF2B5EF4-FFF2-40B4-BE49-F238E27FC236}">
                    <a16:creationId xmlns:a16="http://schemas.microsoft.com/office/drawing/2014/main" id="{7C516543-8F2F-433A-A89C-510391ADB5A6}"/>
                  </a:ext>
                </a:extLst>
              </p:cNvPr>
              <p:cNvGrpSpPr/>
              <p:nvPr/>
            </p:nvGrpSpPr>
            <p:grpSpPr>
              <a:xfrm rot="6624375">
                <a:off x="4430136" y="4837906"/>
                <a:ext cx="370876" cy="191319"/>
                <a:chOff x="1342160" y="4531401"/>
                <a:chExt cx="370876" cy="191319"/>
              </a:xfrm>
              <a:grpFill/>
            </p:grpSpPr>
            <p:sp>
              <p:nvSpPr>
                <p:cNvPr id="50" name="Line 46">
                  <a:extLst>
                    <a:ext uri="{FF2B5EF4-FFF2-40B4-BE49-F238E27FC236}">
                      <a16:creationId xmlns:a16="http://schemas.microsoft.com/office/drawing/2014/main" id="{57999170-44FE-4E84-AE4B-D7A6D78AE4A0}"/>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a:extLst>
                    <a:ext uri="{FF2B5EF4-FFF2-40B4-BE49-F238E27FC236}">
                      <a16:creationId xmlns:a16="http://schemas.microsoft.com/office/drawing/2014/main" id="{385CFE11-FD26-444C-BF43-895947EA3F39}"/>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Group 46">
                <a:extLst>
                  <a:ext uri="{FF2B5EF4-FFF2-40B4-BE49-F238E27FC236}">
                    <a16:creationId xmlns:a16="http://schemas.microsoft.com/office/drawing/2014/main" id="{6FF40896-9376-4A90-8C8C-D0A64759BF4F}"/>
                  </a:ext>
                </a:extLst>
              </p:cNvPr>
              <p:cNvGrpSpPr/>
              <p:nvPr/>
            </p:nvGrpSpPr>
            <p:grpSpPr>
              <a:xfrm>
                <a:off x="4649789" y="5150608"/>
                <a:ext cx="175728" cy="299713"/>
                <a:chOff x="1304825" y="5108717"/>
                <a:chExt cx="175728" cy="299713"/>
              </a:xfrm>
              <a:grpFill/>
            </p:grpSpPr>
            <p:sp>
              <p:nvSpPr>
                <p:cNvPr id="48" name="Line 64">
                  <a:extLst>
                    <a:ext uri="{FF2B5EF4-FFF2-40B4-BE49-F238E27FC236}">
                      <a16:creationId xmlns:a16="http://schemas.microsoft.com/office/drawing/2014/main" id="{FB7555DA-F94C-49A3-8138-D0F111F92EFD}"/>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5">
                  <a:extLst>
                    <a:ext uri="{FF2B5EF4-FFF2-40B4-BE49-F238E27FC236}">
                      <a16:creationId xmlns:a16="http://schemas.microsoft.com/office/drawing/2014/main" id="{3EC615EF-1111-477D-BFC1-08DC1E5CD672}"/>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Group 51">
              <a:extLst>
                <a:ext uri="{FF2B5EF4-FFF2-40B4-BE49-F238E27FC236}">
                  <a16:creationId xmlns:a16="http://schemas.microsoft.com/office/drawing/2014/main" id="{D940D085-1569-4C1C-998E-C5B8262B3BEF}"/>
                </a:ext>
              </a:extLst>
            </p:cNvPr>
            <p:cNvGrpSpPr/>
            <p:nvPr/>
          </p:nvGrpSpPr>
          <p:grpSpPr>
            <a:xfrm rot="19259235">
              <a:off x="4801773" y="2428144"/>
              <a:ext cx="450130" cy="535775"/>
              <a:chOff x="6044302" y="4719482"/>
              <a:chExt cx="450130" cy="535775"/>
            </a:xfrm>
            <a:solidFill>
              <a:srgbClr val="0000FF"/>
            </a:solidFill>
          </p:grpSpPr>
          <p:grpSp>
            <p:nvGrpSpPr>
              <p:cNvPr id="53" name="Group 52">
                <a:extLst>
                  <a:ext uri="{FF2B5EF4-FFF2-40B4-BE49-F238E27FC236}">
                    <a16:creationId xmlns:a16="http://schemas.microsoft.com/office/drawing/2014/main" id="{5AC4E3A7-0A2D-4F61-B823-79F53B0590A5}"/>
                  </a:ext>
                </a:extLst>
              </p:cNvPr>
              <p:cNvGrpSpPr/>
              <p:nvPr/>
            </p:nvGrpSpPr>
            <p:grpSpPr>
              <a:xfrm>
                <a:off x="6044302" y="4719482"/>
                <a:ext cx="267265" cy="214084"/>
                <a:chOff x="1347259" y="4897395"/>
                <a:chExt cx="267265" cy="214084"/>
              </a:xfrm>
              <a:grpFill/>
            </p:grpSpPr>
            <p:sp>
              <p:nvSpPr>
                <p:cNvPr id="57" name="Line 54">
                  <a:extLst>
                    <a:ext uri="{FF2B5EF4-FFF2-40B4-BE49-F238E27FC236}">
                      <a16:creationId xmlns:a16="http://schemas.microsoft.com/office/drawing/2014/main" id="{60A31125-59A2-4949-8DCA-B0A989D00452}"/>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244F79F8-D618-48EA-AB79-10DCEC6398BC}"/>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53">
                <a:extLst>
                  <a:ext uri="{FF2B5EF4-FFF2-40B4-BE49-F238E27FC236}">
                    <a16:creationId xmlns:a16="http://schemas.microsoft.com/office/drawing/2014/main" id="{C559477F-7091-4218-9A2A-9B22EF7CDBF5}"/>
                  </a:ext>
                </a:extLst>
              </p:cNvPr>
              <p:cNvGrpSpPr/>
              <p:nvPr/>
            </p:nvGrpSpPr>
            <p:grpSpPr>
              <a:xfrm>
                <a:off x="6318704" y="4955544"/>
                <a:ext cx="175728" cy="299713"/>
                <a:chOff x="1304825" y="5108717"/>
                <a:chExt cx="175728" cy="299713"/>
              </a:xfrm>
              <a:grpFill/>
            </p:grpSpPr>
            <p:sp>
              <p:nvSpPr>
                <p:cNvPr id="55" name="Line 64">
                  <a:extLst>
                    <a:ext uri="{FF2B5EF4-FFF2-40B4-BE49-F238E27FC236}">
                      <a16:creationId xmlns:a16="http://schemas.microsoft.com/office/drawing/2014/main" id="{C644F7BA-1537-4151-9971-BBF915672A15}"/>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5">
                  <a:extLst>
                    <a:ext uri="{FF2B5EF4-FFF2-40B4-BE49-F238E27FC236}">
                      <a16:creationId xmlns:a16="http://schemas.microsoft.com/office/drawing/2014/main" id="{CD7C0017-63B9-4400-BEAA-18F296319922}"/>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Group 58">
              <a:extLst>
                <a:ext uri="{FF2B5EF4-FFF2-40B4-BE49-F238E27FC236}">
                  <a16:creationId xmlns:a16="http://schemas.microsoft.com/office/drawing/2014/main" id="{4D641801-C997-4FA9-8BAC-4AFD19CC5024}"/>
                </a:ext>
              </a:extLst>
            </p:cNvPr>
            <p:cNvGrpSpPr/>
            <p:nvPr/>
          </p:nvGrpSpPr>
          <p:grpSpPr>
            <a:xfrm rot="19669641">
              <a:off x="5619793" y="3166552"/>
              <a:ext cx="450130" cy="535775"/>
              <a:chOff x="6044302" y="4719482"/>
              <a:chExt cx="450130" cy="535775"/>
            </a:xfrm>
            <a:solidFill>
              <a:srgbClr val="0000FF"/>
            </a:solidFill>
          </p:grpSpPr>
          <p:grpSp>
            <p:nvGrpSpPr>
              <p:cNvPr id="60" name="Group 59">
                <a:extLst>
                  <a:ext uri="{FF2B5EF4-FFF2-40B4-BE49-F238E27FC236}">
                    <a16:creationId xmlns:a16="http://schemas.microsoft.com/office/drawing/2014/main" id="{068C6A36-7BB2-4226-9A2D-E7DBF925FBF2}"/>
                  </a:ext>
                </a:extLst>
              </p:cNvPr>
              <p:cNvGrpSpPr/>
              <p:nvPr/>
            </p:nvGrpSpPr>
            <p:grpSpPr>
              <a:xfrm>
                <a:off x="6044302" y="4719482"/>
                <a:ext cx="267265" cy="214084"/>
                <a:chOff x="1347259" y="4897395"/>
                <a:chExt cx="267265" cy="214084"/>
              </a:xfrm>
              <a:grpFill/>
            </p:grpSpPr>
            <p:sp>
              <p:nvSpPr>
                <p:cNvPr id="64" name="Line 54">
                  <a:extLst>
                    <a:ext uri="{FF2B5EF4-FFF2-40B4-BE49-F238E27FC236}">
                      <a16:creationId xmlns:a16="http://schemas.microsoft.com/office/drawing/2014/main" id="{888DD6CF-6E0B-47DA-9616-51D393396967}"/>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5">
                  <a:extLst>
                    <a:ext uri="{FF2B5EF4-FFF2-40B4-BE49-F238E27FC236}">
                      <a16:creationId xmlns:a16="http://schemas.microsoft.com/office/drawing/2014/main" id="{12B4396E-8974-448D-A0B7-B3240770182E}"/>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0">
                <a:extLst>
                  <a:ext uri="{FF2B5EF4-FFF2-40B4-BE49-F238E27FC236}">
                    <a16:creationId xmlns:a16="http://schemas.microsoft.com/office/drawing/2014/main" id="{1B9FA3EC-E369-441A-AA5D-3FDF33331250}"/>
                  </a:ext>
                </a:extLst>
              </p:cNvPr>
              <p:cNvGrpSpPr/>
              <p:nvPr/>
            </p:nvGrpSpPr>
            <p:grpSpPr>
              <a:xfrm>
                <a:off x="6318704" y="4955544"/>
                <a:ext cx="175728" cy="299713"/>
                <a:chOff x="1304825" y="5108717"/>
                <a:chExt cx="175728" cy="299713"/>
              </a:xfrm>
              <a:grpFill/>
            </p:grpSpPr>
            <p:sp>
              <p:nvSpPr>
                <p:cNvPr id="62" name="Line 64">
                  <a:extLst>
                    <a:ext uri="{FF2B5EF4-FFF2-40B4-BE49-F238E27FC236}">
                      <a16:creationId xmlns:a16="http://schemas.microsoft.com/office/drawing/2014/main" id="{AA0ABEA1-0A0A-455B-A625-B76FED8BFD1A}"/>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5">
                  <a:extLst>
                    <a:ext uri="{FF2B5EF4-FFF2-40B4-BE49-F238E27FC236}">
                      <a16:creationId xmlns:a16="http://schemas.microsoft.com/office/drawing/2014/main" id="{D8CC69BE-8072-46EA-A805-C536B18D405B}"/>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6" name="Group 65">
              <a:extLst>
                <a:ext uri="{FF2B5EF4-FFF2-40B4-BE49-F238E27FC236}">
                  <a16:creationId xmlns:a16="http://schemas.microsoft.com/office/drawing/2014/main" id="{5AB65156-397B-433E-9579-9E502038B3B7}"/>
                </a:ext>
              </a:extLst>
            </p:cNvPr>
            <p:cNvGrpSpPr/>
            <p:nvPr/>
          </p:nvGrpSpPr>
          <p:grpSpPr>
            <a:xfrm rot="3478965">
              <a:off x="2920266" y="3326936"/>
              <a:ext cx="305603" cy="702193"/>
              <a:chOff x="4519914" y="4748128"/>
              <a:chExt cx="305603" cy="702193"/>
            </a:xfrm>
            <a:solidFill>
              <a:srgbClr val="0000FF"/>
            </a:solidFill>
          </p:grpSpPr>
          <p:grpSp>
            <p:nvGrpSpPr>
              <p:cNvPr id="67" name="Group 66">
                <a:extLst>
                  <a:ext uri="{FF2B5EF4-FFF2-40B4-BE49-F238E27FC236}">
                    <a16:creationId xmlns:a16="http://schemas.microsoft.com/office/drawing/2014/main" id="{38F64A61-DD4B-463A-BE40-E4BE3D5F88FA}"/>
                  </a:ext>
                </a:extLst>
              </p:cNvPr>
              <p:cNvGrpSpPr/>
              <p:nvPr/>
            </p:nvGrpSpPr>
            <p:grpSpPr>
              <a:xfrm rot="6624375">
                <a:off x="4430136" y="4837906"/>
                <a:ext cx="370876" cy="191319"/>
                <a:chOff x="1342160" y="4531401"/>
                <a:chExt cx="370876" cy="191319"/>
              </a:xfrm>
              <a:grpFill/>
            </p:grpSpPr>
            <p:sp>
              <p:nvSpPr>
                <p:cNvPr id="71" name="Line 46">
                  <a:extLst>
                    <a:ext uri="{FF2B5EF4-FFF2-40B4-BE49-F238E27FC236}">
                      <a16:creationId xmlns:a16="http://schemas.microsoft.com/office/drawing/2014/main" id="{2ADDD5FE-5273-486F-ABBE-ABB3DD929463}"/>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7">
                  <a:extLst>
                    <a:ext uri="{FF2B5EF4-FFF2-40B4-BE49-F238E27FC236}">
                      <a16:creationId xmlns:a16="http://schemas.microsoft.com/office/drawing/2014/main" id="{AF931229-014E-4955-B05A-38784156CEBE}"/>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8" name="Group 67">
                <a:extLst>
                  <a:ext uri="{FF2B5EF4-FFF2-40B4-BE49-F238E27FC236}">
                    <a16:creationId xmlns:a16="http://schemas.microsoft.com/office/drawing/2014/main" id="{D7EADAC0-53AA-47A4-9A89-13A10638F4B5}"/>
                  </a:ext>
                </a:extLst>
              </p:cNvPr>
              <p:cNvGrpSpPr/>
              <p:nvPr/>
            </p:nvGrpSpPr>
            <p:grpSpPr>
              <a:xfrm>
                <a:off x="4649789" y="5150608"/>
                <a:ext cx="175728" cy="299713"/>
                <a:chOff x="1304825" y="5108717"/>
                <a:chExt cx="175728" cy="299713"/>
              </a:xfrm>
              <a:grpFill/>
            </p:grpSpPr>
            <p:sp>
              <p:nvSpPr>
                <p:cNvPr id="69" name="Line 64">
                  <a:extLst>
                    <a:ext uri="{FF2B5EF4-FFF2-40B4-BE49-F238E27FC236}">
                      <a16:creationId xmlns:a16="http://schemas.microsoft.com/office/drawing/2014/main" id="{54C7FDD8-0D71-4CF9-9E5C-B8F4635737A5}"/>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5">
                  <a:extLst>
                    <a:ext uri="{FF2B5EF4-FFF2-40B4-BE49-F238E27FC236}">
                      <a16:creationId xmlns:a16="http://schemas.microsoft.com/office/drawing/2014/main" id="{4093E157-88EA-4FAE-A674-806572D6ABCD}"/>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DC1A021B-A745-46EE-BAA4-BA77D65145D2}"/>
                    </a:ext>
                  </a:extLst>
                </p:cNvPr>
                <p:cNvSpPr/>
                <p:nvPr/>
              </p:nvSpPr>
              <p:spPr>
                <a:xfrm>
                  <a:off x="4861982" y="1913362"/>
                  <a:ext cx="8098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7030A0"/>
                            </a:solidFill>
                            <a:latin typeface="Cambria Math" panose="02040503050406030204" pitchFamily="18" charset="0"/>
                            <a:ea typeface="+mn-ea"/>
                            <a:cs typeface="+mn-cs"/>
                          </a:rPr>
                          <m:t>0.025</m:t>
                        </m:r>
                      </m:oMath>
                      <m:oMath xmlns:m="http://schemas.openxmlformats.org/officeDocument/2006/math">
                        <m:r>
                          <a:rPr lang="en-SG" sz="1800" b="0" i="1" kern="0" baseline="0" smtClean="0">
                            <a:solidFill>
                              <a:srgbClr val="0000FF"/>
                            </a:solidFill>
                            <a:latin typeface="Cambria Math" panose="02040503050406030204" pitchFamily="18" charset="0"/>
                            <a:ea typeface="+mn-ea"/>
                            <a:cs typeface="+mn-cs"/>
                          </a:rPr>
                          <m:t>0.07</m:t>
                        </m:r>
                      </m:oMath>
                    </m:oMathPara>
                  </a14:m>
                  <a:endParaRPr lang="en-SG" sz="1800" b="0" kern="0" baseline="0" dirty="0">
                    <a:solidFill>
                      <a:srgbClr val="0000FF"/>
                    </a:solidFill>
                    <a:ea typeface="+mn-ea"/>
                    <a:cs typeface="+mn-cs"/>
                  </a:endParaRPr>
                </a:p>
              </p:txBody>
            </p:sp>
          </mc:Choice>
          <mc:Fallback xmlns="">
            <p:sp>
              <p:nvSpPr>
                <p:cNvPr id="73" name="Rectangle 72">
                  <a:extLst>
                    <a:ext uri="{FF2B5EF4-FFF2-40B4-BE49-F238E27FC236}">
                      <a16:creationId xmlns:a16="http://schemas.microsoft.com/office/drawing/2014/main" id="{DC1A021B-A745-46EE-BAA4-BA77D65145D2}"/>
                    </a:ext>
                  </a:extLst>
                </p:cNvPr>
                <p:cNvSpPr>
                  <a:spLocks noRot="1" noChangeAspect="1" noMove="1" noResize="1" noEditPoints="1" noAdjustHandles="1" noChangeArrowheads="1" noChangeShapeType="1" noTextEdit="1"/>
                </p:cNvSpPr>
                <p:nvPr/>
              </p:nvSpPr>
              <p:spPr>
                <a:xfrm>
                  <a:off x="4861982" y="1913362"/>
                  <a:ext cx="809837" cy="64633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15B56664-2F7C-450C-8C8A-BDFFF70EF090}"/>
                    </a:ext>
                  </a:extLst>
                </p:cNvPr>
                <p:cNvSpPr/>
                <p:nvPr/>
              </p:nvSpPr>
              <p:spPr>
                <a:xfrm>
                  <a:off x="2531668" y="2719016"/>
                  <a:ext cx="80983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7030A0"/>
                            </a:solidFill>
                            <a:latin typeface="Cambria Math" panose="02040503050406030204" pitchFamily="18" charset="0"/>
                            <a:ea typeface="+mn-ea"/>
                            <a:cs typeface="+mn-cs"/>
                          </a:rPr>
                          <m:t>0.025</m:t>
                        </m:r>
                      </m:oMath>
                      <m:oMath xmlns:m="http://schemas.openxmlformats.org/officeDocument/2006/math">
                        <m:r>
                          <a:rPr lang="en-SG" sz="1800" b="0" i="1" kern="0" baseline="0" smtClean="0">
                            <a:solidFill>
                              <a:srgbClr val="0000FF"/>
                            </a:solidFill>
                            <a:latin typeface="Cambria Math" panose="02040503050406030204" pitchFamily="18" charset="0"/>
                            <a:ea typeface="+mn-ea"/>
                            <a:cs typeface="+mn-cs"/>
                          </a:rPr>
                          <m:t>0.07</m:t>
                        </m:r>
                      </m:oMath>
                    </m:oMathPara>
                  </a14:m>
                  <a:endParaRPr lang="en-SG" sz="1800" b="0" kern="0" baseline="0" dirty="0">
                    <a:solidFill>
                      <a:srgbClr val="0000FF"/>
                    </a:solidFill>
                    <a:ea typeface="+mn-ea"/>
                    <a:cs typeface="+mn-cs"/>
                  </a:endParaRPr>
                </a:p>
              </p:txBody>
            </p:sp>
          </mc:Choice>
          <mc:Fallback xmlns="">
            <p:sp>
              <p:nvSpPr>
                <p:cNvPr id="74" name="Rectangle 73">
                  <a:extLst>
                    <a:ext uri="{FF2B5EF4-FFF2-40B4-BE49-F238E27FC236}">
                      <a16:creationId xmlns:a16="http://schemas.microsoft.com/office/drawing/2014/main" id="{15B56664-2F7C-450C-8C8A-BDFFF70EF090}"/>
                    </a:ext>
                  </a:extLst>
                </p:cNvPr>
                <p:cNvSpPr>
                  <a:spLocks noRot="1" noChangeAspect="1" noMove="1" noResize="1" noEditPoints="1" noAdjustHandles="1" noChangeArrowheads="1" noChangeShapeType="1" noTextEdit="1"/>
                </p:cNvSpPr>
                <p:nvPr/>
              </p:nvSpPr>
              <p:spPr>
                <a:xfrm>
                  <a:off x="2531668" y="2719016"/>
                  <a:ext cx="809837" cy="646331"/>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98E977D5-65E3-430D-9CDA-AC289E2A6A80}"/>
                    </a:ext>
                  </a:extLst>
                </p:cNvPr>
                <p:cNvSpPr/>
                <p:nvPr/>
              </p:nvSpPr>
              <p:spPr>
                <a:xfrm>
                  <a:off x="5966635" y="2751238"/>
                  <a:ext cx="938077" cy="639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7030A0"/>
                            </a:solidFill>
                            <a:latin typeface="Cambria Math" panose="02040503050406030204" pitchFamily="18" charset="0"/>
                            <a:ea typeface="+mn-ea"/>
                            <a:cs typeface="+mn-cs"/>
                          </a:rPr>
                          <m:t>0.0125</m:t>
                        </m:r>
                      </m:oMath>
                      <m:oMath xmlns:m="http://schemas.openxmlformats.org/officeDocument/2006/math">
                        <m:r>
                          <a:rPr lang="en-SG" sz="1800" b="0" i="1" kern="0" baseline="0" smtClean="0">
                            <a:solidFill>
                              <a:srgbClr val="0000FF"/>
                            </a:solidFill>
                            <a:latin typeface="Cambria Math" panose="02040503050406030204" pitchFamily="18" charset="0"/>
                            <a:ea typeface="+mn-ea"/>
                            <a:cs typeface="+mn-cs"/>
                          </a:rPr>
                          <m:t>0</m:t>
                        </m:r>
                        <m:r>
                          <a:rPr lang="en-SG" sz="1800" b="0" i="0" kern="0" baseline="0" smtClean="0">
                            <a:solidFill>
                              <a:srgbClr val="0000FF"/>
                            </a:solidFill>
                            <a:latin typeface="Cambria Math" panose="02040503050406030204" pitchFamily="18" charset="0"/>
                            <a:ea typeface="+mn-ea"/>
                            <a:cs typeface="+mn-cs"/>
                          </a:rPr>
                          <m:t>.06</m:t>
                        </m:r>
                      </m:oMath>
                    </m:oMathPara>
                  </a14:m>
                  <a:endParaRPr lang="en-SG" sz="1600" dirty="0">
                    <a:solidFill>
                      <a:srgbClr val="0000FF"/>
                    </a:solidFill>
                  </a:endParaRPr>
                </a:p>
              </p:txBody>
            </p:sp>
          </mc:Choice>
          <mc:Fallback xmlns="">
            <p:sp>
              <p:nvSpPr>
                <p:cNvPr id="75" name="Rectangle 74">
                  <a:extLst>
                    <a:ext uri="{FF2B5EF4-FFF2-40B4-BE49-F238E27FC236}">
                      <a16:creationId xmlns:a16="http://schemas.microsoft.com/office/drawing/2014/main" id="{98E977D5-65E3-430D-9CDA-AC289E2A6A80}"/>
                    </a:ext>
                  </a:extLst>
                </p:cNvPr>
                <p:cNvSpPr>
                  <a:spLocks noRot="1" noChangeAspect="1" noMove="1" noResize="1" noEditPoints="1" noAdjustHandles="1" noChangeArrowheads="1" noChangeShapeType="1" noTextEdit="1"/>
                </p:cNvSpPr>
                <p:nvPr/>
              </p:nvSpPr>
              <p:spPr>
                <a:xfrm>
                  <a:off x="5966635" y="2751238"/>
                  <a:ext cx="938077" cy="639983"/>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C130F28C-C138-40E9-988D-0A62569BFD2A}"/>
                    </a:ext>
                  </a:extLst>
                </p:cNvPr>
                <p:cNvSpPr/>
                <p:nvPr/>
              </p:nvSpPr>
              <p:spPr>
                <a:xfrm>
                  <a:off x="2430399" y="4040798"/>
                  <a:ext cx="788999" cy="639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7030A0"/>
                            </a:solidFill>
                            <a:latin typeface="Cambria Math" panose="02040503050406030204" pitchFamily="18" charset="0"/>
                            <a:ea typeface="+mn-ea"/>
                            <a:cs typeface="+mn-cs"/>
                          </a:rPr>
                          <m:t>0</m:t>
                        </m:r>
                      </m:oMath>
                      <m:oMath xmlns:m="http://schemas.openxmlformats.org/officeDocument/2006/math">
                        <m:r>
                          <a:rPr lang="en-SG" sz="1800" b="0" i="1" kern="0" baseline="0" smtClean="0">
                            <a:solidFill>
                              <a:srgbClr val="0000FF"/>
                            </a:solidFill>
                            <a:latin typeface="Cambria Math" panose="02040503050406030204" pitchFamily="18" charset="0"/>
                            <a:ea typeface="+mn-ea"/>
                            <a:cs typeface="+mn-cs"/>
                          </a:rPr>
                          <m:t>0.091</m:t>
                        </m:r>
                      </m:oMath>
                    </m:oMathPara>
                  </a14:m>
                  <a:endParaRPr lang="en-SG" sz="1600" dirty="0">
                    <a:solidFill>
                      <a:srgbClr val="0000FF"/>
                    </a:solidFill>
                  </a:endParaRPr>
                </a:p>
              </p:txBody>
            </p:sp>
          </mc:Choice>
          <mc:Fallback xmlns="">
            <p:sp>
              <p:nvSpPr>
                <p:cNvPr id="76" name="Rectangle 75">
                  <a:extLst>
                    <a:ext uri="{FF2B5EF4-FFF2-40B4-BE49-F238E27FC236}">
                      <a16:creationId xmlns:a16="http://schemas.microsoft.com/office/drawing/2014/main" id="{C130F28C-C138-40E9-988D-0A62569BFD2A}"/>
                    </a:ext>
                  </a:extLst>
                </p:cNvPr>
                <p:cNvSpPr>
                  <a:spLocks noRot="1" noChangeAspect="1" noMove="1" noResize="1" noEditPoints="1" noAdjustHandles="1" noChangeArrowheads="1" noChangeShapeType="1" noTextEdit="1"/>
                </p:cNvSpPr>
                <p:nvPr/>
              </p:nvSpPr>
              <p:spPr>
                <a:xfrm>
                  <a:off x="2430399" y="4040798"/>
                  <a:ext cx="788999" cy="639983"/>
                </a:xfrm>
                <a:prstGeom prst="rect">
                  <a:avLst/>
                </a:prstGeom>
                <a:blipFill>
                  <a:blip r:embed="rId8"/>
                  <a:stretch>
                    <a:fillRect/>
                  </a:stretch>
                </a:blipFill>
              </p:spPr>
              <p:txBody>
                <a:bodyPr/>
                <a:lstStyle/>
                <a:p>
                  <a:r>
                    <a:rPr lang="en-SG">
                      <a:noFill/>
                    </a:rPr>
                    <a:t> </a:t>
                  </a:r>
                </a:p>
              </p:txBody>
            </p:sp>
          </mc:Fallback>
        </mc:AlternateContent>
        <p:sp>
          <p:nvSpPr>
            <p:cNvPr id="77" name="Rectangle 76">
              <a:extLst>
                <a:ext uri="{FF2B5EF4-FFF2-40B4-BE49-F238E27FC236}">
                  <a16:creationId xmlns:a16="http://schemas.microsoft.com/office/drawing/2014/main" id="{CC02FB8F-7139-404B-BA7F-70F641210F98}"/>
                </a:ext>
              </a:extLst>
            </p:cNvPr>
            <p:cNvSpPr/>
            <p:nvPr/>
          </p:nvSpPr>
          <p:spPr>
            <a:xfrm>
              <a:off x="5739974" y="1897930"/>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7030A0"/>
                  </a:solidFill>
                  <a:latin typeface="Segoe UI Symbol" panose="020B0502040204020203" pitchFamily="34" charset="0"/>
                  <a:ea typeface="Segoe UI Symbol" panose="020B0502040204020203" pitchFamily="34" charset="0"/>
                </a:rPr>
                <a:t>✔</a:t>
              </a:r>
              <a:endParaRPr lang="en-SG" sz="3600" dirty="0">
                <a:solidFill>
                  <a:srgbClr val="7030A0"/>
                </a:solidFill>
              </a:endParaRPr>
            </a:p>
          </p:txBody>
        </p:sp>
        <p:sp>
          <p:nvSpPr>
            <p:cNvPr id="79" name="Rectangle 78">
              <a:extLst>
                <a:ext uri="{FF2B5EF4-FFF2-40B4-BE49-F238E27FC236}">
                  <a16:creationId xmlns:a16="http://schemas.microsoft.com/office/drawing/2014/main" id="{107DF166-B5A9-420B-B4D0-FDA9628005FC}"/>
                </a:ext>
              </a:extLst>
            </p:cNvPr>
            <p:cNvSpPr/>
            <p:nvPr/>
          </p:nvSpPr>
          <p:spPr>
            <a:xfrm>
              <a:off x="2165622" y="2695541"/>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7030A0"/>
                  </a:solidFill>
                  <a:latin typeface="Segoe UI Symbol" panose="020B0502040204020203" pitchFamily="34" charset="0"/>
                  <a:ea typeface="Segoe UI Symbol" panose="020B0502040204020203" pitchFamily="34" charset="0"/>
                </a:rPr>
                <a:t>✔</a:t>
              </a:r>
              <a:endParaRPr lang="en-SG" sz="3600" dirty="0">
                <a:solidFill>
                  <a:srgbClr val="7030A0"/>
                </a:solidFill>
              </a:endParaRPr>
            </a:p>
          </p:txBody>
        </p:sp>
        <p:sp>
          <p:nvSpPr>
            <p:cNvPr id="80" name="Rectangle 79">
              <a:extLst>
                <a:ext uri="{FF2B5EF4-FFF2-40B4-BE49-F238E27FC236}">
                  <a16:creationId xmlns:a16="http://schemas.microsoft.com/office/drawing/2014/main" id="{CAE60D4D-5D22-49EE-9190-23A4CDB87BC6}"/>
                </a:ext>
              </a:extLst>
            </p:cNvPr>
            <p:cNvSpPr/>
            <p:nvPr/>
          </p:nvSpPr>
          <p:spPr>
            <a:xfrm>
              <a:off x="2081770" y="4041173"/>
              <a:ext cx="436338" cy="461665"/>
            </a:xfrm>
            <a:prstGeom prst="rect">
              <a:avLst/>
            </a:prstGeom>
          </p:spPr>
          <p:txBody>
            <a:bodyPr wrap="none">
              <a:spAutoFit/>
            </a:bodyPr>
            <a:lstStyle/>
            <a:p>
              <a:r>
                <a:rPr lang="en-SG" sz="3600" dirty="0">
                  <a:solidFill>
                    <a:srgbClr val="0000FF"/>
                  </a:solidFill>
                  <a:latin typeface="Segoe UI Symbol" panose="020B0502040204020203" pitchFamily="34" charset="0"/>
                  <a:ea typeface="Segoe UI Symbol" panose="020B0502040204020203" pitchFamily="34" charset="0"/>
                </a:rPr>
                <a:t>✘</a:t>
              </a:r>
              <a:endParaRPr lang="en-SG" sz="3600" dirty="0">
                <a:solidFill>
                  <a:srgbClr val="0000FF"/>
                </a:solidFill>
              </a:endParaRPr>
            </a:p>
          </p:txBody>
        </p:sp>
        <p:sp>
          <p:nvSpPr>
            <p:cNvPr id="81" name="Rectangle 80">
              <a:extLst>
                <a:ext uri="{FF2B5EF4-FFF2-40B4-BE49-F238E27FC236}">
                  <a16:creationId xmlns:a16="http://schemas.microsoft.com/office/drawing/2014/main" id="{BB3367FF-0225-434B-A5CA-725E400DC44B}"/>
                </a:ext>
              </a:extLst>
            </p:cNvPr>
            <p:cNvSpPr/>
            <p:nvPr/>
          </p:nvSpPr>
          <p:spPr>
            <a:xfrm>
              <a:off x="6850565" y="2740637"/>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7030A0"/>
                  </a:solidFill>
                  <a:latin typeface="Segoe UI Symbol" panose="020B0502040204020203" pitchFamily="34" charset="0"/>
                  <a:ea typeface="Segoe UI Symbol" panose="020B0502040204020203" pitchFamily="34" charset="0"/>
                </a:rPr>
                <a:t>✔</a:t>
              </a:r>
              <a:endParaRPr lang="en-SG" sz="3600" dirty="0">
                <a:solidFill>
                  <a:srgbClr val="7030A0"/>
                </a:solidFill>
              </a:endParaRPr>
            </a:p>
          </p:txBody>
        </p:sp>
        <p:sp>
          <p:nvSpPr>
            <p:cNvPr id="82" name="Rectangle 81">
              <a:extLst>
                <a:ext uri="{FF2B5EF4-FFF2-40B4-BE49-F238E27FC236}">
                  <a16:creationId xmlns:a16="http://schemas.microsoft.com/office/drawing/2014/main" id="{6DDB1EA5-C34B-4C63-8894-C5F9C6AC148E}"/>
                </a:ext>
              </a:extLst>
            </p:cNvPr>
            <p:cNvSpPr/>
            <p:nvPr/>
          </p:nvSpPr>
          <p:spPr>
            <a:xfrm>
              <a:off x="7599176" y="3944558"/>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7030A0"/>
                  </a:solidFill>
                  <a:latin typeface="Segoe UI Symbol" panose="020B0502040204020203" pitchFamily="34" charset="0"/>
                  <a:ea typeface="Segoe UI Symbol" panose="020B0502040204020203" pitchFamily="34" charset="0"/>
                </a:rPr>
                <a:t>✔</a:t>
              </a:r>
              <a:endParaRPr lang="en-SG" sz="3600" dirty="0">
                <a:solidFill>
                  <a:srgbClr val="7030A0"/>
                </a:solidFill>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F547186-CD3D-4543-8491-C96C07756E99}"/>
                    </a:ext>
                  </a:extLst>
                </p:cNvPr>
                <p:cNvSpPr/>
                <p:nvPr/>
              </p:nvSpPr>
              <p:spPr>
                <a:xfrm>
                  <a:off x="6688845" y="3979218"/>
                  <a:ext cx="788999" cy="639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7030A0"/>
                            </a:solidFill>
                            <a:latin typeface="Cambria Math" panose="02040503050406030204" pitchFamily="18" charset="0"/>
                            <a:ea typeface="+mn-ea"/>
                            <a:cs typeface="+mn-cs"/>
                          </a:rPr>
                          <m:t>0</m:t>
                        </m:r>
                      </m:oMath>
                      <m:oMath xmlns:m="http://schemas.openxmlformats.org/officeDocument/2006/math">
                        <m:r>
                          <a:rPr lang="en-SG" sz="1800" b="0" i="1" kern="0" baseline="0" smtClean="0">
                            <a:solidFill>
                              <a:srgbClr val="0000FF"/>
                            </a:solidFill>
                            <a:latin typeface="Cambria Math" panose="02040503050406030204" pitchFamily="18" charset="0"/>
                            <a:ea typeface="+mn-ea"/>
                            <a:cs typeface="+mn-cs"/>
                          </a:rPr>
                          <m:t>0</m:t>
                        </m:r>
                        <m:r>
                          <a:rPr lang="en-SG" sz="1800" b="0" i="0" kern="0" baseline="0" smtClean="0">
                            <a:solidFill>
                              <a:srgbClr val="0000FF"/>
                            </a:solidFill>
                            <a:latin typeface="Cambria Math" panose="02040503050406030204" pitchFamily="18" charset="0"/>
                            <a:ea typeface="+mn-ea"/>
                            <a:cs typeface="+mn-cs"/>
                          </a:rPr>
                          <m:t>.049</m:t>
                        </m:r>
                      </m:oMath>
                    </m:oMathPara>
                  </a14:m>
                  <a:endParaRPr lang="en-SG" sz="1600" dirty="0">
                    <a:solidFill>
                      <a:srgbClr val="0000FF"/>
                    </a:solidFill>
                  </a:endParaRPr>
                </a:p>
              </p:txBody>
            </p:sp>
          </mc:Choice>
          <mc:Fallback xmlns="">
            <p:sp>
              <p:nvSpPr>
                <p:cNvPr id="83" name="Rectangle 82">
                  <a:extLst>
                    <a:ext uri="{FF2B5EF4-FFF2-40B4-BE49-F238E27FC236}">
                      <a16:creationId xmlns:a16="http://schemas.microsoft.com/office/drawing/2014/main" id="{2F547186-CD3D-4543-8491-C96C07756E99}"/>
                    </a:ext>
                  </a:extLst>
                </p:cNvPr>
                <p:cNvSpPr>
                  <a:spLocks noRot="1" noChangeAspect="1" noMove="1" noResize="1" noEditPoints="1" noAdjustHandles="1" noChangeArrowheads="1" noChangeShapeType="1" noTextEdit="1"/>
                </p:cNvSpPr>
                <p:nvPr/>
              </p:nvSpPr>
              <p:spPr>
                <a:xfrm>
                  <a:off x="6688845" y="3979218"/>
                  <a:ext cx="788999" cy="639983"/>
                </a:xfrm>
                <a:prstGeom prst="rect">
                  <a:avLst/>
                </a:prstGeom>
                <a:blipFill>
                  <a:blip r:embed="rId9"/>
                  <a:stretch>
                    <a:fillRect/>
                  </a:stretch>
                </a:blipFill>
              </p:spPr>
              <p:txBody>
                <a:bodyPr/>
                <a:lstStyle/>
                <a:p>
                  <a:r>
                    <a:rPr lang="en-SG">
                      <a:noFill/>
                    </a:rPr>
                    <a:t> </a:t>
                  </a:r>
                </a:p>
              </p:txBody>
            </p:sp>
          </mc:Fallback>
        </mc:AlternateContent>
        <p:sp>
          <p:nvSpPr>
            <p:cNvPr id="84" name="Rectangle: Rounded Corners 83">
              <a:extLst>
                <a:ext uri="{FF2B5EF4-FFF2-40B4-BE49-F238E27FC236}">
                  <a16:creationId xmlns:a16="http://schemas.microsoft.com/office/drawing/2014/main" id="{93BF6444-A088-4054-BE54-30EA2AC1473C}"/>
                </a:ext>
              </a:extLst>
            </p:cNvPr>
            <p:cNvSpPr/>
            <p:nvPr/>
          </p:nvSpPr>
          <p:spPr bwMode="auto">
            <a:xfrm>
              <a:off x="3954028" y="4079298"/>
              <a:ext cx="2729371" cy="539071"/>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F8706DF3-7DA3-4518-B2A1-56CD75C59909}"/>
                  </a:ext>
                </a:extLst>
              </p:cNvPr>
              <p:cNvSpPr/>
              <p:nvPr/>
            </p:nvSpPr>
            <p:spPr>
              <a:xfrm>
                <a:off x="534951" y="5643377"/>
                <a:ext cx="8401018" cy="430887"/>
              </a:xfrm>
              <a:prstGeom prst="rect">
                <a:avLst/>
              </a:prstGeom>
            </p:spPr>
            <p:txBody>
              <a:bodyPr wrap="none">
                <a:spAutoFit/>
              </a:bodyPr>
              <a:lstStyle/>
              <a:p>
                <a:r>
                  <a:rPr lang="en-SG" sz="2200" kern="0" baseline="0" dirty="0">
                    <a:solidFill>
                      <a:srgbClr val="262626"/>
                    </a:solidFill>
                    <a:latin typeface="+mj-lt"/>
                  </a:rPr>
                  <a:t>Only node</a:t>
                </a:r>
                <a:r>
                  <a:rPr lang="en-SG" sz="2200" kern="0" baseline="0" dirty="0">
                    <a:latin typeface="+mj-lt"/>
                    <a:cs typeface="Times New Roman" panose="02020603050405020304" pitchFamily="18" charset="0"/>
                  </a:rPr>
                  <a:t> </a:t>
                </a:r>
                <a14:m>
                  <m:oMath xmlns:m="http://schemas.openxmlformats.org/officeDocument/2006/math">
                    <m:sSub>
                      <m:sSubPr>
                        <m:ctrlPr>
                          <a:rPr lang="en-SG" sz="2200" i="1" kern="0" baseline="0" smtClean="0">
                            <a:solidFill>
                              <a:srgbClr val="0000FF"/>
                            </a:solidFill>
                            <a:latin typeface="Cambria Math" panose="02040503050406030204" pitchFamily="18" charset="0"/>
                            <a:cs typeface="Times New Roman" panose="02020603050405020304" pitchFamily="18" charset="0"/>
                          </a:rPr>
                        </m:ctrlPr>
                      </m:sSubPr>
                      <m:e>
                        <m:r>
                          <a:rPr lang="en-SG" sz="2200" b="0" i="1" kern="0" baseline="0" smtClean="0">
                            <a:solidFill>
                              <a:srgbClr val="0000FF"/>
                            </a:solidFill>
                            <a:latin typeface="Cambria Math" panose="02040503050406030204" pitchFamily="18" charset="0"/>
                            <a:cs typeface="Times New Roman" panose="02020603050405020304" pitchFamily="18" charset="0"/>
                          </a:rPr>
                          <m:t>𝑣</m:t>
                        </m:r>
                      </m:e>
                      <m:sub>
                        <m:r>
                          <a:rPr lang="en-SG" sz="2200"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SG" sz="2200" kern="0" baseline="0" dirty="0">
                    <a:solidFill>
                      <a:srgbClr val="0000FF"/>
                    </a:solidFill>
                    <a:latin typeface="+mj-lt"/>
                  </a:rPr>
                  <a:t> </a:t>
                </a:r>
                <a:r>
                  <a:rPr lang="en-SG" sz="2200" kern="0" baseline="0" dirty="0">
                    <a:solidFill>
                      <a:srgbClr val="262626"/>
                    </a:solidFill>
                    <a:latin typeface="+mj-lt"/>
                  </a:rPr>
                  <a:t>does </a:t>
                </a:r>
                <a:r>
                  <a:rPr lang="en-SG" sz="2200" i="1" kern="0" baseline="0" dirty="0">
                    <a:solidFill>
                      <a:srgbClr val="262626"/>
                    </a:solidFill>
                    <a:latin typeface="+mj-lt"/>
                  </a:rPr>
                  <a:t>not</a:t>
                </a:r>
                <a:r>
                  <a:rPr lang="en-SG" sz="2200" kern="0" baseline="0" dirty="0">
                    <a:solidFill>
                      <a:srgbClr val="262626"/>
                    </a:solidFill>
                    <a:latin typeface="+mj-lt"/>
                  </a:rPr>
                  <a:t> have an accurate approximate normalized HKPR  </a:t>
                </a:r>
                <a:endParaRPr lang="en-SG" sz="2200" dirty="0">
                  <a:latin typeface="+mj-lt"/>
                </a:endParaRPr>
              </a:p>
            </p:txBody>
          </p:sp>
        </mc:Choice>
        <mc:Fallback xmlns="">
          <p:sp>
            <p:nvSpPr>
              <p:cNvPr id="87" name="Rectangle 86">
                <a:extLst>
                  <a:ext uri="{FF2B5EF4-FFF2-40B4-BE49-F238E27FC236}">
                    <a16:creationId xmlns:a16="http://schemas.microsoft.com/office/drawing/2014/main" id="{F8706DF3-7DA3-4518-B2A1-56CD75C59909}"/>
                  </a:ext>
                </a:extLst>
              </p:cNvPr>
              <p:cNvSpPr>
                <a:spLocks noRot="1" noChangeAspect="1" noMove="1" noResize="1" noEditPoints="1" noAdjustHandles="1" noChangeArrowheads="1" noChangeShapeType="1" noTextEdit="1"/>
              </p:cNvSpPr>
              <p:nvPr/>
            </p:nvSpPr>
            <p:spPr>
              <a:xfrm>
                <a:off x="534951" y="5643377"/>
                <a:ext cx="8401018" cy="430887"/>
              </a:xfrm>
              <a:prstGeom prst="rect">
                <a:avLst/>
              </a:prstGeom>
              <a:blipFill>
                <a:blip r:embed="rId10"/>
                <a:stretch>
                  <a:fillRect l="-943" t="-10000" r="-871" b="-28571"/>
                </a:stretch>
              </a:blipFill>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6C118257-A9F7-4C2D-992B-8FBC977AEBA2}"/>
              </a:ext>
            </a:extLst>
          </p:cNvPr>
          <p:cNvGrpSpPr/>
          <p:nvPr/>
        </p:nvGrpSpPr>
        <p:grpSpPr>
          <a:xfrm>
            <a:off x="751272" y="2978430"/>
            <a:ext cx="2260213" cy="1467943"/>
            <a:chOff x="606897" y="2449039"/>
            <a:chExt cx="2260213" cy="1467943"/>
          </a:xfrm>
        </p:grpSpPr>
        <p:sp>
          <p:nvSpPr>
            <p:cNvPr id="90" name="Rectangle 89">
              <a:extLst>
                <a:ext uri="{FF2B5EF4-FFF2-40B4-BE49-F238E27FC236}">
                  <a16:creationId xmlns:a16="http://schemas.microsoft.com/office/drawing/2014/main" id="{F35DBCA1-8F18-4FD8-8705-909F0DDB3D53}"/>
                </a:ext>
              </a:extLst>
            </p:cNvPr>
            <p:cNvSpPr/>
            <p:nvPr/>
          </p:nvSpPr>
          <p:spPr>
            <a:xfrm>
              <a:off x="792901" y="2449039"/>
              <a:ext cx="2074209" cy="615553"/>
            </a:xfrm>
            <a:prstGeom prst="rect">
              <a:avLst/>
            </a:prstGeom>
          </p:spPr>
          <p:txBody>
            <a:bodyPr wrap="square">
              <a:spAutoFit/>
            </a:bodyPr>
            <a:lstStyle/>
            <a:p>
              <a:r>
                <a:rPr lang="en-SG" sz="1700" kern="0" baseline="0" dirty="0">
                  <a:solidFill>
                    <a:srgbClr val="7030A0"/>
                  </a:solidFill>
                  <a:latin typeface="+mj-lt"/>
                </a:rPr>
                <a:t>Approximate normalized HKPR</a:t>
              </a:r>
              <a:endParaRPr lang="en-SG" sz="1700" dirty="0">
                <a:solidFill>
                  <a:srgbClr val="7030A0"/>
                </a:solidFill>
                <a:latin typeface="+mj-lt"/>
              </a:endParaRPr>
            </a:p>
          </p:txBody>
        </p:sp>
        <p:sp>
          <p:nvSpPr>
            <p:cNvPr id="91" name="Rectangle 90">
              <a:extLst>
                <a:ext uri="{FF2B5EF4-FFF2-40B4-BE49-F238E27FC236}">
                  <a16:creationId xmlns:a16="http://schemas.microsoft.com/office/drawing/2014/main" id="{7819E423-E000-4E9B-8AF5-2861840BF225}"/>
                </a:ext>
              </a:extLst>
            </p:cNvPr>
            <p:cNvSpPr/>
            <p:nvPr/>
          </p:nvSpPr>
          <p:spPr>
            <a:xfrm>
              <a:off x="787399" y="3301429"/>
              <a:ext cx="2074209" cy="615553"/>
            </a:xfrm>
            <a:prstGeom prst="rect">
              <a:avLst/>
            </a:prstGeom>
          </p:spPr>
          <p:txBody>
            <a:bodyPr wrap="square">
              <a:spAutoFit/>
            </a:bodyPr>
            <a:lstStyle/>
            <a:p>
              <a:r>
                <a:rPr lang="en-SG" sz="1700" kern="0" baseline="0" dirty="0">
                  <a:solidFill>
                    <a:srgbClr val="0000FF"/>
                  </a:solidFill>
                  <a:latin typeface="+mj-lt"/>
                </a:rPr>
                <a:t>Exact normalized HKPR</a:t>
              </a:r>
              <a:endParaRPr lang="en-SG" sz="1700" dirty="0">
                <a:solidFill>
                  <a:srgbClr val="0000FF"/>
                </a:solidFill>
                <a:latin typeface="+mj-lt"/>
              </a:endParaRPr>
            </a:p>
          </p:txBody>
        </p:sp>
        <p:sp>
          <p:nvSpPr>
            <p:cNvPr id="92" name="Rectangle 91">
              <a:extLst>
                <a:ext uri="{FF2B5EF4-FFF2-40B4-BE49-F238E27FC236}">
                  <a16:creationId xmlns:a16="http://schemas.microsoft.com/office/drawing/2014/main" id="{F435EE1A-E509-4996-8E82-AABA00746C20}"/>
                </a:ext>
              </a:extLst>
            </p:cNvPr>
            <p:cNvSpPr/>
            <p:nvPr/>
          </p:nvSpPr>
          <p:spPr bwMode="auto">
            <a:xfrm>
              <a:off x="607627" y="2754801"/>
              <a:ext cx="127921" cy="129137"/>
            </a:xfrm>
            <a:prstGeom prst="rect">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94" name="Rectangle 93">
              <a:extLst>
                <a:ext uri="{FF2B5EF4-FFF2-40B4-BE49-F238E27FC236}">
                  <a16:creationId xmlns:a16="http://schemas.microsoft.com/office/drawing/2014/main" id="{97D883CC-3216-4A77-B62A-D229B2E6092B}"/>
                </a:ext>
              </a:extLst>
            </p:cNvPr>
            <p:cNvSpPr/>
            <p:nvPr/>
          </p:nvSpPr>
          <p:spPr bwMode="auto">
            <a:xfrm>
              <a:off x="606897" y="3552997"/>
              <a:ext cx="127921" cy="129137"/>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p:spTree>
    <p:extLst>
      <p:ext uri="{BB962C8B-B14F-4D97-AF65-F5344CB8AC3E}">
        <p14:creationId xmlns:p14="http://schemas.microsoft.com/office/powerpoint/2010/main" val="1322265665"/>
      </p:ext>
    </p:extLst>
  </p:cSld>
  <p:clrMapOvr>
    <a:masterClrMapping/>
  </p:clrMapOvr>
  <mc:AlternateContent xmlns:mc="http://schemas.openxmlformats.org/markup-compatibility/2006" xmlns:p14="http://schemas.microsoft.com/office/powerpoint/2010/main">
    <mc:Choice Requires="p14">
      <p:transition spd="slow" p14:dur="2000" advTm="73049"/>
    </mc:Choice>
    <mc:Fallback xmlns="">
      <p:transition spd="slow" advTm="7304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9AC3-31F1-4C32-8859-333364A07380}"/>
              </a:ext>
            </a:extLst>
          </p:cNvPr>
          <p:cNvSpPr>
            <a:spLocks noGrp="1"/>
          </p:cNvSpPr>
          <p:nvPr>
            <p:ph type="title"/>
          </p:nvPr>
        </p:nvSpPr>
        <p:spPr>
          <a:xfrm>
            <a:off x="557256" y="552818"/>
            <a:ext cx="7772400" cy="1143000"/>
          </a:xfrm>
        </p:spPr>
        <p:txBody>
          <a:bodyPr/>
          <a:lstStyle/>
          <a:p>
            <a:r>
              <a:rPr lang="en-SG" dirty="0"/>
              <a:t>TEA+: Pruning Random Walks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F4543A8-2A92-431A-B628-5A96510EE5A8}"/>
                  </a:ext>
                </a:extLst>
              </p:cNvPr>
              <p:cNvSpPr/>
              <p:nvPr/>
            </p:nvSpPr>
            <p:spPr>
              <a:xfrm>
                <a:off x="521878" y="1640262"/>
                <a:ext cx="2979470" cy="423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𝑡</m:t>
                      </m:r>
                      <m:r>
                        <a:rPr lang="en-SG" sz="2200" b="0" i="1" kern="0" baseline="0" smtClean="0">
                          <a:solidFill>
                            <a:schemeClr val="tx1"/>
                          </a:solidFill>
                          <a:latin typeface="Cambria Math" panose="02040503050406030204" pitchFamily="18" charset="0"/>
                          <a:ea typeface="+mn-ea"/>
                          <a:cs typeface="Times New Roman" panose="02020603050405020304" pitchFamily="18" charset="0"/>
                        </a:rPr>
                        <m:t>=3, </m:t>
                      </m:r>
                      <m:sSub>
                        <m:sSubPr>
                          <m:ctrlPr>
                            <a:rPr lang="en-SG" sz="2200" b="0" i="1" kern="0" baseline="0" smtClean="0">
                              <a:solidFill>
                                <a:schemeClr val="tx1"/>
                              </a:solidFill>
                              <a:latin typeface="Cambria Math" panose="02040503050406030204" pitchFamily="18" charset="0"/>
                              <a:ea typeface="+mn-ea"/>
                              <a:cs typeface="Times New Roman" panose="02020603050405020304" pitchFamily="18" charset="0"/>
                            </a:rPr>
                          </m:ctrlPr>
                        </m:sSubPr>
                        <m:e>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𝑟</m:t>
                          </m:r>
                        </m:sub>
                      </m:s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=0.9, </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=0.1</m:t>
                      </m:r>
                    </m:oMath>
                  </m:oMathPara>
                </a14:m>
                <a:endParaRPr lang="en-SG" sz="2200" dirty="0">
                  <a:solidFill>
                    <a:schemeClr val="tx1"/>
                  </a:solidFill>
                </a:endParaRPr>
              </a:p>
            </p:txBody>
          </p:sp>
        </mc:Choice>
        <mc:Fallback xmlns="">
          <p:sp>
            <p:nvSpPr>
              <p:cNvPr id="22" name="Rectangle 21">
                <a:extLst>
                  <a:ext uri="{FF2B5EF4-FFF2-40B4-BE49-F238E27FC236}">
                    <a16:creationId xmlns:a16="http://schemas.microsoft.com/office/drawing/2014/main" id="{4F4543A8-2A92-431A-B628-5A96510EE5A8}"/>
                  </a:ext>
                </a:extLst>
              </p:cNvPr>
              <p:cNvSpPr>
                <a:spLocks noRot="1" noChangeAspect="1" noMove="1" noResize="1" noEditPoints="1" noAdjustHandles="1" noChangeArrowheads="1" noChangeShapeType="1" noTextEdit="1"/>
              </p:cNvSpPr>
              <p:nvPr/>
            </p:nvSpPr>
            <p:spPr>
              <a:xfrm>
                <a:off x="521878" y="1640262"/>
                <a:ext cx="2979470" cy="423065"/>
              </a:xfrm>
              <a:prstGeom prst="rect">
                <a:avLst/>
              </a:prstGeom>
              <a:blipFill>
                <a:blip r:embed="rId3"/>
                <a:stretch>
                  <a:fillRect b="-144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7898B0E-5F5E-4055-AD0F-40A25082EBC2}"/>
                  </a:ext>
                </a:extLst>
              </p:cNvPr>
              <p:cNvSpPr/>
              <p:nvPr/>
            </p:nvSpPr>
            <p:spPr>
              <a:xfrm>
                <a:off x="3216272" y="5675336"/>
                <a:ext cx="5440860" cy="522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2300" i="1" kern="0" baseline="0" smtClean="0">
                              <a:solidFill>
                                <a:srgbClr val="32862E"/>
                              </a:solidFill>
                              <a:latin typeface="Cambria Math" panose="02040503050406030204" pitchFamily="18" charset="0"/>
                              <a:ea typeface="+mn-ea"/>
                              <a:cs typeface="+mn-cs"/>
                            </a:rPr>
                          </m:ctrlPr>
                        </m:sSubSupPr>
                        <m:e>
                          <m:r>
                            <a:rPr lang="en-SG" sz="2300" i="1" kern="0" baseline="0">
                              <a:solidFill>
                                <a:srgbClr val="32862E"/>
                              </a:solidFill>
                              <a:latin typeface="Cambria Math" panose="02040503050406030204" pitchFamily="18" charset="0"/>
                              <a:ea typeface="+mn-ea"/>
                              <a:cs typeface="+mn-cs"/>
                            </a:rPr>
                            <m:t>𝑟</m:t>
                          </m:r>
                        </m:e>
                        <m:sub>
                          <m:r>
                            <a:rPr lang="en-SG" sz="2300" i="1" kern="0" baseline="0">
                              <a:solidFill>
                                <a:srgbClr val="32862E"/>
                              </a:solidFill>
                              <a:latin typeface="Cambria Math" panose="02040503050406030204" pitchFamily="18" charset="0"/>
                              <a:ea typeface="+mn-ea"/>
                              <a:cs typeface="+mn-cs"/>
                            </a:rPr>
                            <m:t>𝑠</m:t>
                          </m:r>
                        </m:sub>
                        <m:sup>
                          <m:r>
                            <a:rPr lang="en-SG" sz="2300" i="1" kern="0" baseline="0">
                              <a:solidFill>
                                <a:srgbClr val="32862E"/>
                              </a:solidFill>
                              <a:latin typeface="Cambria Math" panose="02040503050406030204" pitchFamily="18" charset="0"/>
                              <a:ea typeface="+mn-ea"/>
                              <a:cs typeface="+mn-cs"/>
                            </a:rPr>
                            <m:t>(</m:t>
                          </m:r>
                          <m:r>
                            <a:rPr lang="en-SG" sz="2300" i="1" kern="0" baseline="0">
                              <a:solidFill>
                                <a:srgbClr val="32862E"/>
                              </a:solidFill>
                              <a:latin typeface="Cambria Math" panose="02040503050406030204" pitchFamily="18" charset="0"/>
                              <a:ea typeface="+mn-ea"/>
                              <a:cs typeface="+mn-cs"/>
                            </a:rPr>
                            <m:t>𝑘</m:t>
                          </m:r>
                          <m:r>
                            <a:rPr lang="en-SG" sz="2300" i="1" kern="0" baseline="0">
                              <a:solidFill>
                                <a:srgbClr val="32862E"/>
                              </a:solidFill>
                              <a:latin typeface="Cambria Math" panose="02040503050406030204" pitchFamily="18" charset="0"/>
                              <a:ea typeface="+mn-ea"/>
                              <a:cs typeface="+mn-cs"/>
                            </a:rPr>
                            <m:t>)</m:t>
                          </m:r>
                        </m:sup>
                      </m:sSubSup>
                      <m:d>
                        <m:dPr>
                          <m:begChr m:val="["/>
                          <m:endChr m:val="]"/>
                          <m:ctrlPr>
                            <a:rPr lang="en-SG" sz="2300" i="1" kern="0" baseline="0">
                              <a:solidFill>
                                <a:srgbClr val="32862E"/>
                              </a:solidFill>
                              <a:latin typeface="Cambria Math" panose="02040503050406030204" pitchFamily="18" charset="0"/>
                              <a:ea typeface="+mn-ea"/>
                              <a:cs typeface="+mn-cs"/>
                            </a:rPr>
                          </m:ctrlPr>
                        </m:dPr>
                        <m:e>
                          <m:r>
                            <a:rPr lang="en-SG" sz="2300" i="1" kern="0" baseline="0">
                              <a:solidFill>
                                <a:srgbClr val="32862E"/>
                              </a:solidFill>
                              <a:latin typeface="Cambria Math" panose="02040503050406030204" pitchFamily="18" charset="0"/>
                              <a:ea typeface="+mn-ea"/>
                              <a:cs typeface="+mn-cs"/>
                            </a:rPr>
                            <m:t>𝑣</m:t>
                          </m:r>
                        </m:e>
                      </m:d>
                      <m:r>
                        <a:rPr lang="en-SG" sz="2300" i="1" kern="0" baseline="0">
                          <a:solidFill>
                            <a:srgbClr val="262626"/>
                          </a:solidFill>
                          <a:latin typeface="Cambria Math" panose="02040503050406030204" pitchFamily="18" charset="0"/>
                          <a:ea typeface="+mn-ea"/>
                          <a:cs typeface="+mn-cs"/>
                        </a:rPr>
                        <m:t>=</m:t>
                      </m:r>
                      <m:func>
                        <m:funcPr>
                          <m:ctrlPr>
                            <a:rPr lang="en-SG" sz="2300" i="1" kern="0" baseline="0">
                              <a:solidFill>
                                <a:srgbClr val="262626"/>
                              </a:solidFill>
                              <a:latin typeface="Cambria Math" panose="02040503050406030204" pitchFamily="18" charset="0"/>
                              <a:ea typeface="+mn-ea"/>
                              <a:cs typeface="+mn-cs"/>
                            </a:rPr>
                          </m:ctrlPr>
                        </m:funcPr>
                        <m:fName>
                          <m:r>
                            <m:rPr>
                              <m:sty m:val="p"/>
                            </m:rPr>
                            <a:rPr lang="en-SG" sz="2300" kern="0" baseline="0">
                              <a:solidFill>
                                <a:srgbClr val="262626"/>
                              </a:solidFill>
                              <a:latin typeface="Cambria Math" panose="02040503050406030204" pitchFamily="18" charset="0"/>
                              <a:ea typeface="+mn-ea"/>
                              <a:cs typeface="+mn-cs"/>
                            </a:rPr>
                            <m:t>max</m:t>
                          </m:r>
                        </m:fName>
                        <m:e>
                          <m:r>
                            <a:rPr lang="en-SG" sz="2300" i="1" kern="0" baseline="0">
                              <a:solidFill>
                                <a:srgbClr val="262626"/>
                              </a:solidFill>
                              <a:latin typeface="Cambria Math" panose="02040503050406030204" pitchFamily="18" charset="0"/>
                              <a:ea typeface="+mn-ea"/>
                              <a:cs typeface="+mn-cs"/>
                            </a:rPr>
                            <m:t>{0,</m:t>
                          </m:r>
                          <m:sSubSup>
                            <m:sSubSupPr>
                              <m:ctrlPr>
                                <a:rPr lang="en-SG" sz="2300" i="1" kern="0" baseline="0">
                                  <a:solidFill>
                                    <a:srgbClr val="262626"/>
                                  </a:solidFill>
                                  <a:latin typeface="Cambria Math" panose="02040503050406030204" pitchFamily="18" charset="0"/>
                                </a:rPr>
                              </m:ctrlPr>
                            </m:sSubSupPr>
                            <m:e>
                              <m:r>
                                <a:rPr lang="en-SG" sz="2300" i="1" kern="0" baseline="0">
                                  <a:solidFill>
                                    <a:srgbClr val="262626"/>
                                  </a:solidFill>
                                  <a:latin typeface="Cambria Math" panose="02040503050406030204" pitchFamily="18" charset="0"/>
                                </a:rPr>
                                <m:t>𝑟</m:t>
                              </m:r>
                            </m:e>
                            <m:sub>
                              <m:r>
                                <a:rPr lang="en-SG" sz="2300" i="1" kern="0" baseline="0">
                                  <a:solidFill>
                                    <a:srgbClr val="262626"/>
                                  </a:solidFill>
                                  <a:latin typeface="Cambria Math" panose="02040503050406030204" pitchFamily="18" charset="0"/>
                                </a:rPr>
                                <m:t>𝑠</m:t>
                              </m:r>
                            </m:sub>
                            <m:sup>
                              <m:d>
                                <m:dPr>
                                  <m:ctrlPr>
                                    <a:rPr lang="en-SG" sz="2300" i="1" kern="0" baseline="0">
                                      <a:solidFill>
                                        <a:srgbClr val="262626"/>
                                      </a:solidFill>
                                      <a:latin typeface="Cambria Math" panose="02040503050406030204" pitchFamily="18" charset="0"/>
                                    </a:rPr>
                                  </m:ctrlPr>
                                </m:dPr>
                                <m:e>
                                  <m:r>
                                    <a:rPr lang="en-SG" sz="2300" i="1" kern="0" baseline="0">
                                      <a:solidFill>
                                        <a:srgbClr val="262626"/>
                                      </a:solidFill>
                                      <a:latin typeface="Cambria Math" panose="02040503050406030204" pitchFamily="18" charset="0"/>
                                    </a:rPr>
                                    <m:t>𝑘</m:t>
                                  </m:r>
                                </m:e>
                              </m:d>
                            </m:sup>
                          </m:sSubSup>
                          <m:d>
                            <m:dPr>
                              <m:begChr m:val="["/>
                              <m:endChr m:val="]"/>
                              <m:ctrlPr>
                                <a:rPr lang="en-SG" sz="2300" i="1" kern="0" baseline="0">
                                  <a:solidFill>
                                    <a:srgbClr val="262626"/>
                                  </a:solidFill>
                                  <a:latin typeface="Cambria Math" panose="02040503050406030204" pitchFamily="18" charset="0"/>
                                </a:rPr>
                              </m:ctrlPr>
                            </m:dPr>
                            <m:e>
                              <m:r>
                                <a:rPr lang="en-SG" sz="2300" i="1" kern="0" baseline="0">
                                  <a:solidFill>
                                    <a:srgbClr val="262626"/>
                                  </a:solidFill>
                                  <a:latin typeface="Cambria Math" panose="02040503050406030204" pitchFamily="18" charset="0"/>
                                </a:rPr>
                                <m:t>𝑣</m:t>
                              </m:r>
                            </m:e>
                          </m:d>
                          <m:r>
                            <a:rPr lang="en-SG" sz="2300" b="0" i="1" kern="0" baseline="0" smtClean="0">
                              <a:solidFill>
                                <a:srgbClr val="262626"/>
                              </a:solidFill>
                              <a:latin typeface="Cambria Math" panose="02040503050406030204" pitchFamily="18" charset="0"/>
                            </a:rPr>
                            <m:t>−</m:t>
                          </m:r>
                          <m:r>
                            <a:rPr lang="en-SG" sz="2300" i="1" kern="0" baseline="0" smtClean="0">
                              <a:solidFill>
                                <a:srgbClr val="0000FF"/>
                              </a:solidFill>
                              <a:latin typeface="Cambria Math" panose="02040503050406030204" pitchFamily="18" charset="0"/>
                              <a:ea typeface="+mn-ea"/>
                              <a:cs typeface="+mn-cs"/>
                            </a:rPr>
                            <m:t>0.</m:t>
                          </m:r>
                          <m:r>
                            <a:rPr lang="en-SG" sz="2300" b="0" i="1" kern="0" baseline="0" smtClean="0">
                              <a:solidFill>
                                <a:srgbClr val="0000FF"/>
                              </a:solidFill>
                              <a:latin typeface="Cambria Math" panose="02040503050406030204" pitchFamily="18" charset="0"/>
                              <a:ea typeface="+mn-ea"/>
                              <a:cs typeface="+mn-cs"/>
                            </a:rPr>
                            <m:t>09</m:t>
                          </m:r>
                          <m:r>
                            <a:rPr lang="en-SG" sz="2300" i="1" kern="0" baseline="0">
                              <a:solidFill>
                                <a:srgbClr val="262626"/>
                              </a:solidFill>
                              <a:latin typeface="Cambria Math" panose="02040503050406030204" pitchFamily="18" charset="0"/>
                              <a:ea typeface="Cambria Math" panose="02040503050406030204" pitchFamily="18" charset="0"/>
                              <a:cs typeface="+mn-cs"/>
                            </a:rPr>
                            <m:t>∗</m:t>
                          </m:r>
                          <m:r>
                            <a:rPr lang="en-SG" sz="2300" i="1" kern="0" baseline="0">
                              <a:solidFill>
                                <a:srgbClr val="262626"/>
                              </a:solidFill>
                              <a:latin typeface="Cambria Math" panose="02040503050406030204" pitchFamily="18" charset="0"/>
                              <a:ea typeface="Cambria Math" panose="02040503050406030204" pitchFamily="18" charset="0"/>
                              <a:cs typeface="+mn-cs"/>
                            </a:rPr>
                            <m:t>𝑑</m:t>
                          </m:r>
                          <m:r>
                            <a:rPr lang="en-SG" sz="2300" i="1" kern="0" baseline="0">
                              <a:solidFill>
                                <a:srgbClr val="262626"/>
                              </a:solidFill>
                              <a:latin typeface="Cambria Math" panose="02040503050406030204" pitchFamily="18" charset="0"/>
                              <a:ea typeface="Cambria Math" panose="02040503050406030204" pitchFamily="18" charset="0"/>
                              <a:cs typeface="+mn-cs"/>
                            </a:rPr>
                            <m:t>(</m:t>
                          </m:r>
                          <m:r>
                            <a:rPr lang="en-SG" sz="2300" i="1" kern="0" baseline="0">
                              <a:solidFill>
                                <a:srgbClr val="262626"/>
                              </a:solidFill>
                              <a:latin typeface="Cambria Math" panose="02040503050406030204" pitchFamily="18" charset="0"/>
                              <a:ea typeface="Cambria Math" panose="02040503050406030204" pitchFamily="18" charset="0"/>
                              <a:cs typeface="+mn-cs"/>
                            </a:rPr>
                            <m:t>𝑣</m:t>
                          </m:r>
                          <m:r>
                            <a:rPr lang="en-SG" sz="2300" i="1" kern="0" baseline="0">
                              <a:solidFill>
                                <a:srgbClr val="262626"/>
                              </a:solidFill>
                              <a:latin typeface="Cambria Math" panose="02040503050406030204" pitchFamily="18" charset="0"/>
                              <a:ea typeface="Cambria Math" panose="02040503050406030204" pitchFamily="18" charset="0"/>
                              <a:cs typeface="+mn-cs"/>
                            </a:rPr>
                            <m:t>)}</m:t>
                          </m:r>
                        </m:e>
                      </m:func>
                    </m:oMath>
                  </m:oMathPara>
                </a14:m>
                <a:endParaRPr lang="en-SG" sz="2300" dirty="0"/>
              </a:p>
            </p:txBody>
          </p:sp>
        </mc:Choice>
        <mc:Fallback xmlns="">
          <p:sp>
            <p:nvSpPr>
              <p:cNvPr id="88" name="Rectangle 87">
                <a:extLst>
                  <a:ext uri="{FF2B5EF4-FFF2-40B4-BE49-F238E27FC236}">
                    <a16:creationId xmlns:a16="http://schemas.microsoft.com/office/drawing/2014/main" id="{27898B0E-5F5E-4055-AD0F-40A25082EBC2}"/>
                  </a:ext>
                </a:extLst>
              </p:cNvPr>
              <p:cNvSpPr>
                <a:spLocks noRot="1" noChangeAspect="1" noMove="1" noResize="1" noEditPoints="1" noAdjustHandles="1" noChangeArrowheads="1" noChangeShapeType="1" noTextEdit="1"/>
              </p:cNvSpPr>
              <p:nvPr/>
            </p:nvSpPr>
            <p:spPr>
              <a:xfrm>
                <a:off x="3216272" y="5675336"/>
                <a:ext cx="5440860" cy="522194"/>
              </a:xfrm>
              <a:prstGeom prst="rect">
                <a:avLst/>
              </a:prstGeom>
              <a:blipFill>
                <a:blip r:embed="rId4"/>
                <a:stretch>
                  <a:fillRect/>
                </a:stretch>
              </a:blipFill>
            </p:spPr>
            <p:txBody>
              <a:bodyPr/>
              <a:lstStyle/>
              <a:p>
                <a:r>
                  <a:rPr lang="en-SG">
                    <a:noFill/>
                  </a:rPr>
                  <a:t> </a:t>
                </a:r>
              </a:p>
            </p:txBody>
          </p:sp>
        </mc:Fallback>
      </mc:AlternateContent>
      <p:sp>
        <p:nvSpPr>
          <p:cNvPr id="93" name="Right Arrow 26">
            <a:extLst>
              <a:ext uri="{FF2B5EF4-FFF2-40B4-BE49-F238E27FC236}">
                <a16:creationId xmlns:a16="http://schemas.microsoft.com/office/drawing/2014/main" id="{575FBAAD-3CAB-4F75-94CE-66B6AD22DD00}"/>
              </a:ext>
            </a:extLst>
          </p:cNvPr>
          <p:cNvSpPr/>
          <p:nvPr/>
        </p:nvSpPr>
        <p:spPr>
          <a:xfrm>
            <a:off x="4700860" y="3763344"/>
            <a:ext cx="529544" cy="269476"/>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9F0418C-5E13-4D0F-8FA8-6D6A2340C5D3}"/>
                  </a:ext>
                </a:extLst>
              </p:cNvPr>
              <p:cNvSpPr/>
              <p:nvPr/>
            </p:nvSpPr>
            <p:spPr>
              <a:xfrm>
                <a:off x="780828" y="5779320"/>
                <a:ext cx="2126453" cy="4531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SG" sz="2300" i="1" kern="0" baseline="0" smtClean="0">
                              <a:solidFill>
                                <a:srgbClr val="262626"/>
                              </a:solidFill>
                              <a:latin typeface="Cambria Math" panose="02040503050406030204" pitchFamily="18" charset="0"/>
                              <a:ea typeface="+mn-ea"/>
                              <a:cs typeface="Times New Roman" panose="02020603050405020304" pitchFamily="18" charset="0"/>
                            </a:rPr>
                          </m:ctrlPr>
                        </m:sSubPr>
                        <m:e>
                          <m:r>
                            <a:rPr lang="en-SG" sz="2300" i="1" kern="0"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300" i="1" kern="0" baseline="0">
                              <a:solidFill>
                                <a:srgbClr val="262626"/>
                              </a:solidFill>
                              <a:latin typeface="Cambria Math" panose="02040503050406030204" pitchFamily="18" charset="0"/>
                              <a:ea typeface="+mn-ea"/>
                              <a:cs typeface="Times New Roman" panose="02020603050405020304" pitchFamily="18" charset="0"/>
                            </a:rPr>
                            <m:t>𝑟</m:t>
                          </m:r>
                        </m:sub>
                      </m:sSub>
                      <m:r>
                        <a:rPr lang="en-SG" sz="2300" i="1" kern="0" baseline="0" smtClean="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sz="2300" i="1" kern="0" baseline="0" smtClean="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300" i="1" kern="0" baseline="0">
                          <a:solidFill>
                            <a:srgbClr val="262626"/>
                          </a:solidFill>
                          <a:latin typeface="Cambria Math" panose="02040503050406030204" pitchFamily="18" charset="0"/>
                          <a:ea typeface="+mn-ea"/>
                          <a:cs typeface="Times New Roman" panose="02020603050405020304" pitchFamily="18" charset="0"/>
                        </a:rPr>
                        <m:t>=</m:t>
                      </m:r>
                      <m:r>
                        <a:rPr lang="en-SG" sz="2300" i="1" kern="0" baseline="0" smtClean="0">
                          <a:solidFill>
                            <a:srgbClr val="0000FF"/>
                          </a:solidFill>
                          <a:latin typeface="Cambria Math" panose="02040503050406030204" pitchFamily="18" charset="0"/>
                          <a:ea typeface="+mn-ea"/>
                          <a:cs typeface="Times New Roman" panose="02020603050405020304" pitchFamily="18" charset="0"/>
                        </a:rPr>
                        <m:t>0.</m:t>
                      </m:r>
                      <m:r>
                        <a:rPr lang="en-SG" sz="2300" b="0" i="1" kern="0" baseline="0" smtClean="0">
                          <a:solidFill>
                            <a:srgbClr val="0000FF"/>
                          </a:solidFill>
                          <a:latin typeface="Cambria Math" panose="02040503050406030204" pitchFamily="18" charset="0"/>
                          <a:ea typeface="+mn-ea"/>
                          <a:cs typeface="Times New Roman" panose="02020603050405020304" pitchFamily="18" charset="0"/>
                        </a:rPr>
                        <m:t>0</m:t>
                      </m:r>
                      <m:r>
                        <a:rPr lang="en-SG" sz="2300" i="1" kern="0" baseline="0">
                          <a:solidFill>
                            <a:srgbClr val="0000FF"/>
                          </a:solidFill>
                          <a:latin typeface="Cambria Math" panose="02040503050406030204" pitchFamily="18" charset="0"/>
                          <a:ea typeface="+mn-ea"/>
                          <a:cs typeface="Times New Roman" panose="02020603050405020304" pitchFamily="18" charset="0"/>
                        </a:rPr>
                        <m:t>9</m:t>
                      </m:r>
                    </m:oMath>
                  </m:oMathPara>
                </a14:m>
                <a:endParaRPr lang="en-SG" sz="2300" dirty="0"/>
              </a:p>
            </p:txBody>
          </p:sp>
        </mc:Choice>
        <mc:Fallback xmlns="">
          <p:sp>
            <p:nvSpPr>
              <p:cNvPr id="96" name="Rectangle 95">
                <a:extLst>
                  <a:ext uri="{FF2B5EF4-FFF2-40B4-BE49-F238E27FC236}">
                    <a16:creationId xmlns:a16="http://schemas.microsoft.com/office/drawing/2014/main" id="{19F0418C-5E13-4D0F-8FA8-6D6A2340C5D3}"/>
                  </a:ext>
                </a:extLst>
              </p:cNvPr>
              <p:cNvSpPr>
                <a:spLocks noRot="1" noChangeAspect="1" noMove="1" noResize="1" noEditPoints="1" noAdjustHandles="1" noChangeArrowheads="1" noChangeShapeType="1" noTextEdit="1"/>
              </p:cNvSpPr>
              <p:nvPr/>
            </p:nvSpPr>
            <p:spPr>
              <a:xfrm>
                <a:off x="780828" y="5779320"/>
                <a:ext cx="2126453" cy="453137"/>
              </a:xfrm>
              <a:prstGeom prst="rect">
                <a:avLst/>
              </a:prstGeom>
              <a:blipFill>
                <a:blip r:embed="rId5"/>
                <a:stretch>
                  <a:fillRect/>
                </a:stretch>
              </a:blipFill>
            </p:spPr>
            <p:txBody>
              <a:bodyPr/>
              <a:lstStyle/>
              <a:p>
                <a:r>
                  <a:rPr lang="en-SG">
                    <a:noFill/>
                  </a:rPr>
                  <a:t> </a:t>
                </a:r>
              </a:p>
            </p:txBody>
          </p:sp>
        </mc:Fallback>
      </mc:AlternateContent>
      <p:grpSp>
        <p:nvGrpSpPr>
          <p:cNvPr id="86" name="Group 85">
            <a:extLst>
              <a:ext uri="{FF2B5EF4-FFF2-40B4-BE49-F238E27FC236}">
                <a16:creationId xmlns:a16="http://schemas.microsoft.com/office/drawing/2014/main" id="{16A3B2A4-6EC8-4DC7-BD10-473D0DA524E2}"/>
              </a:ext>
            </a:extLst>
          </p:cNvPr>
          <p:cNvGrpSpPr/>
          <p:nvPr/>
        </p:nvGrpSpPr>
        <p:grpSpPr>
          <a:xfrm>
            <a:off x="454512" y="2256553"/>
            <a:ext cx="4297412" cy="3276821"/>
            <a:chOff x="377512" y="2352803"/>
            <a:chExt cx="4297412" cy="3276821"/>
          </a:xfrm>
        </p:grpSpPr>
        <p:pic>
          <p:nvPicPr>
            <p:cNvPr id="99" name="Picture 98">
              <a:extLst>
                <a:ext uri="{FF2B5EF4-FFF2-40B4-BE49-F238E27FC236}">
                  <a16:creationId xmlns:a16="http://schemas.microsoft.com/office/drawing/2014/main" id="{7966F3D5-3B7F-4ACD-B259-19B8AE431454}"/>
                </a:ext>
              </a:extLst>
            </p:cNvPr>
            <p:cNvPicPr>
              <a:picLocks noChangeAspect="1"/>
            </p:cNvPicPr>
            <p:nvPr/>
          </p:nvPicPr>
          <p:blipFill rotWithShape="1">
            <a:blip r:embed="rId6"/>
            <a:srcRect b="19874"/>
            <a:stretch/>
          </p:blipFill>
          <p:spPr>
            <a:xfrm>
              <a:off x="1101439" y="2677010"/>
              <a:ext cx="3302106" cy="2308199"/>
            </a:xfrm>
            <a:prstGeom prst="rect">
              <a:avLst/>
            </a:prstGeom>
          </p:spPr>
        </p:pic>
        <p:grpSp>
          <p:nvGrpSpPr>
            <p:cNvPr id="100" name="Group 99">
              <a:extLst>
                <a:ext uri="{FF2B5EF4-FFF2-40B4-BE49-F238E27FC236}">
                  <a16:creationId xmlns:a16="http://schemas.microsoft.com/office/drawing/2014/main" id="{CEF63F75-2EF9-4AFF-95A5-EF581D34B135}"/>
                </a:ext>
              </a:extLst>
            </p:cNvPr>
            <p:cNvGrpSpPr/>
            <p:nvPr/>
          </p:nvGrpSpPr>
          <p:grpSpPr>
            <a:xfrm>
              <a:off x="1186024" y="2748952"/>
              <a:ext cx="3172403" cy="2122735"/>
              <a:chOff x="3960044" y="3451471"/>
              <a:chExt cx="2264176" cy="1491361"/>
            </a:xfrm>
          </p:grpSpPr>
          <p:sp>
            <p:nvSpPr>
              <p:cNvPr id="168" name="Flowchart: Connector 167">
                <a:extLst>
                  <a:ext uri="{FF2B5EF4-FFF2-40B4-BE49-F238E27FC236}">
                    <a16:creationId xmlns:a16="http://schemas.microsoft.com/office/drawing/2014/main" id="{98ABC1A4-79A0-477E-AB81-96E54DE1680D}"/>
                  </a:ext>
                </a:extLst>
              </p:cNvPr>
              <p:cNvSpPr/>
              <p:nvPr/>
            </p:nvSpPr>
            <p:spPr>
              <a:xfrm>
                <a:off x="5156046" y="394193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69" name="Flowchart: Connector 168">
                <a:extLst>
                  <a:ext uri="{FF2B5EF4-FFF2-40B4-BE49-F238E27FC236}">
                    <a16:creationId xmlns:a16="http://schemas.microsoft.com/office/drawing/2014/main" id="{D56AE1D4-72D8-472B-8AE1-CF9713229D71}"/>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0" name="Flowchart: Connector 169">
                <a:extLst>
                  <a:ext uri="{FF2B5EF4-FFF2-40B4-BE49-F238E27FC236}">
                    <a16:creationId xmlns:a16="http://schemas.microsoft.com/office/drawing/2014/main" id="{A9AF88C1-A3D6-4E28-AD11-9150E899F043}"/>
                  </a:ext>
                </a:extLst>
              </p:cNvPr>
              <p:cNvSpPr/>
              <p:nvPr/>
            </p:nvSpPr>
            <p:spPr>
              <a:xfrm>
                <a:off x="4439050" y="463132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1" name="Flowchart: Connector 170">
                <a:extLst>
                  <a:ext uri="{FF2B5EF4-FFF2-40B4-BE49-F238E27FC236}">
                    <a16:creationId xmlns:a16="http://schemas.microsoft.com/office/drawing/2014/main" id="{8A6E54DD-BAC0-4085-A681-CA83A9C68D2A}"/>
                  </a:ext>
                </a:extLst>
              </p:cNvPr>
              <p:cNvSpPr/>
              <p:nvPr/>
            </p:nvSpPr>
            <p:spPr>
              <a:xfrm>
                <a:off x="4935638" y="462977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2" name="Flowchart: Connector 171">
                <a:extLst>
                  <a:ext uri="{FF2B5EF4-FFF2-40B4-BE49-F238E27FC236}">
                    <a16:creationId xmlns:a16="http://schemas.microsoft.com/office/drawing/2014/main" id="{AC12FB82-A4A9-4ED4-8A74-6B95C44F6AD0}"/>
                  </a:ext>
                </a:extLst>
              </p:cNvPr>
              <p:cNvSpPr/>
              <p:nvPr/>
            </p:nvSpPr>
            <p:spPr>
              <a:xfrm>
                <a:off x="5415205"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3" name="Flowchart: Connector 172">
                <a:extLst>
                  <a:ext uri="{FF2B5EF4-FFF2-40B4-BE49-F238E27FC236}">
                    <a16:creationId xmlns:a16="http://schemas.microsoft.com/office/drawing/2014/main" id="{0F93D5A1-F99E-47D5-9D51-97AB4B8F8AC0}"/>
                  </a:ext>
                </a:extLst>
              </p:cNvPr>
              <p:cNvSpPr/>
              <p:nvPr/>
            </p:nvSpPr>
            <p:spPr>
              <a:xfrm>
                <a:off x="5912256"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4" name="Flowchart: Connector 173">
                <a:extLst>
                  <a:ext uri="{FF2B5EF4-FFF2-40B4-BE49-F238E27FC236}">
                    <a16:creationId xmlns:a16="http://schemas.microsoft.com/office/drawing/2014/main" id="{1BB95EAE-D9A5-40CD-9FD7-75E8D2BDD14F}"/>
                  </a:ext>
                </a:extLst>
              </p:cNvPr>
              <p:cNvSpPr/>
              <p:nvPr/>
            </p:nvSpPr>
            <p:spPr>
              <a:xfrm>
                <a:off x="3960692" y="394240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75" name="Flowchart: Connector 174">
                <a:extLst>
                  <a:ext uri="{FF2B5EF4-FFF2-40B4-BE49-F238E27FC236}">
                    <a16:creationId xmlns:a16="http://schemas.microsoft.com/office/drawing/2014/main" id="{1470165D-1B5A-4F37-9047-DA9CB093C131}"/>
                  </a:ext>
                </a:extLst>
              </p:cNvPr>
              <p:cNvSpPr/>
              <p:nvPr/>
            </p:nvSpPr>
            <p:spPr>
              <a:xfrm>
                <a:off x="3960044" y="4630259"/>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nvGrpSpPr>
            <p:cNvPr id="101" name="Group 100">
              <a:extLst>
                <a:ext uri="{FF2B5EF4-FFF2-40B4-BE49-F238E27FC236}">
                  <a16:creationId xmlns:a16="http://schemas.microsoft.com/office/drawing/2014/main" id="{2CFB011F-4500-4ACC-84D8-284867D4D1BC}"/>
                </a:ext>
              </a:extLst>
            </p:cNvPr>
            <p:cNvGrpSpPr/>
            <p:nvPr/>
          </p:nvGrpSpPr>
          <p:grpSpPr>
            <a:xfrm>
              <a:off x="4224794" y="4889160"/>
              <a:ext cx="450130" cy="535775"/>
              <a:chOff x="6044302" y="4719482"/>
              <a:chExt cx="450130" cy="535775"/>
            </a:xfrm>
            <a:solidFill>
              <a:srgbClr val="0000FF"/>
            </a:solidFill>
          </p:grpSpPr>
          <p:grpSp>
            <p:nvGrpSpPr>
              <p:cNvPr id="162" name="Group 161">
                <a:extLst>
                  <a:ext uri="{FF2B5EF4-FFF2-40B4-BE49-F238E27FC236}">
                    <a16:creationId xmlns:a16="http://schemas.microsoft.com/office/drawing/2014/main" id="{6FF05A62-6703-4863-A9BD-9826DAA32598}"/>
                  </a:ext>
                </a:extLst>
              </p:cNvPr>
              <p:cNvGrpSpPr/>
              <p:nvPr/>
            </p:nvGrpSpPr>
            <p:grpSpPr>
              <a:xfrm>
                <a:off x="6044302" y="4719482"/>
                <a:ext cx="267265" cy="214084"/>
                <a:chOff x="1347259" y="4897395"/>
                <a:chExt cx="267265" cy="214084"/>
              </a:xfrm>
              <a:grpFill/>
            </p:grpSpPr>
            <p:sp>
              <p:nvSpPr>
                <p:cNvPr id="166" name="Line 54">
                  <a:extLst>
                    <a:ext uri="{FF2B5EF4-FFF2-40B4-BE49-F238E27FC236}">
                      <a16:creationId xmlns:a16="http://schemas.microsoft.com/office/drawing/2014/main" id="{3AAAA14A-C43B-478D-939B-F27BB5EB86E5}"/>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A17BAED1-076A-43EE-BABC-18EC9455F2A4}"/>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3" name="Group 162">
                <a:extLst>
                  <a:ext uri="{FF2B5EF4-FFF2-40B4-BE49-F238E27FC236}">
                    <a16:creationId xmlns:a16="http://schemas.microsoft.com/office/drawing/2014/main" id="{F34E26DA-17FF-4059-9152-2093302861B3}"/>
                  </a:ext>
                </a:extLst>
              </p:cNvPr>
              <p:cNvGrpSpPr/>
              <p:nvPr/>
            </p:nvGrpSpPr>
            <p:grpSpPr>
              <a:xfrm>
                <a:off x="6318704" y="4955544"/>
                <a:ext cx="175728" cy="299713"/>
                <a:chOff x="1304825" y="5108717"/>
                <a:chExt cx="175728" cy="299713"/>
              </a:xfrm>
              <a:grpFill/>
            </p:grpSpPr>
            <p:sp>
              <p:nvSpPr>
                <p:cNvPr id="164" name="Line 64">
                  <a:extLst>
                    <a:ext uri="{FF2B5EF4-FFF2-40B4-BE49-F238E27FC236}">
                      <a16:creationId xmlns:a16="http://schemas.microsoft.com/office/drawing/2014/main" id="{1490D596-41B2-4219-9B4E-02285ABE4151}"/>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5">
                  <a:extLst>
                    <a:ext uri="{FF2B5EF4-FFF2-40B4-BE49-F238E27FC236}">
                      <a16:creationId xmlns:a16="http://schemas.microsoft.com/office/drawing/2014/main" id="{1D4EFF44-31B7-42C0-A046-C80EADDA764A}"/>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2" name="Group 101">
              <a:extLst>
                <a:ext uri="{FF2B5EF4-FFF2-40B4-BE49-F238E27FC236}">
                  <a16:creationId xmlns:a16="http://schemas.microsoft.com/office/drawing/2014/main" id="{52305514-ADC5-4547-B64C-1437A3485C4A}"/>
                </a:ext>
              </a:extLst>
            </p:cNvPr>
            <p:cNvGrpSpPr/>
            <p:nvPr/>
          </p:nvGrpSpPr>
          <p:grpSpPr>
            <a:xfrm>
              <a:off x="1278428" y="4910604"/>
              <a:ext cx="194760" cy="613713"/>
              <a:chOff x="3097936" y="4740926"/>
              <a:chExt cx="194760" cy="613713"/>
            </a:xfrm>
            <a:solidFill>
              <a:srgbClr val="0000FF"/>
            </a:solidFill>
          </p:grpSpPr>
          <p:grpSp>
            <p:nvGrpSpPr>
              <p:cNvPr id="156" name="Group 155">
                <a:extLst>
                  <a:ext uri="{FF2B5EF4-FFF2-40B4-BE49-F238E27FC236}">
                    <a16:creationId xmlns:a16="http://schemas.microsoft.com/office/drawing/2014/main" id="{572B073A-EE3B-4B37-B109-E7A318C5E297}"/>
                  </a:ext>
                </a:extLst>
              </p:cNvPr>
              <p:cNvGrpSpPr/>
              <p:nvPr/>
            </p:nvGrpSpPr>
            <p:grpSpPr>
              <a:xfrm rot="8456493">
                <a:off x="3097936" y="5098126"/>
                <a:ext cx="181419" cy="256513"/>
                <a:chOff x="5332984" y="3526400"/>
                <a:chExt cx="196153" cy="280000"/>
              </a:xfrm>
              <a:grpFill/>
            </p:grpSpPr>
            <p:sp>
              <p:nvSpPr>
                <p:cNvPr id="160" name="Line 40">
                  <a:extLst>
                    <a:ext uri="{FF2B5EF4-FFF2-40B4-BE49-F238E27FC236}">
                      <a16:creationId xmlns:a16="http://schemas.microsoft.com/office/drawing/2014/main" id="{14B84CCD-47BA-4F97-B7B8-D62C9FFA23D3}"/>
                    </a:ext>
                  </a:extLst>
                </p:cNvPr>
                <p:cNvSpPr>
                  <a:spLocks noChangeShapeType="1"/>
                </p:cNvSpPr>
                <p:nvPr/>
              </p:nvSpPr>
              <p:spPr bwMode="auto">
                <a:xfrm flipV="1">
                  <a:off x="5332984" y="3620062"/>
                  <a:ext cx="149462" cy="186338"/>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a:extLst>
                    <a:ext uri="{FF2B5EF4-FFF2-40B4-BE49-F238E27FC236}">
                      <a16:creationId xmlns:a16="http://schemas.microsoft.com/office/drawing/2014/main" id="{3A5A6332-F4CD-4DE0-875A-A0FEB6D05E69}"/>
                    </a:ext>
                  </a:extLst>
                </p:cNvPr>
                <p:cNvSpPr>
                  <a:spLocks/>
                </p:cNvSpPr>
                <p:nvPr/>
              </p:nvSpPr>
              <p:spPr bwMode="auto">
                <a:xfrm>
                  <a:off x="5466403" y="3526400"/>
                  <a:ext cx="62734" cy="9983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7" name="Group 156">
                <a:extLst>
                  <a:ext uri="{FF2B5EF4-FFF2-40B4-BE49-F238E27FC236}">
                    <a16:creationId xmlns:a16="http://schemas.microsoft.com/office/drawing/2014/main" id="{9B5DE0D7-2C44-4F0B-BBE0-33773C56530D}"/>
                  </a:ext>
                </a:extLst>
              </p:cNvPr>
              <p:cNvGrpSpPr/>
              <p:nvPr/>
            </p:nvGrpSpPr>
            <p:grpSpPr>
              <a:xfrm rot="2396974">
                <a:off x="3116968" y="4740926"/>
                <a:ext cx="175728" cy="299713"/>
                <a:chOff x="1304825" y="5108717"/>
                <a:chExt cx="175728" cy="299713"/>
              </a:xfrm>
              <a:grpFill/>
            </p:grpSpPr>
            <p:sp>
              <p:nvSpPr>
                <p:cNvPr id="158" name="Line 64">
                  <a:extLst>
                    <a:ext uri="{FF2B5EF4-FFF2-40B4-BE49-F238E27FC236}">
                      <a16:creationId xmlns:a16="http://schemas.microsoft.com/office/drawing/2014/main" id="{A0FB1FBC-F88A-456A-B4BE-45EA172B8AE1}"/>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5">
                  <a:extLst>
                    <a:ext uri="{FF2B5EF4-FFF2-40B4-BE49-F238E27FC236}">
                      <a16:creationId xmlns:a16="http://schemas.microsoft.com/office/drawing/2014/main" id="{A121201C-A166-4FAB-9F89-CE2AD76CB605}"/>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3" name="Group 102">
              <a:extLst>
                <a:ext uri="{FF2B5EF4-FFF2-40B4-BE49-F238E27FC236}">
                  <a16:creationId xmlns:a16="http://schemas.microsoft.com/office/drawing/2014/main" id="{57980868-832D-4520-AEC2-22049B24B0A4}"/>
                </a:ext>
              </a:extLst>
            </p:cNvPr>
            <p:cNvGrpSpPr/>
            <p:nvPr/>
          </p:nvGrpSpPr>
          <p:grpSpPr>
            <a:xfrm>
              <a:off x="2700406" y="4917806"/>
              <a:ext cx="305603" cy="702193"/>
              <a:chOff x="4519914" y="4748128"/>
              <a:chExt cx="305603" cy="702193"/>
            </a:xfrm>
            <a:solidFill>
              <a:srgbClr val="0000FF"/>
            </a:solidFill>
          </p:grpSpPr>
          <p:grpSp>
            <p:nvGrpSpPr>
              <p:cNvPr id="150" name="Group 149">
                <a:extLst>
                  <a:ext uri="{FF2B5EF4-FFF2-40B4-BE49-F238E27FC236}">
                    <a16:creationId xmlns:a16="http://schemas.microsoft.com/office/drawing/2014/main" id="{34DDBA63-E9FB-44F3-A800-D65F16A0C725}"/>
                  </a:ext>
                </a:extLst>
              </p:cNvPr>
              <p:cNvGrpSpPr/>
              <p:nvPr/>
            </p:nvGrpSpPr>
            <p:grpSpPr>
              <a:xfrm rot="6624375">
                <a:off x="4430136" y="4837906"/>
                <a:ext cx="370876" cy="191319"/>
                <a:chOff x="1342160" y="4531401"/>
                <a:chExt cx="370876" cy="191319"/>
              </a:xfrm>
              <a:grpFill/>
            </p:grpSpPr>
            <p:sp>
              <p:nvSpPr>
                <p:cNvPr id="154" name="Line 46">
                  <a:extLst>
                    <a:ext uri="{FF2B5EF4-FFF2-40B4-BE49-F238E27FC236}">
                      <a16:creationId xmlns:a16="http://schemas.microsoft.com/office/drawing/2014/main" id="{7C2AD00C-7EF6-4391-8757-C1C3FDA12B49}"/>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7">
                  <a:extLst>
                    <a:ext uri="{FF2B5EF4-FFF2-40B4-BE49-F238E27FC236}">
                      <a16:creationId xmlns:a16="http://schemas.microsoft.com/office/drawing/2014/main" id="{C96E5B63-3F2E-4AAC-8C30-15991F7BCD54}"/>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1" name="Group 150">
                <a:extLst>
                  <a:ext uri="{FF2B5EF4-FFF2-40B4-BE49-F238E27FC236}">
                    <a16:creationId xmlns:a16="http://schemas.microsoft.com/office/drawing/2014/main" id="{C4BDB8BE-19B7-4E48-8211-100CFE17E5FB}"/>
                  </a:ext>
                </a:extLst>
              </p:cNvPr>
              <p:cNvGrpSpPr/>
              <p:nvPr/>
            </p:nvGrpSpPr>
            <p:grpSpPr>
              <a:xfrm>
                <a:off x="4649789" y="5150608"/>
                <a:ext cx="175728" cy="299713"/>
                <a:chOff x="1304825" y="5108717"/>
                <a:chExt cx="175728" cy="299713"/>
              </a:xfrm>
              <a:grpFill/>
            </p:grpSpPr>
            <p:sp>
              <p:nvSpPr>
                <p:cNvPr id="152" name="Line 64">
                  <a:extLst>
                    <a:ext uri="{FF2B5EF4-FFF2-40B4-BE49-F238E27FC236}">
                      <a16:creationId xmlns:a16="http://schemas.microsoft.com/office/drawing/2014/main" id="{9ABE094F-089E-47C0-897B-D89294DC8C6E}"/>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5">
                  <a:extLst>
                    <a:ext uri="{FF2B5EF4-FFF2-40B4-BE49-F238E27FC236}">
                      <a16:creationId xmlns:a16="http://schemas.microsoft.com/office/drawing/2014/main" id="{DF1C443A-1829-4023-A390-23DC40EF5C68}"/>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4" name="Group 103">
              <a:extLst>
                <a:ext uri="{FF2B5EF4-FFF2-40B4-BE49-F238E27FC236}">
                  <a16:creationId xmlns:a16="http://schemas.microsoft.com/office/drawing/2014/main" id="{52962CF2-42AC-409C-A7C3-6F8DEAE2601A}"/>
                </a:ext>
              </a:extLst>
            </p:cNvPr>
            <p:cNvGrpSpPr/>
            <p:nvPr/>
          </p:nvGrpSpPr>
          <p:grpSpPr>
            <a:xfrm rot="1080835">
              <a:off x="3403126" y="4963874"/>
              <a:ext cx="450130" cy="535775"/>
              <a:chOff x="6044302" y="4719482"/>
              <a:chExt cx="450130" cy="535775"/>
            </a:xfrm>
            <a:solidFill>
              <a:srgbClr val="0000FF"/>
            </a:solidFill>
          </p:grpSpPr>
          <p:grpSp>
            <p:nvGrpSpPr>
              <p:cNvPr id="144" name="Group 143">
                <a:extLst>
                  <a:ext uri="{FF2B5EF4-FFF2-40B4-BE49-F238E27FC236}">
                    <a16:creationId xmlns:a16="http://schemas.microsoft.com/office/drawing/2014/main" id="{6A8E7E40-96FC-4B31-8720-7371C6C697DC}"/>
                  </a:ext>
                </a:extLst>
              </p:cNvPr>
              <p:cNvGrpSpPr/>
              <p:nvPr/>
            </p:nvGrpSpPr>
            <p:grpSpPr>
              <a:xfrm>
                <a:off x="6044302" y="4719482"/>
                <a:ext cx="267265" cy="214084"/>
                <a:chOff x="1347259" y="4897395"/>
                <a:chExt cx="267265" cy="214084"/>
              </a:xfrm>
              <a:grpFill/>
            </p:grpSpPr>
            <p:sp>
              <p:nvSpPr>
                <p:cNvPr id="148" name="Line 54">
                  <a:extLst>
                    <a:ext uri="{FF2B5EF4-FFF2-40B4-BE49-F238E27FC236}">
                      <a16:creationId xmlns:a16="http://schemas.microsoft.com/office/drawing/2014/main" id="{B4BD11A3-E982-40A3-AAEF-3391F2E70F1F}"/>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5">
                  <a:extLst>
                    <a:ext uri="{FF2B5EF4-FFF2-40B4-BE49-F238E27FC236}">
                      <a16:creationId xmlns:a16="http://schemas.microsoft.com/office/drawing/2014/main" id="{D84FBF8D-445E-469F-8E49-CB6C38E5EAD2}"/>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5" name="Group 144">
                <a:extLst>
                  <a:ext uri="{FF2B5EF4-FFF2-40B4-BE49-F238E27FC236}">
                    <a16:creationId xmlns:a16="http://schemas.microsoft.com/office/drawing/2014/main" id="{57D70217-E86F-4A18-96BC-3DB8CA708EBB}"/>
                  </a:ext>
                </a:extLst>
              </p:cNvPr>
              <p:cNvGrpSpPr/>
              <p:nvPr/>
            </p:nvGrpSpPr>
            <p:grpSpPr>
              <a:xfrm>
                <a:off x="6318704" y="4955544"/>
                <a:ext cx="175728" cy="299713"/>
                <a:chOff x="1304825" y="5108717"/>
                <a:chExt cx="175728" cy="299713"/>
              </a:xfrm>
              <a:grpFill/>
            </p:grpSpPr>
            <p:sp>
              <p:nvSpPr>
                <p:cNvPr id="146" name="Line 64">
                  <a:extLst>
                    <a:ext uri="{FF2B5EF4-FFF2-40B4-BE49-F238E27FC236}">
                      <a16:creationId xmlns:a16="http://schemas.microsoft.com/office/drawing/2014/main" id="{618D762C-D47F-4962-907D-DA6C91241FCE}"/>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5">
                  <a:extLst>
                    <a:ext uri="{FF2B5EF4-FFF2-40B4-BE49-F238E27FC236}">
                      <a16:creationId xmlns:a16="http://schemas.microsoft.com/office/drawing/2014/main" id="{F276D262-3B7C-4CCC-BA9D-FC56890ED189}"/>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5" name="Group 104">
              <a:extLst>
                <a:ext uri="{FF2B5EF4-FFF2-40B4-BE49-F238E27FC236}">
                  <a16:creationId xmlns:a16="http://schemas.microsoft.com/office/drawing/2014/main" id="{CD728846-4787-459F-9150-21C5226EE49A}"/>
                </a:ext>
              </a:extLst>
            </p:cNvPr>
            <p:cNvGrpSpPr/>
            <p:nvPr/>
          </p:nvGrpSpPr>
          <p:grpSpPr>
            <a:xfrm rot="382944">
              <a:off x="1967166" y="4927431"/>
              <a:ext cx="305603" cy="702193"/>
              <a:chOff x="4519914" y="4748128"/>
              <a:chExt cx="305603" cy="702193"/>
            </a:xfrm>
            <a:solidFill>
              <a:srgbClr val="0000FF"/>
            </a:solidFill>
          </p:grpSpPr>
          <p:grpSp>
            <p:nvGrpSpPr>
              <p:cNvPr id="138" name="Group 137">
                <a:extLst>
                  <a:ext uri="{FF2B5EF4-FFF2-40B4-BE49-F238E27FC236}">
                    <a16:creationId xmlns:a16="http://schemas.microsoft.com/office/drawing/2014/main" id="{A8871183-FC31-4207-8871-AE77FF8BC785}"/>
                  </a:ext>
                </a:extLst>
              </p:cNvPr>
              <p:cNvGrpSpPr/>
              <p:nvPr/>
            </p:nvGrpSpPr>
            <p:grpSpPr>
              <a:xfrm rot="6624375">
                <a:off x="4430136" y="4837906"/>
                <a:ext cx="370876" cy="191319"/>
                <a:chOff x="1342160" y="4531401"/>
                <a:chExt cx="370876" cy="191319"/>
              </a:xfrm>
              <a:grpFill/>
            </p:grpSpPr>
            <p:sp>
              <p:nvSpPr>
                <p:cNvPr id="142" name="Line 46">
                  <a:extLst>
                    <a:ext uri="{FF2B5EF4-FFF2-40B4-BE49-F238E27FC236}">
                      <a16:creationId xmlns:a16="http://schemas.microsoft.com/office/drawing/2014/main" id="{ECB43E63-3D37-4A43-8A15-E68C4C544744}"/>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a:extLst>
                    <a:ext uri="{FF2B5EF4-FFF2-40B4-BE49-F238E27FC236}">
                      <a16:creationId xmlns:a16="http://schemas.microsoft.com/office/drawing/2014/main" id="{B08F3982-1E46-4CC0-A9A6-AF4502C7ADBF}"/>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Group 138">
                <a:extLst>
                  <a:ext uri="{FF2B5EF4-FFF2-40B4-BE49-F238E27FC236}">
                    <a16:creationId xmlns:a16="http://schemas.microsoft.com/office/drawing/2014/main" id="{5412EAE8-7FC6-4448-8DD8-1DAE90326FF7}"/>
                  </a:ext>
                </a:extLst>
              </p:cNvPr>
              <p:cNvGrpSpPr/>
              <p:nvPr/>
            </p:nvGrpSpPr>
            <p:grpSpPr>
              <a:xfrm>
                <a:off x="4649789" y="5150608"/>
                <a:ext cx="175728" cy="299713"/>
                <a:chOff x="1304825" y="5108717"/>
                <a:chExt cx="175728" cy="299713"/>
              </a:xfrm>
              <a:grpFill/>
            </p:grpSpPr>
            <p:sp>
              <p:nvSpPr>
                <p:cNvPr id="140" name="Line 64">
                  <a:extLst>
                    <a:ext uri="{FF2B5EF4-FFF2-40B4-BE49-F238E27FC236}">
                      <a16:creationId xmlns:a16="http://schemas.microsoft.com/office/drawing/2014/main" id="{080D5635-A277-4D80-A3D7-38E954755C17}"/>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5">
                  <a:extLst>
                    <a:ext uri="{FF2B5EF4-FFF2-40B4-BE49-F238E27FC236}">
                      <a16:creationId xmlns:a16="http://schemas.microsoft.com/office/drawing/2014/main" id="{BE4ECD9C-8E33-4E80-B226-1105F385368D}"/>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6" name="Group 105">
              <a:extLst>
                <a:ext uri="{FF2B5EF4-FFF2-40B4-BE49-F238E27FC236}">
                  <a16:creationId xmlns:a16="http://schemas.microsoft.com/office/drawing/2014/main" id="{60216666-CDFD-4829-9B03-E5C26FA78ABB}"/>
                </a:ext>
              </a:extLst>
            </p:cNvPr>
            <p:cNvGrpSpPr/>
            <p:nvPr/>
          </p:nvGrpSpPr>
          <p:grpSpPr>
            <a:xfrm rot="19259235">
              <a:off x="2626132" y="2732572"/>
              <a:ext cx="450130" cy="535775"/>
              <a:chOff x="6044302" y="4719482"/>
              <a:chExt cx="450130" cy="535775"/>
            </a:xfrm>
            <a:solidFill>
              <a:srgbClr val="0000FF"/>
            </a:solidFill>
          </p:grpSpPr>
          <p:grpSp>
            <p:nvGrpSpPr>
              <p:cNvPr id="132" name="Group 131">
                <a:extLst>
                  <a:ext uri="{FF2B5EF4-FFF2-40B4-BE49-F238E27FC236}">
                    <a16:creationId xmlns:a16="http://schemas.microsoft.com/office/drawing/2014/main" id="{D1708B0D-BFB3-4D67-8159-16C42D72378F}"/>
                  </a:ext>
                </a:extLst>
              </p:cNvPr>
              <p:cNvGrpSpPr/>
              <p:nvPr/>
            </p:nvGrpSpPr>
            <p:grpSpPr>
              <a:xfrm>
                <a:off x="6044302" y="4719482"/>
                <a:ext cx="267265" cy="214084"/>
                <a:chOff x="1347259" y="4897395"/>
                <a:chExt cx="267265" cy="214084"/>
              </a:xfrm>
              <a:grpFill/>
            </p:grpSpPr>
            <p:sp>
              <p:nvSpPr>
                <p:cNvPr id="136" name="Line 54">
                  <a:extLst>
                    <a:ext uri="{FF2B5EF4-FFF2-40B4-BE49-F238E27FC236}">
                      <a16:creationId xmlns:a16="http://schemas.microsoft.com/office/drawing/2014/main" id="{D78D377B-5F66-4E72-B516-0284C1010487}"/>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5">
                  <a:extLst>
                    <a:ext uri="{FF2B5EF4-FFF2-40B4-BE49-F238E27FC236}">
                      <a16:creationId xmlns:a16="http://schemas.microsoft.com/office/drawing/2014/main" id="{C9D3EEC5-916E-4D51-91B9-4766303E58DA}"/>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3" name="Group 132">
                <a:extLst>
                  <a:ext uri="{FF2B5EF4-FFF2-40B4-BE49-F238E27FC236}">
                    <a16:creationId xmlns:a16="http://schemas.microsoft.com/office/drawing/2014/main" id="{C2336E69-509C-414F-8AA7-E6D060765B54}"/>
                  </a:ext>
                </a:extLst>
              </p:cNvPr>
              <p:cNvGrpSpPr/>
              <p:nvPr/>
            </p:nvGrpSpPr>
            <p:grpSpPr>
              <a:xfrm>
                <a:off x="6318704" y="4955544"/>
                <a:ext cx="175728" cy="299713"/>
                <a:chOff x="1304825" y="5108717"/>
                <a:chExt cx="175728" cy="299713"/>
              </a:xfrm>
              <a:grpFill/>
            </p:grpSpPr>
            <p:sp>
              <p:nvSpPr>
                <p:cNvPr id="134" name="Line 64">
                  <a:extLst>
                    <a:ext uri="{FF2B5EF4-FFF2-40B4-BE49-F238E27FC236}">
                      <a16:creationId xmlns:a16="http://schemas.microsoft.com/office/drawing/2014/main" id="{493D5E6C-4CAA-49CC-B714-56BBB4182D7C}"/>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5">
                  <a:extLst>
                    <a:ext uri="{FF2B5EF4-FFF2-40B4-BE49-F238E27FC236}">
                      <a16:creationId xmlns:a16="http://schemas.microsoft.com/office/drawing/2014/main" id="{CA258B44-59BF-4EB3-BEAB-60B42610A751}"/>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7" name="Group 106">
              <a:extLst>
                <a:ext uri="{FF2B5EF4-FFF2-40B4-BE49-F238E27FC236}">
                  <a16:creationId xmlns:a16="http://schemas.microsoft.com/office/drawing/2014/main" id="{6A7B2A75-101F-44A2-AFAB-FD0B2BA1DD75}"/>
                </a:ext>
              </a:extLst>
            </p:cNvPr>
            <p:cNvGrpSpPr/>
            <p:nvPr/>
          </p:nvGrpSpPr>
          <p:grpSpPr>
            <a:xfrm rot="19669641">
              <a:off x="3444152" y="3470980"/>
              <a:ext cx="450130" cy="535775"/>
              <a:chOff x="6044302" y="4719482"/>
              <a:chExt cx="450130" cy="535775"/>
            </a:xfrm>
            <a:solidFill>
              <a:srgbClr val="0000FF"/>
            </a:solidFill>
          </p:grpSpPr>
          <p:grpSp>
            <p:nvGrpSpPr>
              <p:cNvPr id="126" name="Group 125">
                <a:extLst>
                  <a:ext uri="{FF2B5EF4-FFF2-40B4-BE49-F238E27FC236}">
                    <a16:creationId xmlns:a16="http://schemas.microsoft.com/office/drawing/2014/main" id="{D5425536-4E60-4687-B468-9C0DA3276142}"/>
                  </a:ext>
                </a:extLst>
              </p:cNvPr>
              <p:cNvGrpSpPr/>
              <p:nvPr/>
            </p:nvGrpSpPr>
            <p:grpSpPr>
              <a:xfrm>
                <a:off x="6044302" y="4719482"/>
                <a:ext cx="267265" cy="214084"/>
                <a:chOff x="1347259" y="4897395"/>
                <a:chExt cx="267265" cy="214084"/>
              </a:xfrm>
              <a:grpFill/>
            </p:grpSpPr>
            <p:sp>
              <p:nvSpPr>
                <p:cNvPr id="130" name="Line 54">
                  <a:extLst>
                    <a:ext uri="{FF2B5EF4-FFF2-40B4-BE49-F238E27FC236}">
                      <a16:creationId xmlns:a16="http://schemas.microsoft.com/office/drawing/2014/main" id="{050FFD66-ADD4-4A51-ADA2-6CF469022C89}"/>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5">
                  <a:extLst>
                    <a:ext uri="{FF2B5EF4-FFF2-40B4-BE49-F238E27FC236}">
                      <a16:creationId xmlns:a16="http://schemas.microsoft.com/office/drawing/2014/main" id="{A635BD3F-020F-4575-9D76-17D829DFC4F6}"/>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7" name="Group 126">
                <a:extLst>
                  <a:ext uri="{FF2B5EF4-FFF2-40B4-BE49-F238E27FC236}">
                    <a16:creationId xmlns:a16="http://schemas.microsoft.com/office/drawing/2014/main" id="{BA476E48-1301-4284-925E-E25B958B3A97}"/>
                  </a:ext>
                </a:extLst>
              </p:cNvPr>
              <p:cNvGrpSpPr/>
              <p:nvPr/>
            </p:nvGrpSpPr>
            <p:grpSpPr>
              <a:xfrm>
                <a:off x="6318704" y="4955544"/>
                <a:ext cx="175728" cy="299713"/>
                <a:chOff x="1304825" y="5108717"/>
                <a:chExt cx="175728" cy="299713"/>
              </a:xfrm>
              <a:grpFill/>
            </p:grpSpPr>
            <p:sp>
              <p:nvSpPr>
                <p:cNvPr id="128" name="Line 64">
                  <a:extLst>
                    <a:ext uri="{FF2B5EF4-FFF2-40B4-BE49-F238E27FC236}">
                      <a16:creationId xmlns:a16="http://schemas.microsoft.com/office/drawing/2014/main" id="{5F41043A-6FA3-4D41-AD2A-ED96796FEE3A}"/>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5">
                  <a:extLst>
                    <a:ext uri="{FF2B5EF4-FFF2-40B4-BE49-F238E27FC236}">
                      <a16:creationId xmlns:a16="http://schemas.microsoft.com/office/drawing/2014/main" id="{1439DFE8-1F02-4A02-8CAE-C84B7B468A34}"/>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8" name="Group 107">
              <a:extLst>
                <a:ext uri="{FF2B5EF4-FFF2-40B4-BE49-F238E27FC236}">
                  <a16:creationId xmlns:a16="http://schemas.microsoft.com/office/drawing/2014/main" id="{3CD74A12-8FC9-46C0-8536-0741ED0C9B7E}"/>
                </a:ext>
              </a:extLst>
            </p:cNvPr>
            <p:cNvGrpSpPr/>
            <p:nvPr/>
          </p:nvGrpSpPr>
          <p:grpSpPr>
            <a:xfrm rot="3478965">
              <a:off x="744625" y="3631364"/>
              <a:ext cx="305603" cy="702193"/>
              <a:chOff x="4519914" y="4748128"/>
              <a:chExt cx="305603" cy="702193"/>
            </a:xfrm>
            <a:solidFill>
              <a:srgbClr val="0000FF"/>
            </a:solidFill>
          </p:grpSpPr>
          <p:grpSp>
            <p:nvGrpSpPr>
              <p:cNvPr id="120" name="Group 119">
                <a:extLst>
                  <a:ext uri="{FF2B5EF4-FFF2-40B4-BE49-F238E27FC236}">
                    <a16:creationId xmlns:a16="http://schemas.microsoft.com/office/drawing/2014/main" id="{22057574-F55E-4308-9125-6E5782E7CF4D}"/>
                  </a:ext>
                </a:extLst>
              </p:cNvPr>
              <p:cNvGrpSpPr/>
              <p:nvPr/>
            </p:nvGrpSpPr>
            <p:grpSpPr>
              <a:xfrm rot="6624375">
                <a:off x="4430136" y="4837906"/>
                <a:ext cx="370876" cy="191319"/>
                <a:chOff x="1342160" y="4531401"/>
                <a:chExt cx="370876" cy="191319"/>
              </a:xfrm>
              <a:grpFill/>
            </p:grpSpPr>
            <p:sp>
              <p:nvSpPr>
                <p:cNvPr id="124" name="Line 46">
                  <a:extLst>
                    <a:ext uri="{FF2B5EF4-FFF2-40B4-BE49-F238E27FC236}">
                      <a16:creationId xmlns:a16="http://schemas.microsoft.com/office/drawing/2014/main" id="{AE7AACD7-1D72-4135-84D2-59D13A6AC4A3}"/>
                    </a:ext>
                  </a:extLst>
                </p:cNvPr>
                <p:cNvSpPr>
                  <a:spLocks noChangeShapeType="1"/>
                </p:cNvSpPr>
                <p:nvPr/>
              </p:nvSpPr>
              <p:spPr bwMode="auto">
                <a:xfrm flipV="1">
                  <a:off x="1342160" y="4583758"/>
                  <a:ext cx="285260" cy="13896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a:extLst>
                    <a:ext uri="{FF2B5EF4-FFF2-40B4-BE49-F238E27FC236}">
                      <a16:creationId xmlns:a16="http://schemas.microsoft.com/office/drawing/2014/main" id="{A400A792-D828-4CBA-9C4C-0CD9F8DDB3F9}"/>
                    </a:ext>
                  </a:extLst>
                </p:cNvPr>
                <p:cNvSpPr>
                  <a:spLocks/>
                </p:cNvSpPr>
                <p:nvPr/>
              </p:nvSpPr>
              <p:spPr bwMode="auto">
                <a:xfrm>
                  <a:off x="1626619" y="4531401"/>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Group 120">
                <a:extLst>
                  <a:ext uri="{FF2B5EF4-FFF2-40B4-BE49-F238E27FC236}">
                    <a16:creationId xmlns:a16="http://schemas.microsoft.com/office/drawing/2014/main" id="{9978EB1F-8834-47F2-ACA7-1D552186DAB4}"/>
                  </a:ext>
                </a:extLst>
              </p:cNvPr>
              <p:cNvGrpSpPr/>
              <p:nvPr/>
            </p:nvGrpSpPr>
            <p:grpSpPr>
              <a:xfrm>
                <a:off x="4649789" y="5150608"/>
                <a:ext cx="175728" cy="299713"/>
                <a:chOff x="1304825" y="5108717"/>
                <a:chExt cx="175728" cy="299713"/>
              </a:xfrm>
              <a:grpFill/>
            </p:grpSpPr>
            <p:sp>
              <p:nvSpPr>
                <p:cNvPr id="122" name="Line 64">
                  <a:extLst>
                    <a:ext uri="{FF2B5EF4-FFF2-40B4-BE49-F238E27FC236}">
                      <a16:creationId xmlns:a16="http://schemas.microsoft.com/office/drawing/2014/main" id="{C6634308-75E1-4B73-8F50-B67246BC68E0}"/>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
                  <a:extLst>
                    <a:ext uri="{FF2B5EF4-FFF2-40B4-BE49-F238E27FC236}">
                      <a16:creationId xmlns:a16="http://schemas.microsoft.com/office/drawing/2014/main" id="{2088EF08-ACC2-4D7B-8119-FEF41A5708F1}"/>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8AF265D4-9C0A-49FF-96E0-CD57E65F7A19}"/>
                    </a:ext>
                  </a:extLst>
                </p:cNvPr>
                <p:cNvSpPr/>
                <p:nvPr/>
              </p:nvSpPr>
              <p:spPr>
                <a:xfrm>
                  <a:off x="1953681" y="2352803"/>
                  <a:ext cx="5533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0.2</m:t>
                        </m:r>
                      </m:oMath>
                    </m:oMathPara>
                  </a14:m>
                  <a:endParaRPr lang="en-SG" sz="1800" b="0" kern="0" baseline="0" dirty="0">
                    <a:solidFill>
                      <a:srgbClr val="32862E"/>
                    </a:solidFill>
                    <a:ea typeface="+mn-ea"/>
                    <a:cs typeface="+mn-cs"/>
                  </a:endParaRPr>
                </a:p>
              </p:txBody>
            </p:sp>
          </mc:Choice>
          <mc:Fallback xmlns="">
            <p:sp>
              <p:nvSpPr>
                <p:cNvPr id="109" name="Rectangle 108">
                  <a:extLst>
                    <a:ext uri="{FF2B5EF4-FFF2-40B4-BE49-F238E27FC236}">
                      <a16:creationId xmlns:a16="http://schemas.microsoft.com/office/drawing/2014/main" id="{8AF265D4-9C0A-49FF-96E0-CD57E65F7A19}"/>
                    </a:ext>
                  </a:extLst>
                </p:cNvPr>
                <p:cNvSpPr>
                  <a:spLocks noRot="1" noChangeAspect="1" noMove="1" noResize="1" noEditPoints="1" noAdjustHandles="1" noChangeArrowheads="1" noChangeShapeType="1" noTextEdit="1"/>
                </p:cNvSpPr>
                <p:nvPr/>
              </p:nvSpPr>
              <p:spPr>
                <a:xfrm>
                  <a:off x="1953681" y="2352803"/>
                  <a:ext cx="553357"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91CF0B0E-C35A-4854-BA2C-214C9B53FBD2}"/>
                    </a:ext>
                  </a:extLst>
                </p:cNvPr>
                <p:cNvSpPr/>
                <p:nvPr/>
              </p:nvSpPr>
              <p:spPr>
                <a:xfrm>
                  <a:off x="444878" y="3239615"/>
                  <a:ext cx="809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0.067</m:t>
                        </m:r>
                      </m:oMath>
                    </m:oMathPara>
                  </a14:m>
                  <a:endParaRPr lang="en-SG" sz="1800" b="0" kern="0" baseline="0" dirty="0">
                    <a:solidFill>
                      <a:srgbClr val="32862E"/>
                    </a:solidFill>
                    <a:ea typeface="+mn-ea"/>
                    <a:cs typeface="+mn-cs"/>
                  </a:endParaRPr>
                </a:p>
              </p:txBody>
            </p:sp>
          </mc:Choice>
          <mc:Fallback xmlns="">
            <p:sp>
              <p:nvSpPr>
                <p:cNvPr id="110" name="Rectangle 109">
                  <a:extLst>
                    <a:ext uri="{FF2B5EF4-FFF2-40B4-BE49-F238E27FC236}">
                      <a16:creationId xmlns:a16="http://schemas.microsoft.com/office/drawing/2014/main" id="{91CF0B0E-C35A-4854-BA2C-214C9B53FBD2}"/>
                    </a:ext>
                  </a:extLst>
                </p:cNvPr>
                <p:cNvSpPr>
                  <a:spLocks noRot="1" noChangeAspect="1" noMove="1" noResize="1" noEditPoints="1" noAdjustHandles="1" noChangeArrowheads="1" noChangeShapeType="1" noTextEdit="1"/>
                </p:cNvSpPr>
                <p:nvPr/>
              </p:nvSpPr>
              <p:spPr>
                <a:xfrm>
                  <a:off x="444878" y="3239615"/>
                  <a:ext cx="809837"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BD6CC65C-E67E-46FC-9412-42DBED47B9B3}"/>
                    </a:ext>
                  </a:extLst>
                </p:cNvPr>
                <p:cNvSpPr/>
                <p:nvPr/>
              </p:nvSpPr>
              <p:spPr>
                <a:xfrm>
                  <a:off x="3329175" y="3132818"/>
                  <a:ext cx="788999"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0.133</m:t>
                        </m:r>
                      </m:oMath>
                    </m:oMathPara>
                  </a14:m>
                  <a:endParaRPr lang="en-SG" sz="1600" dirty="0">
                    <a:solidFill>
                      <a:srgbClr val="32862E"/>
                    </a:solidFill>
                  </a:endParaRPr>
                </a:p>
              </p:txBody>
            </p:sp>
          </mc:Choice>
          <mc:Fallback xmlns="">
            <p:sp>
              <p:nvSpPr>
                <p:cNvPr id="111" name="Rectangle 110">
                  <a:extLst>
                    <a:ext uri="{FF2B5EF4-FFF2-40B4-BE49-F238E27FC236}">
                      <a16:creationId xmlns:a16="http://schemas.microsoft.com/office/drawing/2014/main" id="{BD6CC65C-E67E-46FC-9412-42DBED47B9B3}"/>
                    </a:ext>
                  </a:extLst>
                </p:cNvPr>
                <p:cNvSpPr>
                  <a:spLocks noRot="1" noChangeAspect="1" noMove="1" noResize="1" noEditPoints="1" noAdjustHandles="1" noChangeArrowheads="1" noChangeShapeType="1" noTextEdit="1"/>
                </p:cNvSpPr>
                <p:nvPr/>
              </p:nvSpPr>
              <p:spPr>
                <a:xfrm>
                  <a:off x="3329175" y="3132818"/>
                  <a:ext cx="788999" cy="362984"/>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DFC7B471-195B-4F23-A94E-503E7E7A96D5}"/>
                    </a:ext>
                  </a:extLst>
                </p:cNvPr>
                <p:cNvSpPr/>
                <p:nvPr/>
              </p:nvSpPr>
              <p:spPr>
                <a:xfrm>
                  <a:off x="377512" y="4495302"/>
                  <a:ext cx="788999"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0.133</m:t>
                        </m:r>
                      </m:oMath>
                    </m:oMathPara>
                  </a14:m>
                  <a:endParaRPr lang="en-SG" sz="1600" dirty="0">
                    <a:solidFill>
                      <a:srgbClr val="32862E"/>
                    </a:solidFill>
                  </a:endParaRPr>
                </a:p>
              </p:txBody>
            </p:sp>
          </mc:Choice>
          <mc:Fallback xmlns="">
            <p:sp>
              <p:nvSpPr>
                <p:cNvPr id="112" name="Rectangle 111">
                  <a:extLst>
                    <a:ext uri="{FF2B5EF4-FFF2-40B4-BE49-F238E27FC236}">
                      <a16:creationId xmlns:a16="http://schemas.microsoft.com/office/drawing/2014/main" id="{DFC7B471-195B-4F23-A94E-503E7E7A96D5}"/>
                    </a:ext>
                  </a:extLst>
                </p:cNvPr>
                <p:cNvSpPr>
                  <a:spLocks noRot="1" noChangeAspect="1" noMove="1" noResize="1" noEditPoints="1" noAdjustHandles="1" noChangeArrowheads="1" noChangeShapeType="1" noTextEdit="1"/>
                </p:cNvSpPr>
                <p:nvPr/>
              </p:nvSpPr>
              <p:spPr>
                <a:xfrm>
                  <a:off x="377512" y="4495302"/>
                  <a:ext cx="788999" cy="362984"/>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3E8B1B3F-6A2A-4CC7-9213-1B79CA45E719}"/>
                    </a:ext>
                  </a:extLst>
                </p:cNvPr>
                <p:cNvSpPr/>
                <p:nvPr/>
              </p:nvSpPr>
              <p:spPr>
                <a:xfrm>
                  <a:off x="2768305" y="4941935"/>
                  <a:ext cx="788999"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0.067</m:t>
                        </m:r>
                      </m:oMath>
                    </m:oMathPara>
                  </a14:m>
                  <a:endParaRPr lang="en-SG" sz="1600" dirty="0">
                    <a:solidFill>
                      <a:srgbClr val="32862E"/>
                    </a:solidFill>
                  </a:endParaRPr>
                </a:p>
              </p:txBody>
            </p:sp>
          </mc:Choice>
          <mc:Fallback xmlns="">
            <p:sp>
              <p:nvSpPr>
                <p:cNvPr id="176" name="Rectangle 175">
                  <a:extLst>
                    <a:ext uri="{FF2B5EF4-FFF2-40B4-BE49-F238E27FC236}">
                      <a16:creationId xmlns:a16="http://schemas.microsoft.com/office/drawing/2014/main" id="{3E8B1B3F-6A2A-4CC7-9213-1B79CA45E719}"/>
                    </a:ext>
                  </a:extLst>
                </p:cNvPr>
                <p:cNvSpPr>
                  <a:spLocks noRot="1" noChangeAspect="1" noMove="1" noResize="1" noEditPoints="1" noAdjustHandles="1" noChangeArrowheads="1" noChangeShapeType="1" noTextEdit="1"/>
                </p:cNvSpPr>
                <p:nvPr/>
              </p:nvSpPr>
              <p:spPr>
                <a:xfrm>
                  <a:off x="2768305" y="4941935"/>
                  <a:ext cx="788999" cy="362984"/>
                </a:xfrm>
                <a:prstGeom prst="rect">
                  <a:avLst/>
                </a:prstGeom>
                <a:blipFill>
                  <a:blip r:embed="rId11"/>
                  <a:stretch>
                    <a:fillRect/>
                  </a:stretch>
                </a:blipFill>
              </p:spPr>
              <p:txBody>
                <a:bodyPr/>
                <a:lstStyle/>
                <a:p>
                  <a:r>
                    <a:rPr lang="en-SG">
                      <a:noFill/>
                    </a:rPr>
                    <a:t> </a:t>
                  </a:r>
                </a:p>
              </p:txBody>
            </p:sp>
          </mc:Fallback>
        </mc:AlternateContent>
        <p:sp>
          <p:nvSpPr>
            <p:cNvPr id="177" name="Rectangle: Rounded Corners 176">
              <a:extLst>
                <a:ext uri="{FF2B5EF4-FFF2-40B4-BE49-F238E27FC236}">
                  <a16:creationId xmlns:a16="http://schemas.microsoft.com/office/drawing/2014/main" id="{D584CD66-CAB8-49B2-B8F3-D1711D61C4D5}"/>
                </a:ext>
              </a:extLst>
            </p:cNvPr>
            <p:cNvSpPr/>
            <p:nvPr/>
          </p:nvSpPr>
          <p:spPr bwMode="auto">
            <a:xfrm>
              <a:off x="1778298" y="4386978"/>
              <a:ext cx="2729371" cy="539071"/>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p:grpSp>
        <p:nvGrpSpPr>
          <p:cNvPr id="180" name="Group 179">
            <a:extLst>
              <a:ext uri="{FF2B5EF4-FFF2-40B4-BE49-F238E27FC236}">
                <a16:creationId xmlns:a16="http://schemas.microsoft.com/office/drawing/2014/main" id="{D67BE886-1863-4006-B77F-8824C8191297}"/>
              </a:ext>
            </a:extLst>
          </p:cNvPr>
          <p:cNvGrpSpPr/>
          <p:nvPr/>
        </p:nvGrpSpPr>
        <p:grpSpPr>
          <a:xfrm>
            <a:off x="4969439" y="2293287"/>
            <a:ext cx="3966229" cy="3173322"/>
            <a:chOff x="4979064" y="2370287"/>
            <a:chExt cx="3966229" cy="3173322"/>
          </a:xfrm>
        </p:grpSpPr>
        <p:grpSp>
          <p:nvGrpSpPr>
            <p:cNvPr id="85" name="Group 84">
              <a:extLst>
                <a:ext uri="{FF2B5EF4-FFF2-40B4-BE49-F238E27FC236}">
                  <a16:creationId xmlns:a16="http://schemas.microsoft.com/office/drawing/2014/main" id="{A7E6FAE7-0FE4-4FCB-93F5-F1082F80A584}"/>
                </a:ext>
              </a:extLst>
            </p:cNvPr>
            <p:cNvGrpSpPr/>
            <p:nvPr/>
          </p:nvGrpSpPr>
          <p:grpSpPr>
            <a:xfrm>
              <a:off x="5643187" y="2715552"/>
              <a:ext cx="3302106" cy="2828057"/>
              <a:chOff x="2930571" y="3171481"/>
              <a:chExt cx="3302106" cy="2828057"/>
            </a:xfrm>
          </p:grpSpPr>
          <p:pic>
            <p:nvPicPr>
              <p:cNvPr id="6" name="Picture 5">
                <a:extLst>
                  <a:ext uri="{FF2B5EF4-FFF2-40B4-BE49-F238E27FC236}">
                    <a16:creationId xmlns:a16="http://schemas.microsoft.com/office/drawing/2014/main" id="{D9F62427-D073-40C5-BA8D-4D43DE23033D}"/>
                  </a:ext>
                </a:extLst>
              </p:cNvPr>
              <p:cNvPicPr>
                <a:picLocks noChangeAspect="1"/>
              </p:cNvPicPr>
              <p:nvPr/>
            </p:nvPicPr>
            <p:blipFill rotWithShape="1">
              <a:blip r:embed="rId6"/>
              <a:srcRect b="19874"/>
              <a:stretch/>
            </p:blipFill>
            <p:spPr>
              <a:xfrm>
                <a:off x="2930571" y="3171481"/>
                <a:ext cx="3302106" cy="2308199"/>
              </a:xfrm>
              <a:prstGeom prst="rect">
                <a:avLst/>
              </a:prstGeom>
            </p:spPr>
          </p:pic>
          <p:grpSp>
            <p:nvGrpSpPr>
              <p:cNvPr id="7" name="Group 6">
                <a:extLst>
                  <a:ext uri="{FF2B5EF4-FFF2-40B4-BE49-F238E27FC236}">
                    <a16:creationId xmlns:a16="http://schemas.microsoft.com/office/drawing/2014/main" id="{827F9877-734D-47FF-AD57-C6717AB98C2A}"/>
                  </a:ext>
                </a:extLst>
              </p:cNvPr>
              <p:cNvGrpSpPr/>
              <p:nvPr/>
            </p:nvGrpSpPr>
            <p:grpSpPr>
              <a:xfrm>
                <a:off x="3015160" y="3243424"/>
                <a:ext cx="1277507" cy="2117247"/>
                <a:chOff x="3960044" y="3451471"/>
                <a:chExt cx="911769" cy="1487505"/>
              </a:xfrm>
            </p:grpSpPr>
            <p:sp>
              <p:nvSpPr>
                <p:cNvPr id="9" name="Flowchart: Connector 8">
                  <a:extLst>
                    <a:ext uri="{FF2B5EF4-FFF2-40B4-BE49-F238E27FC236}">
                      <a16:creationId xmlns:a16="http://schemas.microsoft.com/office/drawing/2014/main" id="{E68335B7-3622-4B96-A06B-7F4226925130}"/>
                    </a:ext>
                  </a:extLst>
                </p:cNvPr>
                <p:cNvSpPr/>
                <p:nvPr/>
              </p:nvSpPr>
              <p:spPr>
                <a:xfrm>
                  <a:off x="4559849"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5" name="Flowchart: Connector 14">
                  <a:extLst>
                    <a:ext uri="{FF2B5EF4-FFF2-40B4-BE49-F238E27FC236}">
                      <a16:creationId xmlns:a16="http://schemas.microsoft.com/office/drawing/2014/main" id="{C81B437F-2AE0-42F7-9CBF-1B201D86EAC2}"/>
                    </a:ext>
                  </a:extLst>
                </p:cNvPr>
                <p:cNvSpPr/>
                <p:nvPr/>
              </p:nvSpPr>
              <p:spPr>
                <a:xfrm>
                  <a:off x="3960044" y="4630259"/>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nvGrpSpPr>
              <p:cNvPr id="44" name="Group 43">
                <a:extLst>
                  <a:ext uri="{FF2B5EF4-FFF2-40B4-BE49-F238E27FC236}">
                    <a16:creationId xmlns:a16="http://schemas.microsoft.com/office/drawing/2014/main" id="{A5A3EB57-F30C-46DF-BE4E-27A73CCDE24B}"/>
                  </a:ext>
                </a:extLst>
              </p:cNvPr>
              <p:cNvGrpSpPr/>
              <p:nvPr/>
            </p:nvGrpSpPr>
            <p:grpSpPr>
              <a:xfrm rot="19987218">
                <a:off x="3251938" y="5385825"/>
                <a:ext cx="194760" cy="613713"/>
                <a:chOff x="3097936" y="4740926"/>
                <a:chExt cx="194760" cy="613713"/>
              </a:xfrm>
              <a:solidFill>
                <a:srgbClr val="0000FF"/>
              </a:solidFill>
            </p:grpSpPr>
            <p:grpSp>
              <p:nvGrpSpPr>
                <p:cNvPr id="17" name="Group 16">
                  <a:extLst>
                    <a:ext uri="{FF2B5EF4-FFF2-40B4-BE49-F238E27FC236}">
                      <a16:creationId xmlns:a16="http://schemas.microsoft.com/office/drawing/2014/main" id="{9843D805-F6E2-4EBE-BA6A-63C278D77416}"/>
                    </a:ext>
                  </a:extLst>
                </p:cNvPr>
                <p:cNvGrpSpPr/>
                <p:nvPr/>
              </p:nvGrpSpPr>
              <p:grpSpPr>
                <a:xfrm rot="8456493">
                  <a:off x="3097936" y="5098126"/>
                  <a:ext cx="181419" cy="256513"/>
                  <a:chOff x="5332984" y="3526400"/>
                  <a:chExt cx="196153" cy="280000"/>
                </a:xfrm>
                <a:grpFill/>
              </p:grpSpPr>
              <p:sp>
                <p:nvSpPr>
                  <p:cNvPr id="18" name="Line 40">
                    <a:extLst>
                      <a:ext uri="{FF2B5EF4-FFF2-40B4-BE49-F238E27FC236}">
                        <a16:creationId xmlns:a16="http://schemas.microsoft.com/office/drawing/2014/main" id="{C3F344F6-4D7D-4501-A2FF-1F4A15B29352}"/>
                      </a:ext>
                    </a:extLst>
                  </p:cNvPr>
                  <p:cNvSpPr>
                    <a:spLocks noChangeShapeType="1"/>
                  </p:cNvSpPr>
                  <p:nvPr/>
                </p:nvSpPr>
                <p:spPr bwMode="auto">
                  <a:xfrm flipV="1">
                    <a:off x="5332984" y="3620062"/>
                    <a:ext cx="149462" cy="186338"/>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id="{A3FEC52E-C510-4B02-9796-9EA82BCC16F2}"/>
                      </a:ext>
                    </a:extLst>
                  </p:cNvPr>
                  <p:cNvSpPr>
                    <a:spLocks/>
                  </p:cNvSpPr>
                  <p:nvPr/>
                </p:nvSpPr>
                <p:spPr bwMode="auto">
                  <a:xfrm>
                    <a:off x="5466403" y="3526400"/>
                    <a:ext cx="62734" cy="9983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28">
                  <a:extLst>
                    <a:ext uri="{FF2B5EF4-FFF2-40B4-BE49-F238E27FC236}">
                      <a16:creationId xmlns:a16="http://schemas.microsoft.com/office/drawing/2014/main" id="{7A62FDE1-3A7C-411E-9FD5-6125DE6B1560}"/>
                    </a:ext>
                  </a:extLst>
                </p:cNvPr>
                <p:cNvGrpSpPr/>
                <p:nvPr/>
              </p:nvGrpSpPr>
              <p:grpSpPr>
                <a:xfrm rot="2396974">
                  <a:off x="3116968" y="4740926"/>
                  <a:ext cx="175728" cy="299713"/>
                  <a:chOff x="1304825" y="5108717"/>
                  <a:chExt cx="175728" cy="299713"/>
                </a:xfrm>
                <a:grpFill/>
              </p:grpSpPr>
              <p:sp>
                <p:nvSpPr>
                  <p:cNvPr id="30" name="Line 64">
                    <a:extLst>
                      <a:ext uri="{FF2B5EF4-FFF2-40B4-BE49-F238E27FC236}">
                        <a16:creationId xmlns:a16="http://schemas.microsoft.com/office/drawing/2014/main" id="{5239D6B1-B26D-4402-BCDC-B6A021F435A5}"/>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5">
                    <a:extLst>
                      <a:ext uri="{FF2B5EF4-FFF2-40B4-BE49-F238E27FC236}">
                        <a16:creationId xmlns:a16="http://schemas.microsoft.com/office/drawing/2014/main" id="{025D2425-75A2-45CB-8682-A33544F76992}"/>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Group 51">
                <a:extLst>
                  <a:ext uri="{FF2B5EF4-FFF2-40B4-BE49-F238E27FC236}">
                    <a16:creationId xmlns:a16="http://schemas.microsoft.com/office/drawing/2014/main" id="{D940D085-1569-4C1C-998E-C5B8262B3BEF}"/>
                  </a:ext>
                </a:extLst>
              </p:cNvPr>
              <p:cNvGrpSpPr/>
              <p:nvPr/>
            </p:nvGrpSpPr>
            <p:grpSpPr>
              <a:xfrm rot="19259235">
                <a:off x="4455264" y="3227043"/>
                <a:ext cx="450130" cy="535775"/>
                <a:chOff x="6044302" y="4719482"/>
                <a:chExt cx="450130" cy="535775"/>
              </a:xfrm>
              <a:solidFill>
                <a:srgbClr val="0000FF"/>
              </a:solidFill>
            </p:grpSpPr>
            <p:grpSp>
              <p:nvGrpSpPr>
                <p:cNvPr id="53" name="Group 52">
                  <a:extLst>
                    <a:ext uri="{FF2B5EF4-FFF2-40B4-BE49-F238E27FC236}">
                      <a16:creationId xmlns:a16="http://schemas.microsoft.com/office/drawing/2014/main" id="{5AC4E3A7-0A2D-4F61-B823-79F53B0590A5}"/>
                    </a:ext>
                  </a:extLst>
                </p:cNvPr>
                <p:cNvGrpSpPr/>
                <p:nvPr/>
              </p:nvGrpSpPr>
              <p:grpSpPr>
                <a:xfrm>
                  <a:off x="6044302" y="4719482"/>
                  <a:ext cx="267265" cy="214084"/>
                  <a:chOff x="1347259" y="4897395"/>
                  <a:chExt cx="267265" cy="214084"/>
                </a:xfrm>
                <a:grpFill/>
              </p:grpSpPr>
              <p:sp>
                <p:nvSpPr>
                  <p:cNvPr id="57" name="Line 54">
                    <a:extLst>
                      <a:ext uri="{FF2B5EF4-FFF2-40B4-BE49-F238E27FC236}">
                        <a16:creationId xmlns:a16="http://schemas.microsoft.com/office/drawing/2014/main" id="{60A31125-59A2-4949-8DCA-B0A989D00452}"/>
                      </a:ext>
                    </a:extLst>
                  </p:cNvPr>
                  <p:cNvSpPr>
                    <a:spLocks noChangeShapeType="1"/>
                  </p:cNvSpPr>
                  <p:nvPr/>
                </p:nvSpPr>
                <p:spPr bwMode="auto">
                  <a:xfrm>
                    <a:off x="1347259" y="4897395"/>
                    <a:ext cx="212306" cy="142956"/>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244F79F8-D618-48EA-AB79-10DCEC6398BC}"/>
                      </a:ext>
                    </a:extLst>
                  </p:cNvPr>
                  <p:cNvSpPr>
                    <a:spLocks/>
                  </p:cNvSpPr>
                  <p:nvPr/>
                </p:nvSpPr>
                <p:spPr bwMode="auto">
                  <a:xfrm>
                    <a:off x="1534280" y="5028786"/>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53">
                  <a:extLst>
                    <a:ext uri="{FF2B5EF4-FFF2-40B4-BE49-F238E27FC236}">
                      <a16:creationId xmlns:a16="http://schemas.microsoft.com/office/drawing/2014/main" id="{C559477F-7091-4218-9A2A-9B22EF7CDBF5}"/>
                    </a:ext>
                  </a:extLst>
                </p:cNvPr>
                <p:cNvGrpSpPr/>
                <p:nvPr/>
              </p:nvGrpSpPr>
              <p:grpSpPr>
                <a:xfrm>
                  <a:off x="6318704" y="4955544"/>
                  <a:ext cx="175728" cy="299713"/>
                  <a:chOff x="1304825" y="5108717"/>
                  <a:chExt cx="175728" cy="299713"/>
                </a:xfrm>
                <a:grpFill/>
              </p:grpSpPr>
              <p:sp>
                <p:nvSpPr>
                  <p:cNvPr id="55" name="Line 64">
                    <a:extLst>
                      <a:ext uri="{FF2B5EF4-FFF2-40B4-BE49-F238E27FC236}">
                        <a16:creationId xmlns:a16="http://schemas.microsoft.com/office/drawing/2014/main" id="{C644F7BA-1537-4151-9971-BBF915672A15}"/>
                      </a:ext>
                    </a:extLst>
                  </p:cNvPr>
                  <p:cNvSpPr>
                    <a:spLocks noChangeShapeType="1"/>
                  </p:cNvSpPr>
                  <p:nvPr/>
                </p:nvSpPr>
                <p:spPr bwMode="auto">
                  <a:xfrm>
                    <a:off x="1304825" y="5108717"/>
                    <a:ext cx="138235" cy="215012"/>
                  </a:xfrm>
                  <a:prstGeom prst="line">
                    <a:avLst/>
                  </a:prstGeom>
                  <a:grpFill/>
                  <a:ln w="14288">
                    <a:solidFill>
                      <a:srgbClr val="0000FF"/>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5">
                    <a:extLst>
                      <a:ext uri="{FF2B5EF4-FFF2-40B4-BE49-F238E27FC236}">
                        <a16:creationId xmlns:a16="http://schemas.microsoft.com/office/drawing/2014/main" id="{CD7C0017-63B9-4400-BEAA-18F296319922}"/>
                      </a:ext>
                    </a:extLst>
                  </p:cNvPr>
                  <p:cNvSpPr>
                    <a:spLocks/>
                  </p:cNvSpPr>
                  <p:nvPr/>
                </p:nvSpPr>
                <p:spPr bwMode="auto">
                  <a:xfrm>
                    <a:off x="1422531" y="5315714"/>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grp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mc:AlternateContent xmlns:mc="http://schemas.openxmlformats.org/markup-compatibility/2006" xmlns:a14="http://schemas.microsoft.com/office/drawing/2010/main">
          <mc:Choice Requires="a14">
            <p:sp>
              <p:nvSpPr>
                <p:cNvPr id="178" name="Rectangle 177">
                  <a:extLst>
                    <a:ext uri="{FF2B5EF4-FFF2-40B4-BE49-F238E27FC236}">
                      <a16:creationId xmlns:a16="http://schemas.microsoft.com/office/drawing/2014/main" id="{8A7F850F-EA31-4246-AAF1-ED12F13E5A75}"/>
                    </a:ext>
                  </a:extLst>
                </p:cNvPr>
                <p:cNvSpPr/>
                <p:nvPr/>
              </p:nvSpPr>
              <p:spPr>
                <a:xfrm>
                  <a:off x="6452303" y="2370287"/>
                  <a:ext cx="6815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0.02</m:t>
                        </m:r>
                      </m:oMath>
                    </m:oMathPara>
                  </a14:m>
                  <a:endParaRPr lang="en-SG" sz="1800" b="0" kern="0" baseline="0" dirty="0">
                    <a:solidFill>
                      <a:srgbClr val="32862E"/>
                    </a:solidFill>
                    <a:ea typeface="+mn-ea"/>
                    <a:cs typeface="+mn-cs"/>
                  </a:endParaRPr>
                </a:p>
              </p:txBody>
            </p:sp>
          </mc:Choice>
          <mc:Fallback xmlns="">
            <p:sp>
              <p:nvSpPr>
                <p:cNvPr id="178" name="Rectangle 177">
                  <a:extLst>
                    <a:ext uri="{FF2B5EF4-FFF2-40B4-BE49-F238E27FC236}">
                      <a16:creationId xmlns:a16="http://schemas.microsoft.com/office/drawing/2014/main" id="{8A7F850F-EA31-4246-AAF1-ED12F13E5A75}"/>
                    </a:ext>
                  </a:extLst>
                </p:cNvPr>
                <p:cNvSpPr>
                  <a:spLocks noRot="1" noChangeAspect="1" noMove="1" noResize="1" noEditPoints="1" noAdjustHandles="1" noChangeArrowheads="1" noChangeShapeType="1" noTextEdit="1"/>
                </p:cNvSpPr>
                <p:nvPr/>
              </p:nvSpPr>
              <p:spPr>
                <a:xfrm>
                  <a:off x="6452303" y="2370287"/>
                  <a:ext cx="681597"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F1A7597E-9969-406B-9D5E-379FB5AD1AC7}"/>
                    </a:ext>
                  </a:extLst>
                </p:cNvPr>
                <p:cNvSpPr/>
                <p:nvPr/>
              </p:nvSpPr>
              <p:spPr>
                <a:xfrm>
                  <a:off x="4979064" y="4508204"/>
                  <a:ext cx="809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800" b="0" i="1" kern="0" baseline="0" smtClean="0">
                            <a:solidFill>
                              <a:srgbClr val="32862E"/>
                            </a:solidFill>
                            <a:latin typeface="Cambria Math" panose="02040503050406030204" pitchFamily="18" charset="0"/>
                            <a:ea typeface="+mn-ea"/>
                            <a:cs typeface="+mn-cs"/>
                          </a:rPr>
                          <m:t>0.043</m:t>
                        </m:r>
                      </m:oMath>
                    </m:oMathPara>
                  </a14:m>
                  <a:endParaRPr lang="en-SG" sz="1800" b="0" kern="0" baseline="0" dirty="0">
                    <a:solidFill>
                      <a:srgbClr val="32862E"/>
                    </a:solidFill>
                    <a:ea typeface="+mn-ea"/>
                    <a:cs typeface="+mn-cs"/>
                  </a:endParaRPr>
                </a:p>
              </p:txBody>
            </p:sp>
          </mc:Choice>
          <mc:Fallback xmlns="">
            <p:sp>
              <p:nvSpPr>
                <p:cNvPr id="179" name="Rectangle 178">
                  <a:extLst>
                    <a:ext uri="{FF2B5EF4-FFF2-40B4-BE49-F238E27FC236}">
                      <a16:creationId xmlns:a16="http://schemas.microsoft.com/office/drawing/2014/main" id="{F1A7597E-9969-406B-9D5E-379FB5AD1AC7}"/>
                    </a:ext>
                  </a:extLst>
                </p:cNvPr>
                <p:cNvSpPr>
                  <a:spLocks noRot="1" noChangeAspect="1" noMove="1" noResize="1" noEditPoints="1" noAdjustHandles="1" noChangeArrowheads="1" noChangeShapeType="1" noTextEdit="1"/>
                </p:cNvSpPr>
                <p:nvPr/>
              </p:nvSpPr>
              <p:spPr>
                <a:xfrm>
                  <a:off x="4979064" y="4508204"/>
                  <a:ext cx="809837" cy="369332"/>
                </a:xfrm>
                <a:prstGeom prst="rect">
                  <a:avLst/>
                </a:prstGeom>
                <a:blipFill>
                  <a:blip r:embed="rId13"/>
                  <a:stretch>
                    <a:fillRect/>
                  </a:stretch>
                </a:blipFill>
              </p:spPr>
              <p:txBody>
                <a:bodyPr/>
                <a:lstStyle/>
                <a:p>
                  <a:r>
                    <a:rPr lang="en-SG">
                      <a:noFill/>
                    </a:rPr>
                    <a:t> </a:t>
                  </a:r>
                </a:p>
              </p:txBody>
            </p:sp>
          </mc:Fallback>
        </mc:AlternateContent>
      </p:grpSp>
    </p:spTree>
    <p:extLst>
      <p:ext uri="{BB962C8B-B14F-4D97-AF65-F5344CB8AC3E}">
        <p14:creationId xmlns:p14="http://schemas.microsoft.com/office/powerpoint/2010/main" val="1909144503"/>
      </p:ext>
    </p:extLst>
  </p:cSld>
  <p:clrMapOvr>
    <a:masterClrMapping/>
  </p:clrMapOvr>
  <mc:AlternateContent xmlns:mc="http://schemas.openxmlformats.org/markup-compatibility/2006" xmlns:p14="http://schemas.microsoft.com/office/powerpoint/2010/main">
    <mc:Choice Requires="p14">
      <p:transition spd="slow" p14:dur="2000" advTm="56028"/>
    </mc:Choice>
    <mc:Fallback xmlns="">
      <p:transition spd="slow" advTm="560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DDF3-958B-451F-9313-70FBB4EE6C13}"/>
              </a:ext>
            </a:extLst>
          </p:cNvPr>
          <p:cNvSpPr>
            <a:spLocks noGrp="1"/>
          </p:cNvSpPr>
          <p:nvPr>
            <p:ph type="title"/>
          </p:nvPr>
        </p:nvSpPr>
        <p:spPr/>
        <p:txBody>
          <a:bodyPr/>
          <a:lstStyle/>
          <a:p>
            <a:r>
              <a:rPr lang="en-SG" dirty="0"/>
              <a:t>TEA+: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DBBE53-183A-4D11-B3D7-93074FA0C263}"/>
                  </a:ext>
                </a:extLst>
              </p:cNvPr>
              <p:cNvSpPr>
                <a:spLocks noGrp="1"/>
              </p:cNvSpPr>
              <p:nvPr>
                <p:ph idx="1"/>
              </p:nvPr>
            </p:nvSpPr>
            <p:spPr/>
            <p:txBody>
              <a:bodyPr/>
              <a:lstStyle/>
              <a:p>
                <a:r>
                  <a:rPr lang="en-SG" sz="2800" dirty="0">
                    <a:latin typeface="+mj-lt"/>
                  </a:rPr>
                  <a:t>Time complexity</a:t>
                </a:r>
                <a:r>
                  <a:rPr lang="en-SG" dirty="0">
                    <a:latin typeface="+mj-lt"/>
                  </a:rPr>
                  <a:t>: </a:t>
                </a:r>
                <a14:m>
                  <m:oMath xmlns:m="http://schemas.openxmlformats.org/officeDocument/2006/math">
                    <m:r>
                      <a:rPr lang="en-SG" sz="2800" b="0" i="1" smtClean="0">
                        <a:latin typeface="Cambria Math" panose="02040503050406030204" pitchFamily="18" charset="0"/>
                      </a:rPr>
                      <m:t>𝑂</m:t>
                    </m:r>
                    <m:r>
                      <a:rPr lang="en-SG" sz="2800" b="0" i="1" smtClean="0">
                        <a:latin typeface="Cambria Math" panose="02040503050406030204" pitchFamily="18" charset="0"/>
                      </a:rPr>
                      <m:t>(</m:t>
                    </m:r>
                    <m:f>
                      <m:fPr>
                        <m:ctrlPr>
                          <a:rPr lang="en-SG" sz="2800" i="1">
                            <a:latin typeface="Cambria Math" panose="02040503050406030204" pitchFamily="18" charset="0"/>
                          </a:rPr>
                        </m:ctrlPr>
                      </m:fPr>
                      <m:num>
                        <m:r>
                          <a:rPr lang="en-SG" sz="2800" i="1">
                            <a:latin typeface="Cambria Math" panose="02040503050406030204" pitchFamily="18" charset="0"/>
                          </a:rPr>
                          <m:t>𝑡</m:t>
                        </m:r>
                        <m:r>
                          <m:rPr>
                            <m:sty m:val="p"/>
                          </m:rPr>
                          <a:rPr lang="en-SG" sz="2800">
                            <a:latin typeface="Cambria Math" panose="02040503050406030204" pitchFamily="18" charset="0"/>
                          </a:rPr>
                          <m:t>log</m:t>
                        </m:r>
                        <m:r>
                          <a:rPr lang="en-SG" sz="2800" i="1">
                            <a:latin typeface="Cambria Math" panose="02040503050406030204" pitchFamily="18" charset="0"/>
                          </a:rPr>
                          <m:t>(</m:t>
                        </m:r>
                        <m:r>
                          <a:rPr lang="en-SG" sz="2800" i="1">
                            <a:latin typeface="Cambria Math" panose="02040503050406030204" pitchFamily="18" charset="0"/>
                          </a:rPr>
                          <m:t>𝑛</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𝑝</m:t>
                            </m:r>
                          </m:e>
                          <m:sub>
                            <m:r>
                              <a:rPr lang="en-SG" sz="2800" i="1">
                                <a:latin typeface="Cambria Math" panose="02040503050406030204" pitchFamily="18" charset="0"/>
                              </a:rPr>
                              <m:t>𝑓</m:t>
                            </m:r>
                          </m:sub>
                        </m:sSub>
                        <m:r>
                          <a:rPr lang="en-SG" sz="2800" i="1">
                            <a:latin typeface="Cambria Math" panose="02040503050406030204" pitchFamily="18" charset="0"/>
                          </a:rPr>
                          <m:t>)</m:t>
                        </m:r>
                      </m:num>
                      <m:den>
                        <m:sSubSup>
                          <m:sSubSupPr>
                            <m:ctrlPr>
                              <a:rPr lang="en-SG" sz="2800" i="1">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𝜖</m:t>
                            </m:r>
                          </m:e>
                          <m:sub>
                            <m:r>
                              <a:rPr lang="en-SG" sz="2800" i="1">
                                <a:latin typeface="Cambria Math" panose="02040503050406030204" pitchFamily="18" charset="0"/>
                              </a:rPr>
                              <m:t>𝑟</m:t>
                            </m:r>
                          </m:sub>
                          <m:sup>
                            <m:r>
                              <a:rPr lang="en-SG" sz="2800" i="1">
                                <a:latin typeface="Cambria Math" panose="02040503050406030204" pitchFamily="18" charset="0"/>
                              </a:rPr>
                              <m:t>2</m:t>
                            </m:r>
                          </m:sup>
                        </m:sSubSup>
                        <m:r>
                          <a:rPr lang="en-SG" sz="2800" i="1" smtClean="0">
                            <a:latin typeface="Cambria Math" panose="02040503050406030204" pitchFamily="18" charset="0"/>
                            <a:ea typeface="Cambria Math" panose="02040503050406030204" pitchFamily="18" charset="0"/>
                          </a:rPr>
                          <m:t>∗</m:t>
                        </m:r>
                        <m:r>
                          <a:rPr lang="en-SG" sz="2800" i="1">
                            <a:latin typeface="Cambria Math" panose="02040503050406030204" pitchFamily="18" charset="0"/>
                            <a:ea typeface="Cambria Math" panose="02040503050406030204" pitchFamily="18" charset="0"/>
                          </a:rPr>
                          <m:t>𝛿</m:t>
                        </m:r>
                      </m:den>
                    </m:f>
                    <m:r>
                      <a:rPr lang="en-SG" sz="2800" b="0" i="1" smtClean="0">
                        <a:latin typeface="Cambria Math" panose="02040503050406030204" pitchFamily="18" charset="0"/>
                      </a:rPr>
                      <m:t>)</m:t>
                    </m:r>
                  </m:oMath>
                </a14:m>
                <a:endParaRPr lang="en-SG" sz="2800" dirty="0">
                  <a:latin typeface="+mj-lt"/>
                </a:endParaRPr>
              </a:p>
              <a:p>
                <a:r>
                  <a:rPr lang="en-SG" sz="2800" dirty="0">
                    <a:latin typeface="+mj-lt"/>
                  </a:rPr>
                  <a:t>Space complexity</a:t>
                </a:r>
                <a:br>
                  <a:rPr lang="en-SG" sz="2800" dirty="0">
                    <a:latin typeface="+mj-lt"/>
                  </a:rPr>
                </a:br>
                <a14:m>
                  <m:oMath xmlns:m="http://schemas.openxmlformats.org/officeDocument/2006/math">
                    <m:r>
                      <a:rPr lang="en-SG" sz="2600" i="1">
                        <a:latin typeface="Cambria Math" panose="02040503050406030204" pitchFamily="18" charset="0"/>
                      </a:rPr>
                      <m:t>𝑂</m:t>
                    </m:r>
                    <m:r>
                      <a:rPr lang="en-SG" sz="2600" i="1">
                        <a:latin typeface="Cambria Math" panose="02040503050406030204" pitchFamily="18" charset="0"/>
                      </a:rPr>
                      <m:t>(</m:t>
                    </m:r>
                    <m:r>
                      <a:rPr lang="en-SG" sz="2600" b="0" i="1" smtClean="0">
                        <a:latin typeface="Cambria Math" panose="02040503050406030204" pitchFamily="18" charset="0"/>
                      </a:rPr>
                      <m:t>𝑚</m:t>
                    </m:r>
                    <m:r>
                      <a:rPr lang="en-SG" sz="2600" b="0" i="1" smtClean="0">
                        <a:latin typeface="Cambria Math" panose="02040503050406030204" pitchFamily="18" charset="0"/>
                      </a:rPr>
                      <m:t>+</m:t>
                    </m:r>
                    <m:r>
                      <a:rPr lang="en-SG" sz="2600" b="0" i="1" smtClean="0">
                        <a:latin typeface="Cambria Math" panose="02040503050406030204" pitchFamily="18" charset="0"/>
                      </a:rPr>
                      <m:t>𝑛</m:t>
                    </m:r>
                    <m:r>
                      <a:rPr lang="en-SG" sz="2600" b="0" i="1" smtClean="0">
                        <a:latin typeface="Cambria Math" panose="02040503050406030204" pitchFamily="18" charset="0"/>
                      </a:rPr>
                      <m:t>+</m:t>
                    </m:r>
                    <m:f>
                      <m:fPr>
                        <m:ctrlPr>
                          <a:rPr lang="en-SG" sz="2600" i="1">
                            <a:latin typeface="Cambria Math" panose="02040503050406030204" pitchFamily="18" charset="0"/>
                          </a:rPr>
                        </m:ctrlPr>
                      </m:fPr>
                      <m:num>
                        <m:r>
                          <a:rPr lang="en-SG" sz="2600" i="1">
                            <a:latin typeface="Cambria Math" panose="02040503050406030204" pitchFamily="18" charset="0"/>
                          </a:rPr>
                          <m:t>𝑡</m:t>
                        </m:r>
                        <m:r>
                          <m:rPr>
                            <m:sty m:val="p"/>
                          </m:rPr>
                          <a:rPr lang="en-SG" sz="2600">
                            <a:latin typeface="Cambria Math" panose="02040503050406030204" pitchFamily="18" charset="0"/>
                          </a:rPr>
                          <m:t>log</m:t>
                        </m:r>
                        <m:r>
                          <a:rPr lang="en-SG" sz="2600" i="1">
                            <a:latin typeface="Cambria Math" panose="02040503050406030204" pitchFamily="18" charset="0"/>
                          </a:rPr>
                          <m:t>(</m:t>
                        </m:r>
                        <m:r>
                          <a:rPr lang="en-SG" sz="2600" i="1">
                            <a:latin typeface="Cambria Math" panose="02040503050406030204" pitchFamily="18" charset="0"/>
                          </a:rPr>
                          <m:t>𝑛</m:t>
                        </m:r>
                        <m:r>
                          <a:rPr lang="en-SG" sz="2600" i="1">
                            <a:latin typeface="Cambria Math" panose="02040503050406030204" pitchFamily="18" charset="0"/>
                          </a:rPr>
                          <m:t>/</m:t>
                        </m:r>
                        <m:sSub>
                          <m:sSubPr>
                            <m:ctrlPr>
                              <a:rPr lang="en-SG" sz="2600" i="1">
                                <a:latin typeface="Cambria Math" panose="02040503050406030204" pitchFamily="18" charset="0"/>
                              </a:rPr>
                            </m:ctrlPr>
                          </m:sSubPr>
                          <m:e>
                            <m:r>
                              <a:rPr lang="en-SG" sz="2600" i="1">
                                <a:latin typeface="Cambria Math" panose="02040503050406030204" pitchFamily="18" charset="0"/>
                              </a:rPr>
                              <m:t>𝑝</m:t>
                            </m:r>
                          </m:e>
                          <m:sub>
                            <m:r>
                              <a:rPr lang="en-SG" sz="2600" i="1">
                                <a:latin typeface="Cambria Math" panose="02040503050406030204" pitchFamily="18" charset="0"/>
                              </a:rPr>
                              <m:t>𝑓</m:t>
                            </m:r>
                          </m:sub>
                        </m:sSub>
                        <m:r>
                          <a:rPr lang="en-SG" sz="2600" i="1">
                            <a:latin typeface="Cambria Math" panose="02040503050406030204" pitchFamily="18" charset="0"/>
                          </a:rPr>
                          <m:t>)</m:t>
                        </m:r>
                      </m:num>
                      <m:den>
                        <m:sSubSup>
                          <m:sSubSupPr>
                            <m:ctrlPr>
                              <a:rPr lang="en-SG" sz="2600" i="1">
                                <a:latin typeface="Cambria Math" panose="02040503050406030204" pitchFamily="18" charset="0"/>
                              </a:rPr>
                            </m:ctrlPr>
                          </m:sSubSupPr>
                          <m:e>
                            <m:r>
                              <a:rPr lang="en-SG" sz="2600" i="1">
                                <a:latin typeface="Cambria Math" panose="02040503050406030204" pitchFamily="18" charset="0"/>
                                <a:ea typeface="Cambria Math" panose="02040503050406030204" pitchFamily="18" charset="0"/>
                              </a:rPr>
                              <m:t>𝜖</m:t>
                            </m:r>
                          </m:e>
                          <m:sub>
                            <m:r>
                              <a:rPr lang="en-SG" sz="2600" i="1">
                                <a:latin typeface="Cambria Math" panose="02040503050406030204" pitchFamily="18" charset="0"/>
                              </a:rPr>
                              <m:t>𝑟</m:t>
                            </m:r>
                          </m:sub>
                          <m:sup>
                            <m:r>
                              <a:rPr lang="en-SG" sz="2600" i="1">
                                <a:latin typeface="Cambria Math" panose="02040503050406030204" pitchFamily="18" charset="0"/>
                              </a:rPr>
                              <m:t>2</m:t>
                            </m:r>
                          </m:sup>
                        </m:sSubSup>
                        <m:r>
                          <a:rPr lang="en-SG" sz="2600" i="1">
                            <a:latin typeface="Cambria Math" panose="02040503050406030204" pitchFamily="18" charset="0"/>
                            <a:ea typeface="Cambria Math" panose="02040503050406030204" pitchFamily="18" charset="0"/>
                          </a:rPr>
                          <m:t>∗</m:t>
                        </m:r>
                        <m:r>
                          <a:rPr lang="en-SG" sz="2600" i="1">
                            <a:latin typeface="Cambria Math" panose="02040503050406030204" pitchFamily="18" charset="0"/>
                            <a:ea typeface="Cambria Math" panose="02040503050406030204" pitchFamily="18" charset="0"/>
                          </a:rPr>
                          <m:t>𝛿</m:t>
                        </m:r>
                      </m:den>
                    </m:f>
                    <m:r>
                      <a:rPr lang="en-SG" sz="2600" i="1">
                        <a:latin typeface="Cambria Math" panose="02040503050406030204" pitchFamily="18" charset="0"/>
                      </a:rPr>
                      <m:t>)</m:t>
                    </m:r>
                  </m:oMath>
                </a14:m>
                <a:endParaRPr lang="en-SG" sz="2600" dirty="0"/>
              </a:p>
              <a:p>
                <a:endParaRPr lang="en-SG" sz="2800" dirty="0">
                  <a:latin typeface="+mj-lt"/>
                </a:endParaRPr>
              </a:p>
            </p:txBody>
          </p:sp>
        </mc:Choice>
        <mc:Fallback xmlns="">
          <p:sp>
            <p:nvSpPr>
              <p:cNvPr id="3" name="Content Placeholder 2">
                <a:extLst>
                  <a:ext uri="{FF2B5EF4-FFF2-40B4-BE49-F238E27FC236}">
                    <a16:creationId xmlns:a16="http://schemas.microsoft.com/office/drawing/2014/main" id="{ECDBBE53-183A-4D11-B3D7-93074FA0C263}"/>
                  </a:ext>
                </a:extLst>
              </p:cNvPr>
              <p:cNvSpPr>
                <a:spLocks noGrp="1" noRot="1" noChangeAspect="1" noMove="1" noResize="1" noEditPoints="1" noAdjustHandles="1" noChangeArrowheads="1" noChangeShapeType="1" noTextEdit="1"/>
              </p:cNvSpPr>
              <p:nvPr>
                <p:ph idx="1"/>
              </p:nvPr>
            </p:nvSpPr>
            <p:spPr>
              <a:blipFill>
                <a:blip r:embed="rId3"/>
                <a:stretch>
                  <a:fillRect l="-1412"/>
                </a:stretch>
              </a:blipFill>
            </p:spPr>
            <p:txBody>
              <a:bodyPr/>
              <a:lstStyle/>
              <a:p>
                <a:r>
                  <a:rPr lang="en-SG">
                    <a:noFill/>
                  </a:rPr>
                  <a:t> </a:t>
                </a:r>
              </a:p>
            </p:txBody>
          </p:sp>
        </mc:Fallback>
      </mc:AlternateContent>
    </p:spTree>
    <p:extLst>
      <p:ext uri="{BB962C8B-B14F-4D97-AF65-F5344CB8AC3E}">
        <p14:creationId xmlns:p14="http://schemas.microsoft.com/office/powerpoint/2010/main" val="2969244367"/>
      </p:ext>
    </p:extLst>
  </p:cSld>
  <p:clrMapOvr>
    <a:masterClrMapping/>
  </p:clrMapOvr>
  <mc:AlternateContent xmlns:mc="http://schemas.openxmlformats.org/markup-compatibility/2006" xmlns:p14="http://schemas.microsoft.com/office/powerpoint/2010/main">
    <mc:Choice Requires="p14">
      <p:transition spd="slow" p14:dur="2000" advTm="14285"/>
    </mc:Choice>
    <mc:Fallback xmlns="">
      <p:transition spd="slow" advTm="1428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SG" dirty="0"/>
              <a:t>Experimental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D0A8E2-698A-4B29-AFD1-5FA427633E2F}"/>
                  </a:ext>
                </a:extLst>
              </p:cNvPr>
              <p:cNvSpPr>
                <a:spLocks noGrp="1"/>
              </p:cNvSpPr>
              <p:nvPr>
                <p:ph idx="1"/>
              </p:nvPr>
            </p:nvSpPr>
            <p:spPr>
              <a:xfrm>
                <a:off x="685800" y="1915211"/>
                <a:ext cx="7772400" cy="4114800"/>
              </a:xfrm>
            </p:spPr>
            <p:txBody>
              <a:bodyPr/>
              <a:lstStyle/>
              <a:p>
                <a:r>
                  <a:rPr lang="en-US" altLang="zh-CN" sz="2000" b="1" dirty="0">
                    <a:latin typeface="+mj-lt"/>
                  </a:rPr>
                  <a:t>Environment</a:t>
                </a:r>
                <a:r>
                  <a:rPr lang="en-US" altLang="zh-CN" sz="2000" dirty="0">
                    <a:latin typeface="+mj-lt"/>
                  </a:rPr>
                  <a:t>: a</a:t>
                </a:r>
                <a:r>
                  <a:rPr lang="en-US" sz="2000" dirty="0">
                    <a:latin typeface="+mj-lt"/>
                  </a:rPr>
                  <a:t> Linux server with a Intel 2.60GHz CPU and 64GB RAM. </a:t>
                </a:r>
              </a:p>
              <a:p>
                <a:r>
                  <a:rPr lang="en-US" sz="2000" b="1" dirty="0">
                    <a:latin typeface="+mj-lt"/>
                  </a:rPr>
                  <a:t>Query set</a:t>
                </a:r>
                <a:r>
                  <a:rPr lang="en-US" sz="2000" dirty="0">
                    <a:latin typeface="+mj-lt"/>
                  </a:rPr>
                  <a:t>: 50 seed nodes uniformly at random as our query sets.</a:t>
                </a:r>
              </a:p>
              <a:p>
                <a:r>
                  <a:rPr lang="en-US" sz="2000" b="1" dirty="0">
                    <a:latin typeface="+mj-lt"/>
                  </a:rPr>
                  <a:t>Our methods</a:t>
                </a:r>
              </a:p>
              <a:p>
                <a:pPr lvl="1"/>
                <a:r>
                  <a:rPr lang="en-US" sz="1800" dirty="0">
                    <a:latin typeface="+mj-lt"/>
                  </a:rPr>
                  <a:t>TEA and TEA+ (</a:t>
                </a:r>
                <a14:m>
                  <m:oMath xmlns:m="http://schemas.openxmlformats.org/officeDocument/2006/math">
                    <m:r>
                      <a:rPr lang="en-SG" sz="1800" b="0" i="1" smtClean="0">
                        <a:latin typeface="Cambria Math" panose="02040503050406030204" pitchFamily="18" charset="0"/>
                      </a:rPr>
                      <m:t>𝑡</m:t>
                    </m:r>
                    <m:r>
                      <a:rPr lang="en-SG" sz="1800" b="0" i="1" smtClean="0">
                        <a:latin typeface="Cambria Math" panose="02040503050406030204" pitchFamily="18" charset="0"/>
                      </a:rPr>
                      <m:t>=5,</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𝑝</m:t>
                        </m:r>
                      </m:e>
                      <m:sub>
                        <m:r>
                          <a:rPr lang="en-SG" sz="1800" b="0" i="1" smtClean="0">
                            <a:latin typeface="Cambria Math" panose="02040503050406030204" pitchFamily="18" charset="0"/>
                          </a:rPr>
                          <m:t>𝑓</m:t>
                        </m:r>
                      </m:sub>
                    </m:sSub>
                    <m:r>
                      <a:rPr lang="en-SG" sz="1800" b="0" i="1" smtClean="0">
                        <a:latin typeface="Cambria Math" panose="02040503050406030204" pitchFamily="18" charset="0"/>
                      </a:rPr>
                      <m:t>=</m:t>
                    </m:r>
                    <m:sSup>
                      <m:sSupPr>
                        <m:ctrlPr>
                          <a:rPr lang="en-SG" sz="1800" b="0" i="1" smtClean="0">
                            <a:latin typeface="Cambria Math" panose="02040503050406030204" pitchFamily="18" charset="0"/>
                          </a:rPr>
                        </m:ctrlPr>
                      </m:sSupPr>
                      <m:e>
                        <m:r>
                          <a:rPr lang="en-SG" sz="1800" b="0" i="1" smtClean="0">
                            <a:latin typeface="Cambria Math" panose="02040503050406030204" pitchFamily="18" charset="0"/>
                          </a:rPr>
                          <m:t>10</m:t>
                        </m:r>
                      </m:e>
                      <m:sup>
                        <m:r>
                          <a:rPr lang="en-SG" sz="1800" b="0" i="1" smtClean="0">
                            <a:latin typeface="Cambria Math" panose="02040503050406030204" pitchFamily="18" charset="0"/>
                          </a:rPr>
                          <m:t>−6</m:t>
                        </m:r>
                      </m:sup>
                    </m:sSup>
                  </m:oMath>
                </a14:m>
                <a:r>
                  <a:rPr lang="en-US" sz="1800" dirty="0">
                    <a:latin typeface="+mj-lt"/>
                  </a:rPr>
                  <a:t>)</a:t>
                </a:r>
              </a:p>
              <a:p>
                <a:r>
                  <a:rPr lang="en-US" sz="2000" b="1" dirty="0">
                    <a:latin typeface="+mj-lt"/>
                  </a:rPr>
                  <a:t>Competitors</a:t>
                </a:r>
              </a:p>
              <a:p>
                <a:pPr lvl="1"/>
                <a:r>
                  <a:rPr lang="en-US" sz="1800" dirty="0">
                    <a:latin typeface="+mj-lt"/>
                  </a:rPr>
                  <a:t>Monte-Carlo: </a:t>
                </a:r>
                <a:r>
                  <a:rPr lang="en-US" sz="1800" i="1" dirty="0">
                    <a:latin typeface="+mj-lt"/>
                  </a:rPr>
                  <a:t>random walks </a:t>
                </a:r>
                <a:r>
                  <a:rPr lang="en-US" sz="1800" dirty="0">
                    <a:latin typeface="+mj-lt"/>
                  </a:rPr>
                  <a:t>(HKPR)</a:t>
                </a:r>
              </a:p>
              <a:p>
                <a:pPr lvl="1"/>
                <a:r>
                  <a:rPr lang="en-SG" sz="1800" dirty="0" err="1">
                    <a:latin typeface="+mj-lt"/>
                  </a:rPr>
                  <a:t>ClusterHKPR</a:t>
                </a:r>
                <a:r>
                  <a:rPr lang="en-SG" sz="1800" dirty="0">
                    <a:latin typeface="+mj-lt"/>
                  </a:rPr>
                  <a:t>: </a:t>
                </a:r>
                <a:r>
                  <a:rPr lang="en-SG" sz="1800" i="1" dirty="0">
                    <a:latin typeface="+mj-lt"/>
                  </a:rPr>
                  <a:t>truncated random walks </a:t>
                </a:r>
                <a:r>
                  <a:rPr lang="en-SG" sz="1800" dirty="0">
                    <a:latin typeface="+mj-lt"/>
                  </a:rPr>
                  <a:t>(HKPR)</a:t>
                </a:r>
                <a:endParaRPr lang="en-US" sz="1800" dirty="0">
                  <a:latin typeface="+mj-lt"/>
                </a:endParaRPr>
              </a:p>
              <a:p>
                <a:pPr lvl="1"/>
                <a:r>
                  <a:rPr lang="en-SG" sz="1800" dirty="0">
                    <a:latin typeface="+mj-lt"/>
                  </a:rPr>
                  <a:t>HK-Relax: </a:t>
                </a:r>
                <a:r>
                  <a:rPr lang="en-SG" sz="1800" i="1" dirty="0">
                    <a:latin typeface="+mj-lt"/>
                  </a:rPr>
                  <a:t>deterministic graph traversal </a:t>
                </a:r>
                <a:r>
                  <a:rPr lang="en-SG" sz="1800" dirty="0">
                    <a:latin typeface="+mj-lt"/>
                  </a:rPr>
                  <a:t>(HKPR)</a:t>
                </a:r>
              </a:p>
              <a:p>
                <a:pPr lvl="1"/>
                <a:r>
                  <a:rPr lang="en-SG" sz="1800" dirty="0" err="1">
                    <a:latin typeface="+mj-lt"/>
                  </a:rPr>
                  <a:t>SimpleLocal</a:t>
                </a:r>
                <a:r>
                  <a:rPr lang="en-SG" sz="1800" dirty="0">
                    <a:latin typeface="+mj-lt"/>
                  </a:rPr>
                  <a:t>: </a:t>
                </a:r>
                <a:r>
                  <a:rPr lang="en-SG" sz="1800" i="1" dirty="0">
                    <a:latin typeface="+mj-lt"/>
                  </a:rPr>
                  <a:t>three-stage local max flow</a:t>
                </a:r>
              </a:p>
              <a:p>
                <a:pPr lvl="1"/>
                <a:r>
                  <a:rPr lang="en-SG" sz="1800" dirty="0">
                    <a:latin typeface="+mj-lt"/>
                  </a:rPr>
                  <a:t>CRD: </a:t>
                </a:r>
                <a:r>
                  <a:rPr lang="en-SG" sz="1800" i="1" dirty="0">
                    <a:latin typeface="+mj-lt"/>
                  </a:rPr>
                  <a:t>capacity releasing diffusion</a:t>
                </a:r>
              </a:p>
            </p:txBody>
          </p:sp>
        </mc:Choice>
        <mc:Fallback xmlns="">
          <p:sp>
            <p:nvSpPr>
              <p:cNvPr id="3" name="Content Placeholder 2">
                <a:extLst>
                  <a:ext uri="{FF2B5EF4-FFF2-40B4-BE49-F238E27FC236}">
                    <a16:creationId xmlns:a16="http://schemas.microsoft.com/office/drawing/2014/main" id="{5FD0A8E2-698A-4B29-AFD1-5FA427633E2F}"/>
                  </a:ext>
                </a:extLst>
              </p:cNvPr>
              <p:cNvSpPr>
                <a:spLocks noGrp="1" noRot="1" noChangeAspect="1" noMove="1" noResize="1" noEditPoints="1" noAdjustHandles="1" noChangeArrowheads="1" noChangeShapeType="1" noTextEdit="1"/>
              </p:cNvSpPr>
              <p:nvPr>
                <p:ph idx="1"/>
              </p:nvPr>
            </p:nvSpPr>
            <p:spPr>
              <a:xfrm>
                <a:off x="685800" y="1915211"/>
                <a:ext cx="7772400" cy="4114800"/>
              </a:xfrm>
              <a:blipFill>
                <a:blip r:embed="rId3"/>
                <a:stretch>
                  <a:fillRect l="-706" t="-741"/>
                </a:stretch>
              </a:blipFill>
            </p:spPr>
            <p:txBody>
              <a:bodyPr/>
              <a:lstStyle/>
              <a:p>
                <a:r>
                  <a:rPr lang="en-SG">
                    <a:noFill/>
                  </a:rPr>
                  <a:t> </a:t>
                </a:r>
              </a:p>
            </p:txBody>
          </p:sp>
        </mc:Fallback>
      </mc:AlternateContent>
    </p:spTree>
    <p:extLst>
      <p:ext uri="{BB962C8B-B14F-4D97-AF65-F5344CB8AC3E}">
        <p14:creationId xmlns:p14="http://schemas.microsoft.com/office/powerpoint/2010/main" val="1794025745"/>
      </p:ext>
    </p:extLst>
  </p:cSld>
  <p:clrMapOvr>
    <a:masterClrMapping/>
  </p:clrMapOvr>
  <mc:AlternateContent xmlns:mc="http://schemas.openxmlformats.org/markup-compatibility/2006" xmlns:p14="http://schemas.microsoft.com/office/powerpoint/2010/main">
    <mc:Choice Requires="p14">
      <p:transition spd="slow" p14:dur="2000" advTm="28656"/>
    </mc:Choice>
    <mc:Fallback xmlns="">
      <p:transition spd="slow" advTm="2865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SG" dirty="0"/>
              <a:t>Datasets</a:t>
            </a:r>
          </a:p>
        </p:txBody>
      </p:sp>
      <p:pic>
        <p:nvPicPr>
          <p:cNvPr id="4" name="Picture 3">
            <a:extLst>
              <a:ext uri="{FF2B5EF4-FFF2-40B4-BE49-F238E27FC236}">
                <a16:creationId xmlns:a16="http://schemas.microsoft.com/office/drawing/2014/main" id="{6DD73CF8-F139-4943-A5C3-E0F0C53590D7}"/>
              </a:ext>
            </a:extLst>
          </p:cNvPr>
          <p:cNvPicPr>
            <a:picLocks noChangeAspect="1"/>
          </p:cNvPicPr>
          <p:nvPr/>
        </p:nvPicPr>
        <p:blipFill>
          <a:blip r:embed="rId3"/>
          <a:stretch>
            <a:fillRect/>
          </a:stretch>
        </p:blipFill>
        <p:spPr>
          <a:xfrm>
            <a:off x="1131217" y="1752600"/>
            <a:ext cx="6655324" cy="4140707"/>
          </a:xfrm>
          <a:prstGeom prst="rect">
            <a:avLst/>
          </a:prstGeom>
        </p:spPr>
      </p:pic>
    </p:spTree>
    <p:extLst>
      <p:ext uri="{BB962C8B-B14F-4D97-AF65-F5344CB8AC3E}">
        <p14:creationId xmlns:p14="http://schemas.microsoft.com/office/powerpoint/2010/main" val="3377957454"/>
      </p:ext>
    </p:extLst>
  </p:cSld>
  <p:clrMapOvr>
    <a:masterClrMapping/>
  </p:clrMapOvr>
  <mc:AlternateContent xmlns:mc="http://schemas.openxmlformats.org/markup-compatibility/2006" xmlns:p14="http://schemas.microsoft.com/office/powerpoint/2010/main">
    <mc:Choice Requires="p14">
      <p:transition spd="slow" p14:dur="2000" advTm="13993"/>
    </mc:Choice>
    <mc:Fallback xmlns="">
      <p:transition spd="slow" advTm="139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3EF1-CC5D-4E6B-AEFB-7060ADCCD8D7}"/>
              </a:ext>
            </a:extLst>
          </p:cNvPr>
          <p:cNvSpPr>
            <a:spLocks noGrp="1"/>
          </p:cNvSpPr>
          <p:nvPr>
            <p:ph type="title"/>
          </p:nvPr>
        </p:nvSpPr>
        <p:spPr/>
        <p:txBody>
          <a:bodyPr/>
          <a:lstStyle/>
          <a:p>
            <a:r>
              <a:rPr lang="en-SG" dirty="0"/>
              <a:t>Outline</a:t>
            </a:r>
          </a:p>
        </p:txBody>
      </p:sp>
      <p:sp>
        <p:nvSpPr>
          <p:cNvPr id="3" name="Content Placeholder 2">
            <a:extLst>
              <a:ext uri="{FF2B5EF4-FFF2-40B4-BE49-F238E27FC236}">
                <a16:creationId xmlns:a16="http://schemas.microsoft.com/office/drawing/2014/main" id="{A2E0D051-7740-46DD-81B5-14E7E941522F}"/>
              </a:ext>
            </a:extLst>
          </p:cNvPr>
          <p:cNvSpPr>
            <a:spLocks noGrp="1"/>
          </p:cNvSpPr>
          <p:nvPr>
            <p:ph idx="1"/>
          </p:nvPr>
        </p:nvSpPr>
        <p:spPr>
          <a:xfrm>
            <a:off x="685800" y="2133600"/>
            <a:ext cx="7772400" cy="4114800"/>
          </a:xfrm>
        </p:spPr>
        <p:txBody>
          <a:bodyPr/>
          <a:lstStyle/>
          <a:p>
            <a:r>
              <a:rPr lang="en-SG" dirty="0">
                <a:latin typeface="+mj-lt"/>
              </a:rPr>
              <a:t>Problem Definition &amp; Applications</a:t>
            </a:r>
          </a:p>
          <a:p>
            <a:r>
              <a:rPr lang="en-SG" dirty="0">
                <a:latin typeface="+mj-lt"/>
              </a:rPr>
              <a:t>Deficiencies of Existing Solutions</a:t>
            </a:r>
          </a:p>
          <a:p>
            <a:r>
              <a:rPr lang="en-SG" dirty="0">
                <a:latin typeface="+mj-lt"/>
              </a:rPr>
              <a:t>Proposed solutions: TEA &amp; TEA+</a:t>
            </a:r>
          </a:p>
          <a:p>
            <a:r>
              <a:rPr lang="en-SG" dirty="0">
                <a:latin typeface="+mj-lt"/>
              </a:rPr>
              <a:t>Experiments</a:t>
            </a:r>
          </a:p>
        </p:txBody>
      </p:sp>
    </p:spTree>
    <p:extLst>
      <p:ext uri="{BB962C8B-B14F-4D97-AF65-F5344CB8AC3E}">
        <p14:creationId xmlns:p14="http://schemas.microsoft.com/office/powerpoint/2010/main" val="637675079"/>
      </p:ext>
    </p:extLst>
  </p:cSld>
  <p:clrMapOvr>
    <a:masterClrMapping/>
  </p:clrMapOvr>
  <mc:AlternateContent xmlns:mc="http://schemas.openxmlformats.org/markup-compatibility/2006" xmlns:p14="http://schemas.microsoft.com/office/powerpoint/2010/main">
    <mc:Choice Requires="p14">
      <p:transition spd="slow" p14:dur="2000" advTm="23919"/>
    </mc:Choice>
    <mc:Fallback xmlns="">
      <p:transition spd="slow" advTm="2391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SG" dirty="0"/>
              <a:t>Comparisons with Competitors</a:t>
            </a:r>
          </a:p>
        </p:txBody>
      </p:sp>
      <p:pic>
        <p:nvPicPr>
          <p:cNvPr id="4" name="Picture 3">
            <a:extLst>
              <a:ext uri="{FF2B5EF4-FFF2-40B4-BE49-F238E27FC236}">
                <a16:creationId xmlns:a16="http://schemas.microsoft.com/office/drawing/2014/main" id="{51259D30-8800-4965-B7EA-988148A1B611}"/>
              </a:ext>
            </a:extLst>
          </p:cNvPr>
          <p:cNvPicPr>
            <a:picLocks noChangeAspect="1"/>
          </p:cNvPicPr>
          <p:nvPr/>
        </p:nvPicPr>
        <p:blipFill>
          <a:blip r:embed="rId3"/>
          <a:stretch>
            <a:fillRect/>
          </a:stretch>
        </p:blipFill>
        <p:spPr>
          <a:xfrm>
            <a:off x="685800" y="1981200"/>
            <a:ext cx="7766330" cy="3695730"/>
          </a:xfrm>
          <a:prstGeom prst="rect">
            <a:avLst/>
          </a:prstGeom>
        </p:spPr>
      </p:pic>
    </p:spTree>
    <p:extLst>
      <p:ext uri="{BB962C8B-B14F-4D97-AF65-F5344CB8AC3E}">
        <p14:creationId xmlns:p14="http://schemas.microsoft.com/office/powerpoint/2010/main" val="280146338"/>
      </p:ext>
    </p:extLst>
  </p:cSld>
  <p:clrMapOvr>
    <a:masterClrMapping/>
  </p:clrMapOvr>
  <mc:AlternateContent xmlns:mc="http://schemas.openxmlformats.org/markup-compatibility/2006" xmlns:p14="http://schemas.microsoft.com/office/powerpoint/2010/main">
    <mc:Choice Requires="p14">
      <p:transition spd="slow" p14:dur="2000" advTm="15378"/>
    </mc:Choice>
    <mc:Fallback xmlns="">
      <p:transition spd="slow" advTm="15378"/>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D9A0-3229-4C64-B3A6-586FBB0405DB}"/>
              </a:ext>
            </a:extLst>
          </p:cNvPr>
          <p:cNvSpPr>
            <a:spLocks noGrp="1"/>
          </p:cNvSpPr>
          <p:nvPr>
            <p:ph type="title"/>
          </p:nvPr>
        </p:nvSpPr>
        <p:spPr/>
        <p:txBody>
          <a:bodyPr/>
          <a:lstStyle/>
          <a:p>
            <a:r>
              <a:rPr lang="en-SG" dirty="0"/>
              <a:t>Summary</a:t>
            </a:r>
          </a:p>
        </p:txBody>
      </p:sp>
      <p:sp>
        <p:nvSpPr>
          <p:cNvPr id="3" name="Content Placeholder 2">
            <a:extLst>
              <a:ext uri="{FF2B5EF4-FFF2-40B4-BE49-F238E27FC236}">
                <a16:creationId xmlns:a16="http://schemas.microsoft.com/office/drawing/2014/main" id="{3C7177E5-58B3-4A84-9D66-27319445AEFB}"/>
              </a:ext>
            </a:extLst>
          </p:cNvPr>
          <p:cNvSpPr>
            <a:spLocks noGrp="1"/>
          </p:cNvSpPr>
          <p:nvPr>
            <p:ph idx="1"/>
          </p:nvPr>
        </p:nvSpPr>
        <p:spPr>
          <a:xfrm>
            <a:off x="878746" y="1989589"/>
            <a:ext cx="6931404" cy="4114800"/>
          </a:xfrm>
        </p:spPr>
        <p:txBody>
          <a:bodyPr/>
          <a:lstStyle/>
          <a:p>
            <a:r>
              <a:rPr lang="en-SG" sz="2800" dirty="0">
                <a:latin typeface="+mj-lt"/>
              </a:rPr>
              <a:t>Efficient algorithm that offers theoretical guarantees on the normalized HKPR values</a:t>
            </a:r>
          </a:p>
          <a:p>
            <a:endParaRPr lang="en-SG" sz="2800" dirty="0">
              <a:latin typeface="+mj-lt"/>
            </a:endParaRPr>
          </a:p>
          <a:p>
            <a:r>
              <a:rPr lang="en-SG" sz="2800" dirty="0">
                <a:latin typeface="+mj-lt"/>
              </a:rPr>
              <a:t>Efficient and effective algorithm for finding local clusters</a:t>
            </a:r>
          </a:p>
        </p:txBody>
      </p:sp>
    </p:spTree>
    <p:extLst>
      <p:ext uri="{BB962C8B-B14F-4D97-AF65-F5344CB8AC3E}">
        <p14:creationId xmlns:p14="http://schemas.microsoft.com/office/powerpoint/2010/main" val="2770464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D1BD-6A8A-4146-A5B7-F2AA92867F05}"/>
              </a:ext>
            </a:extLst>
          </p:cNvPr>
          <p:cNvSpPr>
            <a:spLocks noGrp="1"/>
          </p:cNvSpPr>
          <p:nvPr>
            <p:ph type="ctrTitle"/>
          </p:nvPr>
        </p:nvSpPr>
        <p:spPr>
          <a:xfrm>
            <a:off x="2414213" y="2217889"/>
            <a:ext cx="4315573" cy="650544"/>
          </a:xfrm>
          <a:effectLst>
            <a:reflection blurRad="6350" stA="50000" endA="300" endPos="55000" dir="5400000" sy="-100000" algn="bl" rotWithShape="0"/>
          </a:effectLst>
        </p:spPr>
        <p:txBody>
          <a:bodyPr/>
          <a:lstStyle/>
          <a:p>
            <a:pPr algn="ctr"/>
            <a:r>
              <a:rPr lang="en-SG" sz="8800" dirty="0"/>
              <a:t>Thanks</a:t>
            </a:r>
          </a:p>
        </p:txBody>
      </p:sp>
      <p:sp>
        <p:nvSpPr>
          <p:cNvPr id="3" name="Subtitle 2">
            <a:extLst>
              <a:ext uri="{FF2B5EF4-FFF2-40B4-BE49-F238E27FC236}">
                <a16:creationId xmlns:a16="http://schemas.microsoft.com/office/drawing/2014/main" id="{C8045443-ECC5-4445-8167-113F64C29902}"/>
              </a:ext>
            </a:extLst>
          </p:cNvPr>
          <p:cNvSpPr>
            <a:spLocks noGrp="1"/>
          </p:cNvSpPr>
          <p:nvPr>
            <p:ph type="subTitle" idx="1"/>
          </p:nvPr>
        </p:nvSpPr>
        <p:spPr>
          <a:xfrm>
            <a:off x="3169089" y="3623807"/>
            <a:ext cx="2640826" cy="510871"/>
          </a:xfrm>
        </p:spPr>
        <p:txBody>
          <a:bodyPr/>
          <a:lstStyle/>
          <a:p>
            <a:r>
              <a:rPr lang="en-SG" sz="6000" b="1" dirty="0">
                <a:solidFill>
                  <a:srgbClr val="C00000"/>
                </a:solidFill>
                <a:latin typeface="+mj-lt"/>
              </a:rPr>
              <a:t>Q &amp; A</a:t>
            </a:r>
          </a:p>
        </p:txBody>
      </p:sp>
    </p:spTree>
    <p:extLst>
      <p:ext uri="{BB962C8B-B14F-4D97-AF65-F5344CB8AC3E}">
        <p14:creationId xmlns:p14="http://schemas.microsoft.com/office/powerpoint/2010/main" val="2742377764"/>
      </p:ext>
    </p:extLst>
  </p:cSld>
  <p:clrMapOvr>
    <a:masterClrMapping/>
  </p:clrMapOvr>
  <mc:AlternateContent xmlns:mc="http://schemas.openxmlformats.org/markup-compatibility/2006" xmlns:p14="http://schemas.microsoft.com/office/powerpoint/2010/main">
    <mc:Choice Requires="p14">
      <p:transition spd="slow" p14:dur="2000" advTm="3600"/>
    </mc:Choice>
    <mc:Fallback xmlns="">
      <p:transition spd="slow" advTm="36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3EF1-CC5D-4E6B-AEFB-7060ADCCD8D7}"/>
              </a:ext>
            </a:extLst>
          </p:cNvPr>
          <p:cNvSpPr>
            <a:spLocks noGrp="1"/>
          </p:cNvSpPr>
          <p:nvPr>
            <p:ph type="title"/>
          </p:nvPr>
        </p:nvSpPr>
        <p:spPr/>
        <p:txBody>
          <a:bodyPr/>
          <a:lstStyle/>
          <a:p>
            <a:r>
              <a:rPr lang="en-SG" dirty="0"/>
              <a:t>Existing Work</a:t>
            </a:r>
          </a:p>
        </p:txBody>
      </p:sp>
      <p:sp>
        <p:nvSpPr>
          <p:cNvPr id="3" name="Content Placeholder 2">
            <a:extLst>
              <a:ext uri="{FF2B5EF4-FFF2-40B4-BE49-F238E27FC236}">
                <a16:creationId xmlns:a16="http://schemas.microsoft.com/office/drawing/2014/main" id="{A2E0D051-7740-46DD-81B5-14E7E941522F}"/>
              </a:ext>
            </a:extLst>
          </p:cNvPr>
          <p:cNvSpPr>
            <a:spLocks noGrp="1"/>
          </p:cNvSpPr>
          <p:nvPr>
            <p:ph idx="1"/>
          </p:nvPr>
        </p:nvSpPr>
        <p:spPr/>
        <p:txBody>
          <a:bodyPr/>
          <a:lstStyle/>
          <a:p>
            <a:r>
              <a:rPr lang="en-SG" dirty="0" err="1">
                <a:latin typeface="+mj-lt"/>
              </a:rPr>
              <a:t>ClusterHKPR</a:t>
            </a:r>
            <a:r>
              <a:rPr lang="en-SG" dirty="0">
                <a:latin typeface="+mj-lt"/>
              </a:rPr>
              <a:t> </a:t>
            </a:r>
            <a:r>
              <a:rPr lang="en-SG" sz="2800" dirty="0">
                <a:latin typeface="+mj-lt"/>
              </a:rPr>
              <a:t>[Chung </a:t>
            </a:r>
            <a:r>
              <a:rPr lang="en-SG" sz="2800" i="1" dirty="0">
                <a:latin typeface="+mj-lt"/>
              </a:rPr>
              <a:t>et al</a:t>
            </a:r>
            <a:r>
              <a:rPr lang="en-SG" sz="2800" dirty="0">
                <a:latin typeface="+mj-lt"/>
              </a:rPr>
              <a:t>. IWOCA’2014]</a:t>
            </a:r>
            <a:endParaRPr lang="en-SG" dirty="0">
              <a:latin typeface="+mj-lt"/>
            </a:endParaRPr>
          </a:p>
        </p:txBody>
      </p:sp>
      <p:sp>
        <p:nvSpPr>
          <p:cNvPr id="55" name="Rectangle 54">
            <a:extLst>
              <a:ext uri="{FF2B5EF4-FFF2-40B4-BE49-F238E27FC236}">
                <a16:creationId xmlns:a16="http://schemas.microsoft.com/office/drawing/2014/main" id="{961766BA-70D9-437F-9C10-F2D85EB3F9EB}"/>
              </a:ext>
            </a:extLst>
          </p:cNvPr>
          <p:cNvSpPr/>
          <p:nvPr/>
        </p:nvSpPr>
        <p:spPr>
          <a:xfrm>
            <a:off x="4142371" y="3384374"/>
            <a:ext cx="734496" cy="461665"/>
          </a:xfrm>
          <a:prstGeom prst="rect">
            <a:avLst/>
          </a:prstGeom>
        </p:spPr>
        <p:txBody>
          <a:bodyPr wrap="none">
            <a:spAutoFit/>
          </a:bodyPr>
          <a:lstStyle/>
          <a:p>
            <a:r>
              <a:rPr lang="en-SG" sz="3600" dirty="0">
                <a:solidFill>
                  <a:srgbClr val="0000FF"/>
                </a:solidFill>
                <a:latin typeface="+mj-lt"/>
              </a:rPr>
              <a:t>K=4</a:t>
            </a:r>
            <a:endParaRPr lang="en-SG" sz="4400" dirty="0">
              <a:solidFill>
                <a:srgbClr val="0000FF"/>
              </a:solidFill>
              <a:latin typeface="+mj-lt"/>
            </a:endParaRPr>
          </a:p>
        </p:txBody>
      </p:sp>
      <p:grpSp>
        <p:nvGrpSpPr>
          <p:cNvPr id="64" name="Group 63">
            <a:extLst>
              <a:ext uri="{FF2B5EF4-FFF2-40B4-BE49-F238E27FC236}">
                <a16:creationId xmlns:a16="http://schemas.microsoft.com/office/drawing/2014/main" id="{A8B5D487-C710-46A3-97B8-3502B14C9E0F}"/>
              </a:ext>
            </a:extLst>
          </p:cNvPr>
          <p:cNvGrpSpPr/>
          <p:nvPr/>
        </p:nvGrpSpPr>
        <p:grpSpPr>
          <a:xfrm>
            <a:off x="5224220" y="2417234"/>
            <a:ext cx="2835678" cy="2994066"/>
            <a:chOff x="3087076" y="2842529"/>
            <a:chExt cx="2835678" cy="2994066"/>
          </a:xfrm>
        </p:grpSpPr>
        <p:sp>
          <p:nvSpPr>
            <p:cNvPr id="4" name="Freeform 5">
              <a:extLst>
                <a:ext uri="{FF2B5EF4-FFF2-40B4-BE49-F238E27FC236}">
                  <a16:creationId xmlns:a16="http://schemas.microsoft.com/office/drawing/2014/main" id="{51DC5B32-5F8E-439D-B4C4-E701B715A83C}"/>
                </a:ext>
              </a:extLst>
            </p:cNvPr>
            <p:cNvSpPr>
              <a:spLocks/>
            </p:cNvSpPr>
            <p:nvPr/>
          </p:nvSpPr>
          <p:spPr bwMode="auto">
            <a:xfrm>
              <a:off x="3478413" y="4401509"/>
              <a:ext cx="258762" cy="258763"/>
            </a:xfrm>
            <a:custGeom>
              <a:avLst/>
              <a:gdLst>
                <a:gd name="T0" fmla="*/ 1 w 163"/>
                <a:gd name="T1" fmla="*/ 73 h 163"/>
                <a:gd name="T2" fmla="*/ 3 w 163"/>
                <a:gd name="T3" fmla="*/ 61 h 163"/>
                <a:gd name="T4" fmla="*/ 7 w 163"/>
                <a:gd name="T5" fmla="*/ 50 h 163"/>
                <a:gd name="T6" fmla="*/ 12 w 163"/>
                <a:gd name="T7" fmla="*/ 39 h 163"/>
                <a:gd name="T8" fmla="*/ 19 w 163"/>
                <a:gd name="T9" fmla="*/ 30 h 163"/>
                <a:gd name="T10" fmla="*/ 27 w 163"/>
                <a:gd name="T11" fmla="*/ 21 h 163"/>
                <a:gd name="T12" fmla="*/ 36 w 163"/>
                <a:gd name="T13" fmla="*/ 14 h 163"/>
                <a:gd name="T14" fmla="*/ 46 w 163"/>
                <a:gd name="T15" fmla="*/ 8 h 163"/>
                <a:gd name="T16" fmla="*/ 58 w 163"/>
                <a:gd name="T17" fmla="*/ 4 h 163"/>
                <a:gd name="T18" fmla="*/ 69 w 163"/>
                <a:gd name="T19" fmla="*/ 1 h 163"/>
                <a:gd name="T20" fmla="*/ 82 w 163"/>
                <a:gd name="T21" fmla="*/ 0 h 163"/>
                <a:gd name="T22" fmla="*/ 94 w 163"/>
                <a:gd name="T23" fmla="*/ 1 h 163"/>
                <a:gd name="T24" fmla="*/ 106 w 163"/>
                <a:gd name="T25" fmla="*/ 4 h 163"/>
                <a:gd name="T26" fmla="*/ 117 w 163"/>
                <a:gd name="T27" fmla="*/ 8 h 163"/>
                <a:gd name="T28" fmla="*/ 127 w 163"/>
                <a:gd name="T29" fmla="*/ 14 h 163"/>
                <a:gd name="T30" fmla="*/ 137 w 163"/>
                <a:gd name="T31" fmla="*/ 21 h 163"/>
                <a:gd name="T32" fmla="*/ 145 w 163"/>
                <a:gd name="T33" fmla="*/ 30 h 163"/>
                <a:gd name="T34" fmla="*/ 151 w 163"/>
                <a:gd name="T35" fmla="*/ 39 h 163"/>
                <a:gd name="T36" fmla="*/ 157 w 163"/>
                <a:gd name="T37" fmla="*/ 50 h 163"/>
                <a:gd name="T38" fmla="*/ 161 w 163"/>
                <a:gd name="T39" fmla="*/ 61 h 163"/>
                <a:gd name="T40" fmla="*/ 163 w 163"/>
                <a:gd name="T41" fmla="*/ 73 h 163"/>
                <a:gd name="T42" fmla="*/ 163 w 163"/>
                <a:gd name="T43" fmla="*/ 81 h 163"/>
                <a:gd name="T44" fmla="*/ 162 w 163"/>
                <a:gd name="T45" fmla="*/ 94 h 163"/>
                <a:gd name="T46" fmla="*/ 160 w 163"/>
                <a:gd name="T47" fmla="*/ 106 h 163"/>
                <a:gd name="T48" fmla="*/ 155 w 163"/>
                <a:gd name="T49" fmla="*/ 117 h 163"/>
                <a:gd name="T50" fmla="*/ 149 w 163"/>
                <a:gd name="T51" fmla="*/ 127 h 163"/>
                <a:gd name="T52" fmla="*/ 142 w 163"/>
                <a:gd name="T53" fmla="*/ 136 h 163"/>
                <a:gd name="T54" fmla="*/ 134 w 163"/>
                <a:gd name="T55" fmla="*/ 144 h 163"/>
                <a:gd name="T56" fmla="*/ 124 w 163"/>
                <a:gd name="T57" fmla="*/ 151 h 163"/>
                <a:gd name="T58" fmla="*/ 113 w 163"/>
                <a:gd name="T59" fmla="*/ 156 h 163"/>
                <a:gd name="T60" fmla="*/ 102 w 163"/>
                <a:gd name="T61" fmla="*/ 160 h 163"/>
                <a:gd name="T62" fmla="*/ 90 w 163"/>
                <a:gd name="T63" fmla="*/ 162 h 163"/>
                <a:gd name="T64" fmla="*/ 78 w 163"/>
                <a:gd name="T65" fmla="*/ 163 h 163"/>
                <a:gd name="T66" fmla="*/ 65 w 163"/>
                <a:gd name="T67" fmla="*/ 161 h 163"/>
                <a:gd name="T68" fmla="*/ 54 w 163"/>
                <a:gd name="T69" fmla="*/ 158 h 163"/>
                <a:gd name="T70" fmla="*/ 43 w 163"/>
                <a:gd name="T71" fmla="*/ 153 h 163"/>
                <a:gd name="T72" fmla="*/ 33 w 163"/>
                <a:gd name="T73" fmla="*/ 147 h 163"/>
                <a:gd name="T74" fmla="*/ 24 w 163"/>
                <a:gd name="T75" fmla="*/ 139 h 163"/>
                <a:gd name="T76" fmla="*/ 17 w 163"/>
                <a:gd name="T77" fmla="*/ 130 h 163"/>
                <a:gd name="T78" fmla="*/ 10 w 163"/>
                <a:gd name="T79" fmla="*/ 120 h 163"/>
                <a:gd name="T80" fmla="*/ 5 w 163"/>
                <a:gd name="T81" fmla="*/ 109 h 163"/>
                <a:gd name="T82" fmla="*/ 2 w 163"/>
                <a:gd name="T83" fmla="*/ 98 h 163"/>
                <a:gd name="T84" fmla="*/ 1 w 163"/>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3">
                  <a:moveTo>
                    <a:pt x="0" y="81"/>
                  </a:moveTo>
                  <a:lnTo>
                    <a:pt x="1" y="77"/>
                  </a:lnTo>
                  <a:lnTo>
                    <a:pt x="1" y="73"/>
                  </a:lnTo>
                  <a:lnTo>
                    <a:pt x="1" y="69"/>
                  </a:lnTo>
                  <a:lnTo>
                    <a:pt x="2" y="65"/>
                  </a:lnTo>
                  <a:lnTo>
                    <a:pt x="3" y="61"/>
                  </a:lnTo>
                  <a:lnTo>
                    <a:pt x="4" y="57"/>
                  </a:lnTo>
                  <a:lnTo>
                    <a:pt x="5" y="53"/>
                  </a:lnTo>
                  <a:lnTo>
                    <a:pt x="7" y="50"/>
                  </a:lnTo>
                  <a:lnTo>
                    <a:pt x="8" y="46"/>
                  </a:lnTo>
                  <a:lnTo>
                    <a:pt x="10" y="42"/>
                  </a:lnTo>
                  <a:lnTo>
                    <a:pt x="12" y="39"/>
                  </a:lnTo>
                  <a:lnTo>
                    <a:pt x="14" y="36"/>
                  </a:lnTo>
                  <a:lnTo>
                    <a:pt x="17" y="32"/>
                  </a:lnTo>
                  <a:lnTo>
                    <a:pt x="19" y="30"/>
                  </a:lnTo>
                  <a:lnTo>
                    <a:pt x="21" y="26"/>
                  </a:lnTo>
                  <a:lnTo>
                    <a:pt x="24" y="24"/>
                  </a:lnTo>
                  <a:lnTo>
                    <a:pt x="27" y="21"/>
                  </a:lnTo>
                  <a:lnTo>
                    <a:pt x="30" y="18"/>
                  </a:lnTo>
                  <a:lnTo>
                    <a:pt x="33" y="16"/>
                  </a:lnTo>
                  <a:lnTo>
                    <a:pt x="36" y="14"/>
                  </a:lnTo>
                  <a:lnTo>
                    <a:pt x="40" y="11"/>
                  </a:lnTo>
                  <a:lnTo>
                    <a:pt x="43" y="10"/>
                  </a:lnTo>
                  <a:lnTo>
                    <a:pt x="46" y="8"/>
                  </a:lnTo>
                  <a:lnTo>
                    <a:pt x="50" y="6"/>
                  </a:lnTo>
                  <a:lnTo>
                    <a:pt x="54" y="5"/>
                  </a:lnTo>
                  <a:lnTo>
                    <a:pt x="58" y="4"/>
                  </a:lnTo>
                  <a:lnTo>
                    <a:pt x="61" y="2"/>
                  </a:lnTo>
                  <a:lnTo>
                    <a:pt x="65" y="1"/>
                  </a:lnTo>
                  <a:lnTo>
                    <a:pt x="69" y="1"/>
                  </a:lnTo>
                  <a:lnTo>
                    <a:pt x="74" y="0"/>
                  </a:lnTo>
                  <a:lnTo>
                    <a:pt x="78" y="0"/>
                  </a:lnTo>
                  <a:lnTo>
                    <a:pt x="82" y="0"/>
                  </a:lnTo>
                  <a:lnTo>
                    <a:pt x="86" y="0"/>
                  </a:lnTo>
                  <a:lnTo>
                    <a:pt x="90" y="0"/>
                  </a:lnTo>
                  <a:lnTo>
                    <a:pt x="94" y="1"/>
                  </a:lnTo>
                  <a:lnTo>
                    <a:pt x="98" y="1"/>
                  </a:lnTo>
                  <a:lnTo>
                    <a:pt x="102" y="2"/>
                  </a:lnTo>
                  <a:lnTo>
                    <a:pt x="106" y="4"/>
                  </a:lnTo>
                  <a:lnTo>
                    <a:pt x="110" y="5"/>
                  </a:lnTo>
                  <a:lnTo>
                    <a:pt x="113" y="6"/>
                  </a:lnTo>
                  <a:lnTo>
                    <a:pt x="117" y="8"/>
                  </a:lnTo>
                  <a:lnTo>
                    <a:pt x="121" y="10"/>
                  </a:lnTo>
                  <a:lnTo>
                    <a:pt x="124" y="11"/>
                  </a:lnTo>
                  <a:lnTo>
                    <a:pt x="127" y="14"/>
                  </a:lnTo>
                  <a:lnTo>
                    <a:pt x="131" y="16"/>
                  </a:lnTo>
                  <a:lnTo>
                    <a:pt x="134" y="18"/>
                  </a:lnTo>
                  <a:lnTo>
                    <a:pt x="137" y="21"/>
                  </a:lnTo>
                  <a:lnTo>
                    <a:pt x="140" y="24"/>
                  </a:lnTo>
                  <a:lnTo>
                    <a:pt x="142" y="26"/>
                  </a:lnTo>
                  <a:lnTo>
                    <a:pt x="145" y="30"/>
                  </a:lnTo>
                  <a:lnTo>
                    <a:pt x="147" y="32"/>
                  </a:lnTo>
                  <a:lnTo>
                    <a:pt x="149" y="36"/>
                  </a:lnTo>
                  <a:lnTo>
                    <a:pt x="151" y="39"/>
                  </a:lnTo>
                  <a:lnTo>
                    <a:pt x="153" y="42"/>
                  </a:lnTo>
                  <a:lnTo>
                    <a:pt x="155" y="46"/>
                  </a:lnTo>
                  <a:lnTo>
                    <a:pt x="157" y="50"/>
                  </a:lnTo>
                  <a:lnTo>
                    <a:pt x="158" y="53"/>
                  </a:lnTo>
                  <a:lnTo>
                    <a:pt x="160" y="57"/>
                  </a:lnTo>
                  <a:lnTo>
                    <a:pt x="161" y="61"/>
                  </a:lnTo>
                  <a:lnTo>
                    <a:pt x="161" y="65"/>
                  </a:lnTo>
                  <a:lnTo>
                    <a:pt x="162" y="69"/>
                  </a:lnTo>
                  <a:lnTo>
                    <a:pt x="163" y="73"/>
                  </a:lnTo>
                  <a:lnTo>
                    <a:pt x="163" y="77"/>
                  </a:lnTo>
                  <a:lnTo>
                    <a:pt x="163" y="81"/>
                  </a:lnTo>
                  <a:lnTo>
                    <a:pt x="163" y="81"/>
                  </a:lnTo>
                  <a:lnTo>
                    <a:pt x="163" y="85"/>
                  </a:lnTo>
                  <a:lnTo>
                    <a:pt x="163" y="90"/>
                  </a:lnTo>
                  <a:lnTo>
                    <a:pt x="162" y="94"/>
                  </a:lnTo>
                  <a:lnTo>
                    <a:pt x="161" y="98"/>
                  </a:lnTo>
                  <a:lnTo>
                    <a:pt x="161" y="102"/>
                  </a:lnTo>
                  <a:lnTo>
                    <a:pt x="160" y="106"/>
                  </a:lnTo>
                  <a:lnTo>
                    <a:pt x="158" y="109"/>
                  </a:lnTo>
                  <a:lnTo>
                    <a:pt x="157" y="113"/>
                  </a:lnTo>
                  <a:lnTo>
                    <a:pt x="155" y="117"/>
                  </a:lnTo>
                  <a:lnTo>
                    <a:pt x="153" y="120"/>
                  </a:lnTo>
                  <a:lnTo>
                    <a:pt x="151" y="123"/>
                  </a:lnTo>
                  <a:lnTo>
                    <a:pt x="149" y="127"/>
                  </a:lnTo>
                  <a:lnTo>
                    <a:pt x="147" y="130"/>
                  </a:lnTo>
                  <a:lnTo>
                    <a:pt x="145" y="133"/>
                  </a:lnTo>
                  <a:lnTo>
                    <a:pt x="142" y="136"/>
                  </a:lnTo>
                  <a:lnTo>
                    <a:pt x="140" y="139"/>
                  </a:lnTo>
                  <a:lnTo>
                    <a:pt x="137" y="142"/>
                  </a:lnTo>
                  <a:lnTo>
                    <a:pt x="134" y="144"/>
                  </a:lnTo>
                  <a:lnTo>
                    <a:pt x="131" y="147"/>
                  </a:lnTo>
                  <a:lnTo>
                    <a:pt x="127" y="149"/>
                  </a:lnTo>
                  <a:lnTo>
                    <a:pt x="124" y="151"/>
                  </a:lnTo>
                  <a:lnTo>
                    <a:pt x="121" y="153"/>
                  </a:lnTo>
                  <a:lnTo>
                    <a:pt x="117" y="155"/>
                  </a:lnTo>
                  <a:lnTo>
                    <a:pt x="113" y="156"/>
                  </a:lnTo>
                  <a:lnTo>
                    <a:pt x="110" y="158"/>
                  </a:lnTo>
                  <a:lnTo>
                    <a:pt x="106" y="159"/>
                  </a:lnTo>
                  <a:lnTo>
                    <a:pt x="102" y="160"/>
                  </a:lnTo>
                  <a:lnTo>
                    <a:pt x="98" y="161"/>
                  </a:lnTo>
                  <a:lnTo>
                    <a:pt x="94" y="162"/>
                  </a:lnTo>
                  <a:lnTo>
                    <a:pt x="90" y="162"/>
                  </a:lnTo>
                  <a:lnTo>
                    <a:pt x="86" y="163"/>
                  </a:lnTo>
                  <a:lnTo>
                    <a:pt x="82" y="163"/>
                  </a:lnTo>
                  <a:lnTo>
                    <a:pt x="78" y="163"/>
                  </a:lnTo>
                  <a:lnTo>
                    <a:pt x="74" y="162"/>
                  </a:lnTo>
                  <a:lnTo>
                    <a:pt x="69" y="162"/>
                  </a:lnTo>
                  <a:lnTo>
                    <a:pt x="65" y="161"/>
                  </a:lnTo>
                  <a:lnTo>
                    <a:pt x="61" y="160"/>
                  </a:lnTo>
                  <a:lnTo>
                    <a:pt x="58" y="159"/>
                  </a:lnTo>
                  <a:lnTo>
                    <a:pt x="54" y="158"/>
                  </a:lnTo>
                  <a:lnTo>
                    <a:pt x="50" y="156"/>
                  </a:lnTo>
                  <a:lnTo>
                    <a:pt x="46" y="155"/>
                  </a:lnTo>
                  <a:lnTo>
                    <a:pt x="43" y="153"/>
                  </a:lnTo>
                  <a:lnTo>
                    <a:pt x="40" y="151"/>
                  </a:lnTo>
                  <a:lnTo>
                    <a:pt x="36" y="149"/>
                  </a:lnTo>
                  <a:lnTo>
                    <a:pt x="33" y="147"/>
                  </a:lnTo>
                  <a:lnTo>
                    <a:pt x="30" y="144"/>
                  </a:lnTo>
                  <a:lnTo>
                    <a:pt x="27" y="142"/>
                  </a:lnTo>
                  <a:lnTo>
                    <a:pt x="24" y="139"/>
                  </a:lnTo>
                  <a:lnTo>
                    <a:pt x="21" y="136"/>
                  </a:lnTo>
                  <a:lnTo>
                    <a:pt x="19" y="133"/>
                  </a:lnTo>
                  <a:lnTo>
                    <a:pt x="17" y="130"/>
                  </a:lnTo>
                  <a:lnTo>
                    <a:pt x="14" y="127"/>
                  </a:lnTo>
                  <a:lnTo>
                    <a:pt x="12" y="123"/>
                  </a:lnTo>
                  <a:lnTo>
                    <a:pt x="10" y="120"/>
                  </a:lnTo>
                  <a:lnTo>
                    <a:pt x="8" y="117"/>
                  </a:lnTo>
                  <a:lnTo>
                    <a:pt x="7" y="113"/>
                  </a:lnTo>
                  <a:lnTo>
                    <a:pt x="5" y="109"/>
                  </a:lnTo>
                  <a:lnTo>
                    <a:pt x="4" y="106"/>
                  </a:lnTo>
                  <a:lnTo>
                    <a:pt x="3" y="102"/>
                  </a:lnTo>
                  <a:lnTo>
                    <a:pt x="2" y="98"/>
                  </a:lnTo>
                  <a:lnTo>
                    <a:pt x="1" y="94"/>
                  </a:lnTo>
                  <a:lnTo>
                    <a:pt x="1" y="90"/>
                  </a:lnTo>
                  <a:lnTo>
                    <a:pt x="1"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6">
              <a:extLst>
                <a:ext uri="{FF2B5EF4-FFF2-40B4-BE49-F238E27FC236}">
                  <a16:creationId xmlns:a16="http://schemas.microsoft.com/office/drawing/2014/main" id="{54851F17-37DF-4852-93D5-CAC5DAEC6A6A}"/>
                </a:ext>
              </a:extLst>
            </p:cNvPr>
            <p:cNvSpPr>
              <a:spLocks noChangeArrowheads="1"/>
            </p:cNvSpPr>
            <p:nvPr/>
          </p:nvSpPr>
          <p:spPr bwMode="auto">
            <a:xfrm>
              <a:off x="3199013" y="4136594"/>
              <a:ext cx="1795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SG" altLang="zh-CN" sz="3600" i="1" baseline="0" dirty="0">
                  <a:solidFill>
                    <a:srgbClr val="0000FF"/>
                  </a:solidFill>
                  <a:latin typeface="Times New Roman" panose="02020603050405020304" pitchFamily="18" charset="0"/>
                </a:rPr>
                <a:t>s</a:t>
              </a:r>
              <a:endParaRPr kumimoji="0" lang="zh-CN" altLang="zh-CN" sz="1800" b="0" i="0" u="none" strike="noStrike" cap="none" normalizeH="0" baseline="0" dirty="0">
                <a:ln>
                  <a:noFill/>
                </a:ln>
                <a:solidFill>
                  <a:srgbClr val="0000FF"/>
                </a:solidFill>
                <a:effectLst/>
              </a:endParaRPr>
            </a:p>
          </p:txBody>
        </p:sp>
        <p:sp>
          <p:nvSpPr>
            <p:cNvPr id="6" name="Line 40">
              <a:extLst>
                <a:ext uri="{FF2B5EF4-FFF2-40B4-BE49-F238E27FC236}">
                  <a16:creationId xmlns:a16="http://schemas.microsoft.com/office/drawing/2014/main" id="{7BA4878E-9465-44B8-8139-5E031B6D08F2}"/>
                </a:ext>
              </a:extLst>
            </p:cNvPr>
            <p:cNvSpPr>
              <a:spLocks noChangeShapeType="1"/>
            </p:cNvSpPr>
            <p:nvPr/>
          </p:nvSpPr>
          <p:spPr bwMode="auto">
            <a:xfrm flipV="1">
              <a:off x="3700663" y="4106234"/>
              <a:ext cx="128587" cy="3333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1">
              <a:extLst>
                <a:ext uri="{FF2B5EF4-FFF2-40B4-BE49-F238E27FC236}">
                  <a16:creationId xmlns:a16="http://schemas.microsoft.com/office/drawing/2014/main" id="{B1B7E408-4218-4176-9E73-F631A5D44996}"/>
                </a:ext>
              </a:extLst>
            </p:cNvPr>
            <p:cNvSpPr>
              <a:spLocks/>
            </p:cNvSpPr>
            <p:nvPr/>
          </p:nvSpPr>
          <p:spPr bwMode="auto">
            <a:xfrm>
              <a:off x="3792738" y="4012572"/>
              <a:ext cx="74612" cy="11588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 name="Line 42">
              <a:extLst>
                <a:ext uri="{FF2B5EF4-FFF2-40B4-BE49-F238E27FC236}">
                  <a16:creationId xmlns:a16="http://schemas.microsoft.com/office/drawing/2014/main" id="{A68B448D-8EB2-4345-88D1-9C6A351B1093}"/>
                </a:ext>
              </a:extLst>
            </p:cNvPr>
            <p:cNvSpPr>
              <a:spLocks noChangeShapeType="1"/>
            </p:cNvSpPr>
            <p:nvPr/>
          </p:nvSpPr>
          <p:spPr bwMode="auto">
            <a:xfrm flipV="1">
              <a:off x="3864176" y="3715709"/>
              <a:ext cx="300037" cy="30638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3">
              <a:extLst>
                <a:ext uri="{FF2B5EF4-FFF2-40B4-BE49-F238E27FC236}">
                  <a16:creationId xmlns:a16="http://schemas.microsoft.com/office/drawing/2014/main" id="{E42BEA7A-8694-43F0-A79A-9DA153623B74}"/>
                </a:ext>
              </a:extLst>
            </p:cNvPr>
            <p:cNvSpPr>
              <a:spLocks/>
            </p:cNvSpPr>
            <p:nvPr/>
          </p:nvSpPr>
          <p:spPr bwMode="auto">
            <a:xfrm>
              <a:off x="4132463" y="3644272"/>
              <a:ext cx="103187" cy="104775"/>
            </a:xfrm>
            <a:custGeom>
              <a:avLst/>
              <a:gdLst>
                <a:gd name="T0" fmla="*/ 32 w 65"/>
                <a:gd name="T1" fmla="*/ 66 h 66"/>
                <a:gd name="T2" fmla="*/ 65 w 65"/>
                <a:gd name="T3" fmla="*/ 0 h 66"/>
                <a:gd name="T4" fmla="*/ 0 w 65"/>
                <a:gd name="T5" fmla="*/ 33 h 66"/>
                <a:gd name="T6" fmla="*/ 32 w 65"/>
                <a:gd name="T7" fmla="*/ 66 h 66"/>
              </a:gdLst>
              <a:ahLst/>
              <a:cxnLst>
                <a:cxn ang="0">
                  <a:pos x="T0" y="T1"/>
                </a:cxn>
                <a:cxn ang="0">
                  <a:pos x="T2" y="T3"/>
                </a:cxn>
                <a:cxn ang="0">
                  <a:pos x="T4" y="T5"/>
                </a:cxn>
                <a:cxn ang="0">
                  <a:pos x="T6" y="T7"/>
                </a:cxn>
              </a:cxnLst>
              <a:rect l="0" t="0" r="r" b="b"/>
              <a:pathLst>
                <a:path w="65" h="66">
                  <a:moveTo>
                    <a:pt x="32" y="66"/>
                  </a:moveTo>
                  <a:lnTo>
                    <a:pt x="65" y="0"/>
                  </a:lnTo>
                  <a:lnTo>
                    <a:pt x="0" y="33"/>
                  </a:lnTo>
                  <a:lnTo>
                    <a:pt x="32" y="66"/>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44">
              <a:extLst>
                <a:ext uri="{FF2B5EF4-FFF2-40B4-BE49-F238E27FC236}">
                  <a16:creationId xmlns:a16="http://schemas.microsoft.com/office/drawing/2014/main" id="{A2B7A9A8-134A-4761-98C7-19428D478F26}"/>
                </a:ext>
              </a:extLst>
            </p:cNvPr>
            <p:cNvSpPr>
              <a:spLocks noChangeShapeType="1"/>
            </p:cNvSpPr>
            <p:nvPr/>
          </p:nvSpPr>
          <p:spPr bwMode="auto">
            <a:xfrm flipV="1">
              <a:off x="4235651" y="3320422"/>
              <a:ext cx="220662" cy="3238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5">
              <a:extLst>
                <a:ext uri="{FF2B5EF4-FFF2-40B4-BE49-F238E27FC236}">
                  <a16:creationId xmlns:a16="http://schemas.microsoft.com/office/drawing/2014/main" id="{678249FE-160E-4F5B-A941-C222874D107D}"/>
                </a:ext>
              </a:extLst>
            </p:cNvPr>
            <p:cNvSpPr>
              <a:spLocks/>
            </p:cNvSpPr>
            <p:nvPr/>
          </p:nvSpPr>
          <p:spPr bwMode="auto">
            <a:xfrm>
              <a:off x="4421388" y="3236284"/>
              <a:ext cx="92075" cy="111125"/>
            </a:xfrm>
            <a:custGeom>
              <a:avLst/>
              <a:gdLst>
                <a:gd name="T0" fmla="*/ 38 w 58"/>
                <a:gd name="T1" fmla="*/ 70 h 70"/>
                <a:gd name="T2" fmla="*/ 58 w 58"/>
                <a:gd name="T3" fmla="*/ 0 h 70"/>
                <a:gd name="T4" fmla="*/ 0 w 58"/>
                <a:gd name="T5" fmla="*/ 44 h 70"/>
                <a:gd name="T6" fmla="*/ 38 w 58"/>
                <a:gd name="T7" fmla="*/ 70 h 70"/>
              </a:gdLst>
              <a:ahLst/>
              <a:cxnLst>
                <a:cxn ang="0">
                  <a:pos x="T0" y="T1"/>
                </a:cxn>
                <a:cxn ang="0">
                  <a:pos x="T2" y="T3"/>
                </a:cxn>
                <a:cxn ang="0">
                  <a:pos x="T4" y="T5"/>
                </a:cxn>
                <a:cxn ang="0">
                  <a:pos x="T6" y="T7"/>
                </a:cxn>
              </a:cxnLst>
              <a:rect l="0" t="0" r="r" b="b"/>
              <a:pathLst>
                <a:path w="58" h="70">
                  <a:moveTo>
                    <a:pt x="38" y="70"/>
                  </a:moveTo>
                  <a:lnTo>
                    <a:pt x="58" y="0"/>
                  </a:lnTo>
                  <a:lnTo>
                    <a:pt x="0" y="44"/>
                  </a:lnTo>
                  <a:lnTo>
                    <a:pt x="38" y="7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46">
              <a:extLst>
                <a:ext uri="{FF2B5EF4-FFF2-40B4-BE49-F238E27FC236}">
                  <a16:creationId xmlns:a16="http://schemas.microsoft.com/office/drawing/2014/main" id="{89AC4E39-C0FF-4861-BE1F-F7582748831F}"/>
                </a:ext>
              </a:extLst>
            </p:cNvPr>
            <p:cNvSpPr>
              <a:spLocks noChangeShapeType="1"/>
            </p:cNvSpPr>
            <p:nvPr/>
          </p:nvSpPr>
          <p:spPr bwMode="auto">
            <a:xfrm flipV="1">
              <a:off x="3737176" y="4328484"/>
              <a:ext cx="304800" cy="201613"/>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
              <a:extLst>
                <a:ext uri="{FF2B5EF4-FFF2-40B4-BE49-F238E27FC236}">
                  <a16:creationId xmlns:a16="http://schemas.microsoft.com/office/drawing/2014/main" id="{E91C434F-08BF-4B18-A60C-0EF1275B8469}"/>
                </a:ext>
              </a:extLst>
            </p:cNvPr>
            <p:cNvSpPr>
              <a:spLocks/>
            </p:cNvSpPr>
            <p:nvPr/>
          </p:nvSpPr>
          <p:spPr bwMode="auto">
            <a:xfrm>
              <a:off x="4013401" y="4271334"/>
              <a:ext cx="111125" cy="92075"/>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48">
              <a:extLst>
                <a:ext uri="{FF2B5EF4-FFF2-40B4-BE49-F238E27FC236}">
                  <a16:creationId xmlns:a16="http://schemas.microsoft.com/office/drawing/2014/main" id="{07790A72-A51C-4AB9-8FB0-9C07A5ECD652}"/>
                </a:ext>
              </a:extLst>
            </p:cNvPr>
            <p:cNvSpPr>
              <a:spLocks noChangeShapeType="1"/>
            </p:cNvSpPr>
            <p:nvPr/>
          </p:nvSpPr>
          <p:spPr bwMode="auto">
            <a:xfrm>
              <a:off x="4124526" y="4271334"/>
              <a:ext cx="169862" cy="841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9">
              <a:extLst>
                <a:ext uri="{FF2B5EF4-FFF2-40B4-BE49-F238E27FC236}">
                  <a16:creationId xmlns:a16="http://schemas.microsoft.com/office/drawing/2014/main" id="{D8B470C0-D04C-4C2E-A5DB-7FA4B8EDC6C8}"/>
                </a:ext>
              </a:extLst>
            </p:cNvPr>
            <p:cNvSpPr>
              <a:spLocks/>
            </p:cNvSpPr>
            <p:nvPr/>
          </p:nvSpPr>
          <p:spPr bwMode="auto">
            <a:xfrm>
              <a:off x="4268988" y="4318959"/>
              <a:ext cx="114300" cy="82550"/>
            </a:xfrm>
            <a:custGeom>
              <a:avLst/>
              <a:gdLst>
                <a:gd name="T0" fmla="*/ 21 w 72"/>
                <a:gd name="T1" fmla="*/ 0 h 52"/>
                <a:gd name="T2" fmla="*/ 72 w 72"/>
                <a:gd name="T3" fmla="*/ 52 h 52"/>
                <a:gd name="T4" fmla="*/ 0 w 72"/>
                <a:gd name="T5" fmla="*/ 41 h 52"/>
                <a:gd name="T6" fmla="*/ 21 w 72"/>
                <a:gd name="T7" fmla="*/ 0 h 52"/>
              </a:gdLst>
              <a:ahLst/>
              <a:cxnLst>
                <a:cxn ang="0">
                  <a:pos x="T0" y="T1"/>
                </a:cxn>
                <a:cxn ang="0">
                  <a:pos x="T2" y="T3"/>
                </a:cxn>
                <a:cxn ang="0">
                  <a:pos x="T4" y="T5"/>
                </a:cxn>
                <a:cxn ang="0">
                  <a:pos x="T6" y="T7"/>
                </a:cxn>
              </a:cxnLst>
              <a:rect l="0" t="0" r="r" b="b"/>
              <a:pathLst>
                <a:path w="72" h="52">
                  <a:moveTo>
                    <a:pt x="21" y="0"/>
                  </a:moveTo>
                  <a:lnTo>
                    <a:pt x="72" y="52"/>
                  </a:lnTo>
                  <a:lnTo>
                    <a:pt x="0" y="41"/>
                  </a:lnTo>
                  <a:lnTo>
                    <a:pt x="21"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50">
              <a:extLst>
                <a:ext uri="{FF2B5EF4-FFF2-40B4-BE49-F238E27FC236}">
                  <a16:creationId xmlns:a16="http://schemas.microsoft.com/office/drawing/2014/main" id="{512C2B92-DA67-46D1-9010-7E0019D9A181}"/>
                </a:ext>
              </a:extLst>
            </p:cNvPr>
            <p:cNvSpPr>
              <a:spLocks noChangeShapeType="1"/>
            </p:cNvSpPr>
            <p:nvPr/>
          </p:nvSpPr>
          <p:spPr bwMode="auto">
            <a:xfrm flipV="1">
              <a:off x="4383288" y="4198309"/>
              <a:ext cx="304800" cy="20320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1">
              <a:extLst>
                <a:ext uri="{FF2B5EF4-FFF2-40B4-BE49-F238E27FC236}">
                  <a16:creationId xmlns:a16="http://schemas.microsoft.com/office/drawing/2014/main" id="{7AED5FB6-1DA3-4F72-AB2E-2137DDDB8C34}"/>
                </a:ext>
              </a:extLst>
            </p:cNvPr>
            <p:cNvSpPr>
              <a:spLocks/>
            </p:cNvSpPr>
            <p:nvPr/>
          </p:nvSpPr>
          <p:spPr bwMode="auto">
            <a:xfrm>
              <a:off x="4659513" y="4142747"/>
              <a:ext cx="112712" cy="90488"/>
            </a:xfrm>
            <a:custGeom>
              <a:avLst/>
              <a:gdLst>
                <a:gd name="T0" fmla="*/ 26 w 71"/>
                <a:gd name="T1" fmla="*/ 57 h 57"/>
                <a:gd name="T2" fmla="*/ 71 w 71"/>
                <a:gd name="T3" fmla="*/ 0 h 57"/>
                <a:gd name="T4" fmla="*/ 0 w 71"/>
                <a:gd name="T5" fmla="*/ 19 h 57"/>
                <a:gd name="T6" fmla="*/ 26 w 71"/>
                <a:gd name="T7" fmla="*/ 57 h 57"/>
              </a:gdLst>
              <a:ahLst/>
              <a:cxnLst>
                <a:cxn ang="0">
                  <a:pos x="T0" y="T1"/>
                </a:cxn>
                <a:cxn ang="0">
                  <a:pos x="T2" y="T3"/>
                </a:cxn>
                <a:cxn ang="0">
                  <a:pos x="T4" y="T5"/>
                </a:cxn>
                <a:cxn ang="0">
                  <a:pos x="T6" y="T7"/>
                </a:cxn>
              </a:cxnLst>
              <a:rect l="0" t="0" r="r" b="b"/>
              <a:pathLst>
                <a:path w="71" h="57">
                  <a:moveTo>
                    <a:pt x="26" y="57"/>
                  </a:moveTo>
                  <a:lnTo>
                    <a:pt x="71" y="0"/>
                  </a:lnTo>
                  <a:lnTo>
                    <a:pt x="0" y="19"/>
                  </a:lnTo>
                  <a:lnTo>
                    <a:pt x="26" y="57"/>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52">
              <a:extLst>
                <a:ext uri="{FF2B5EF4-FFF2-40B4-BE49-F238E27FC236}">
                  <a16:creationId xmlns:a16="http://schemas.microsoft.com/office/drawing/2014/main" id="{E95DA122-9164-42C7-9399-07878C64DAC6}"/>
                </a:ext>
              </a:extLst>
            </p:cNvPr>
            <p:cNvSpPr>
              <a:spLocks noChangeShapeType="1"/>
            </p:cNvSpPr>
            <p:nvPr/>
          </p:nvSpPr>
          <p:spPr bwMode="auto">
            <a:xfrm flipV="1">
              <a:off x="4748413" y="4145922"/>
              <a:ext cx="311150" cy="1270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3">
              <a:extLst>
                <a:ext uri="{FF2B5EF4-FFF2-40B4-BE49-F238E27FC236}">
                  <a16:creationId xmlns:a16="http://schemas.microsoft.com/office/drawing/2014/main" id="{2FE5B058-0761-4C3B-9FE0-87B3E529F3E9}"/>
                </a:ext>
              </a:extLst>
            </p:cNvPr>
            <p:cNvSpPr>
              <a:spLocks/>
            </p:cNvSpPr>
            <p:nvPr/>
          </p:nvSpPr>
          <p:spPr bwMode="auto">
            <a:xfrm>
              <a:off x="5048451" y="4109409"/>
              <a:ext cx="111125" cy="74613"/>
            </a:xfrm>
            <a:custGeom>
              <a:avLst/>
              <a:gdLst>
                <a:gd name="T0" fmla="*/ 2 w 70"/>
                <a:gd name="T1" fmla="*/ 47 h 47"/>
                <a:gd name="T2" fmla="*/ 70 w 70"/>
                <a:gd name="T3" fmla="*/ 21 h 47"/>
                <a:gd name="T4" fmla="*/ 0 w 70"/>
                <a:gd name="T5" fmla="*/ 0 h 47"/>
                <a:gd name="T6" fmla="*/ 2 w 70"/>
                <a:gd name="T7" fmla="*/ 47 h 47"/>
              </a:gdLst>
              <a:ahLst/>
              <a:cxnLst>
                <a:cxn ang="0">
                  <a:pos x="T0" y="T1"/>
                </a:cxn>
                <a:cxn ang="0">
                  <a:pos x="T2" y="T3"/>
                </a:cxn>
                <a:cxn ang="0">
                  <a:pos x="T4" y="T5"/>
                </a:cxn>
                <a:cxn ang="0">
                  <a:pos x="T6" y="T7"/>
                </a:cxn>
              </a:cxnLst>
              <a:rect l="0" t="0" r="r" b="b"/>
              <a:pathLst>
                <a:path w="70" h="47">
                  <a:moveTo>
                    <a:pt x="2" y="47"/>
                  </a:moveTo>
                  <a:lnTo>
                    <a:pt x="70" y="21"/>
                  </a:lnTo>
                  <a:lnTo>
                    <a:pt x="0" y="0"/>
                  </a:lnTo>
                  <a:lnTo>
                    <a:pt x="2" y="47"/>
                  </a:lnTo>
                  <a:close/>
                </a:path>
              </a:pathLst>
            </a:custGeom>
            <a:solidFill>
              <a:srgbClr val="073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54">
              <a:extLst>
                <a:ext uri="{FF2B5EF4-FFF2-40B4-BE49-F238E27FC236}">
                  <a16:creationId xmlns:a16="http://schemas.microsoft.com/office/drawing/2014/main" id="{EA7658AE-0ECF-4FC0-B197-F33B177414CA}"/>
                </a:ext>
              </a:extLst>
            </p:cNvPr>
            <p:cNvSpPr>
              <a:spLocks noChangeShapeType="1"/>
            </p:cNvSpPr>
            <p:nvPr/>
          </p:nvSpPr>
          <p:spPr bwMode="auto">
            <a:xfrm>
              <a:off x="3700663" y="4622172"/>
              <a:ext cx="223837" cy="22542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
              <a:extLst>
                <a:ext uri="{FF2B5EF4-FFF2-40B4-BE49-F238E27FC236}">
                  <a16:creationId xmlns:a16="http://schemas.microsoft.com/office/drawing/2014/main" id="{4EB50D4D-C115-4229-A7A4-C0A5B2F28130}"/>
                </a:ext>
              </a:extLst>
            </p:cNvPr>
            <p:cNvSpPr>
              <a:spLocks/>
            </p:cNvSpPr>
            <p:nvPr/>
          </p:nvSpPr>
          <p:spPr bwMode="auto">
            <a:xfrm>
              <a:off x="3892751" y="4814259"/>
              <a:ext cx="103187" cy="104775"/>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56">
              <a:extLst>
                <a:ext uri="{FF2B5EF4-FFF2-40B4-BE49-F238E27FC236}">
                  <a16:creationId xmlns:a16="http://schemas.microsoft.com/office/drawing/2014/main" id="{DC3B6188-C77E-4970-BACB-FC54608E014D}"/>
                </a:ext>
              </a:extLst>
            </p:cNvPr>
            <p:cNvSpPr>
              <a:spLocks noChangeShapeType="1"/>
            </p:cNvSpPr>
            <p:nvPr/>
          </p:nvSpPr>
          <p:spPr bwMode="auto">
            <a:xfrm>
              <a:off x="3995938" y="4919034"/>
              <a:ext cx="419100" cy="1047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7">
              <a:extLst>
                <a:ext uri="{FF2B5EF4-FFF2-40B4-BE49-F238E27FC236}">
                  <a16:creationId xmlns:a16="http://schemas.microsoft.com/office/drawing/2014/main" id="{CE776878-4CAC-4C58-A425-0370ECACF3C0}"/>
                </a:ext>
              </a:extLst>
            </p:cNvPr>
            <p:cNvSpPr>
              <a:spLocks/>
            </p:cNvSpPr>
            <p:nvPr/>
          </p:nvSpPr>
          <p:spPr bwMode="auto">
            <a:xfrm>
              <a:off x="4397576" y="4985709"/>
              <a:ext cx="115887" cy="71438"/>
            </a:xfrm>
            <a:custGeom>
              <a:avLst/>
              <a:gdLst>
                <a:gd name="T0" fmla="*/ 11 w 73"/>
                <a:gd name="T1" fmla="*/ 0 h 45"/>
                <a:gd name="T2" fmla="*/ 73 w 73"/>
                <a:gd name="T3" fmla="*/ 40 h 45"/>
                <a:gd name="T4" fmla="*/ 0 w 73"/>
                <a:gd name="T5" fmla="*/ 45 h 45"/>
                <a:gd name="T6" fmla="*/ 11 w 73"/>
                <a:gd name="T7" fmla="*/ 0 h 45"/>
              </a:gdLst>
              <a:ahLst/>
              <a:cxnLst>
                <a:cxn ang="0">
                  <a:pos x="T0" y="T1"/>
                </a:cxn>
                <a:cxn ang="0">
                  <a:pos x="T2" y="T3"/>
                </a:cxn>
                <a:cxn ang="0">
                  <a:pos x="T4" y="T5"/>
                </a:cxn>
                <a:cxn ang="0">
                  <a:pos x="T6" y="T7"/>
                </a:cxn>
              </a:cxnLst>
              <a:rect l="0" t="0" r="r" b="b"/>
              <a:pathLst>
                <a:path w="73" h="45">
                  <a:moveTo>
                    <a:pt x="11" y="0"/>
                  </a:moveTo>
                  <a:lnTo>
                    <a:pt x="73" y="40"/>
                  </a:lnTo>
                  <a:lnTo>
                    <a:pt x="0" y="45"/>
                  </a:lnTo>
                  <a:lnTo>
                    <a:pt x="11"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58">
              <a:extLst>
                <a:ext uri="{FF2B5EF4-FFF2-40B4-BE49-F238E27FC236}">
                  <a16:creationId xmlns:a16="http://schemas.microsoft.com/office/drawing/2014/main" id="{473D10F3-35A5-4B7D-BA6F-920A2E7DDF9F}"/>
                </a:ext>
              </a:extLst>
            </p:cNvPr>
            <p:cNvSpPr>
              <a:spLocks noChangeShapeType="1"/>
            </p:cNvSpPr>
            <p:nvPr/>
          </p:nvSpPr>
          <p:spPr bwMode="auto">
            <a:xfrm flipV="1">
              <a:off x="4513463" y="4969834"/>
              <a:ext cx="182562" cy="793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9">
              <a:extLst>
                <a:ext uri="{FF2B5EF4-FFF2-40B4-BE49-F238E27FC236}">
                  <a16:creationId xmlns:a16="http://schemas.microsoft.com/office/drawing/2014/main" id="{9894D2F6-84BF-4011-8404-FE23FD1D1DD1}"/>
                </a:ext>
              </a:extLst>
            </p:cNvPr>
            <p:cNvSpPr>
              <a:spLocks/>
            </p:cNvSpPr>
            <p:nvPr/>
          </p:nvSpPr>
          <p:spPr bwMode="auto">
            <a:xfrm>
              <a:off x="4672213" y="4930147"/>
              <a:ext cx="115887" cy="77788"/>
            </a:xfrm>
            <a:custGeom>
              <a:avLst/>
              <a:gdLst>
                <a:gd name="T0" fmla="*/ 18 w 73"/>
                <a:gd name="T1" fmla="*/ 49 h 49"/>
                <a:gd name="T2" fmla="*/ 73 w 73"/>
                <a:gd name="T3" fmla="*/ 0 h 49"/>
                <a:gd name="T4" fmla="*/ 0 w 73"/>
                <a:gd name="T5" fmla="*/ 6 h 49"/>
                <a:gd name="T6" fmla="*/ 18 w 73"/>
                <a:gd name="T7" fmla="*/ 49 h 49"/>
              </a:gdLst>
              <a:ahLst/>
              <a:cxnLst>
                <a:cxn ang="0">
                  <a:pos x="T0" y="T1"/>
                </a:cxn>
                <a:cxn ang="0">
                  <a:pos x="T2" y="T3"/>
                </a:cxn>
                <a:cxn ang="0">
                  <a:pos x="T4" y="T5"/>
                </a:cxn>
                <a:cxn ang="0">
                  <a:pos x="T6" y="T7"/>
                </a:cxn>
              </a:cxnLst>
              <a:rect l="0" t="0" r="r" b="b"/>
              <a:pathLst>
                <a:path w="73" h="49">
                  <a:moveTo>
                    <a:pt x="18" y="49"/>
                  </a:moveTo>
                  <a:lnTo>
                    <a:pt x="73" y="0"/>
                  </a:lnTo>
                  <a:lnTo>
                    <a:pt x="0" y="6"/>
                  </a:lnTo>
                  <a:lnTo>
                    <a:pt x="18" y="49"/>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60">
              <a:extLst>
                <a:ext uri="{FF2B5EF4-FFF2-40B4-BE49-F238E27FC236}">
                  <a16:creationId xmlns:a16="http://schemas.microsoft.com/office/drawing/2014/main" id="{C089E825-7B62-460E-A754-3F55E22C76C6}"/>
                </a:ext>
              </a:extLst>
            </p:cNvPr>
            <p:cNvSpPr>
              <a:spLocks noChangeShapeType="1"/>
            </p:cNvSpPr>
            <p:nvPr/>
          </p:nvSpPr>
          <p:spPr bwMode="auto">
            <a:xfrm>
              <a:off x="4772226" y="4919034"/>
              <a:ext cx="98425" cy="714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1">
              <a:extLst>
                <a:ext uri="{FF2B5EF4-FFF2-40B4-BE49-F238E27FC236}">
                  <a16:creationId xmlns:a16="http://schemas.microsoft.com/office/drawing/2014/main" id="{AE3C2408-4729-4A31-97C9-56BFD42964F5}"/>
                </a:ext>
              </a:extLst>
            </p:cNvPr>
            <p:cNvSpPr>
              <a:spLocks/>
            </p:cNvSpPr>
            <p:nvPr/>
          </p:nvSpPr>
          <p:spPr bwMode="auto">
            <a:xfrm>
              <a:off x="4842076" y="4953959"/>
              <a:ext cx="111125" cy="95250"/>
            </a:xfrm>
            <a:custGeom>
              <a:avLst/>
              <a:gdLst>
                <a:gd name="T0" fmla="*/ 27 w 70"/>
                <a:gd name="T1" fmla="*/ 0 h 60"/>
                <a:gd name="T2" fmla="*/ 70 w 70"/>
                <a:gd name="T3" fmla="*/ 60 h 60"/>
                <a:gd name="T4" fmla="*/ 0 w 70"/>
                <a:gd name="T5" fmla="*/ 38 h 60"/>
                <a:gd name="T6" fmla="*/ 27 w 70"/>
                <a:gd name="T7" fmla="*/ 0 h 60"/>
              </a:gdLst>
              <a:ahLst/>
              <a:cxnLst>
                <a:cxn ang="0">
                  <a:pos x="T0" y="T1"/>
                </a:cxn>
                <a:cxn ang="0">
                  <a:pos x="T2" y="T3"/>
                </a:cxn>
                <a:cxn ang="0">
                  <a:pos x="T4" y="T5"/>
                </a:cxn>
                <a:cxn ang="0">
                  <a:pos x="T6" y="T7"/>
                </a:cxn>
              </a:cxnLst>
              <a:rect l="0" t="0" r="r" b="b"/>
              <a:pathLst>
                <a:path w="70" h="60">
                  <a:moveTo>
                    <a:pt x="27" y="0"/>
                  </a:moveTo>
                  <a:lnTo>
                    <a:pt x="70" y="60"/>
                  </a:lnTo>
                  <a:lnTo>
                    <a:pt x="0" y="38"/>
                  </a:lnTo>
                  <a:lnTo>
                    <a:pt x="27"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62">
              <a:extLst>
                <a:ext uri="{FF2B5EF4-FFF2-40B4-BE49-F238E27FC236}">
                  <a16:creationId xmlns:a16="http://schemas.microsoft.com/office/drawing/2014/main" id="{9A33E876-AAC7-4BF7-9D5A-C66E2CF0A60F}"/>
                </a:ext>
              </a:extLst>
            </p:cNvPr>
            <p:cNvSpPr>
              <a:spLocks noChangeShapeType="1"/>
            </p:cNvSpPr>
            <p:nvPr/>
          </p:nvSpPr>
          <p:spPr bwMode="auto">
            <a:xfrm flipV="1">
              <a:off x="4953201" y="4955547"/>
              <a:ext cx="241300" cy="93663"/>
            </a:xfrm>
            <a:prstGeom prst="line">
              <a:avLst/>
            </a:prstGeom>
            <a:noFill/>
            <a:ln w="14288">
              <a:solidFill>
                <a:srgbClr val="073D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3">
              <a:extLst>
                <a:ext uri="{FF2B5EF4-FFF2-40B4-BE49-F238E27FC236}">
                  <a16:creationId xmlns:a16="http://schemas.microsoft.com/office/drawing/2014/main" id="{384B7679-440B-4646-87FA-52206AEB7B90}"/>
                </a:ext>
              </a:extLst>
            </p:cNvPr>
            <p:cNvSpPr>
              <a:spLocks/>
            </p:cNvSpPr>
            <p:nvPr/>
          </p:nvSpPr>
          <p:spPr bwMode="auto">
            <a:xfrm>
              <a:off x="5173863" y="4919034"/>
              <a:ext cx="115887" cy="73025"/>
            </a:xfrm>
            <a:custGeom>
              <a:avLst/>
              <a:gdLst>
                <a:gd name="T0" fmla="*/ 16 w 73"/>
                <a:gd name="T1" fmla="*/ 46 h 46"/>
                <a:gd name="T2" fmla="*/ 73 w 73"/>
                <a:gd name="T3" fmla="*/ 0 h 46"/>
                <a:gd name="T4" fmla="*/ 0 w 73"/>
                <a:gd name="T5" fmla="*/ 3 h 46"/>
                <a:gd name="T6" fmla="*/ 16 w 73"/>
                <a:gd name="T7" fmla="*/ 46 h 46"/>
              </a:gdLst>
              <a:ahLst/>
              <a:cxnLst>
                <a:cxn ang="0">
                  <a:pos x="T0" y="T1"/>
                </a:cxn>
                <a:cxn ang="0">
                  <a:pos x="T2" y="T3"/>
                </a:cxn>
                <a:cxn ang="0">
                  <a:pos x="T4" y="T5"/>
                </a:cxn>
                <a:cxn ang="0">
                  <a:pos x="T6" y="T7"/>
                </a:cxn>
              </a:cxnLst>
              <a:rect l="0" t="0" r="r" b="b"/>
              <a:pathLst>
                <a:path w="73" h="46">
                  <a:moveTo>
                    <a:pt x="16" y="46"/>
                  </a:moveTo>
                  <a:lnTo>
                    <a:pt x="73" y="0"/>
                  </a:lnTo>
                  <a:lnTo>
                    <a:pt x="0" y="3"/>
                  </a:lnTo>
                  <a:lnTo>
                    <a:pt x="16" y="46"/>
                  </a:lnTo>
                  <a:close/>
                </a:path>
              </a:pathLst>
            </a:custGeom>
            <a:solidFill>
              <a:srgbClr val="0000F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64">
              <a:extLst>
                <a:ext uri="{FF2B5EF4-FFF2-40B4-BE49-F238E27FC236}">
                  <a16:creationId xmlns:a16="http://schemas.microsoft.com/office/drawing/2014/main" id="{41E58937-02A7-4428-88DB-28A7B8F79532}"/>
                </a:ext>
              </a:extLst>
            </p:cNvPr>
            <p:cNvSpPr>
              <a:spLocks noChangeShapeType="1"/>
            </p:cNvSpPr>
            <p:nvPr/>
          </p:nvSpPr>
          <p:spPr bwMode="auto">
            <a:xfrm>
              <a:off x="3608588" y="4660272"/>
              <a:ext cx="220662" cy="5524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5">
              <a:extLst>
                <a:ext uri="{FF2B5EF4-FFF2-40B4-BE49-F238E27FC236}">
                  <a16:creationId xmlns:a16="http://schemas.microsoft.com/office/drawing/2014/main" id="{0A7650FD-852E-4FBD-9F90-914EBF0306AA}"/>
                </a:ext>
              </a:extLst>
            </p:cNvPr>
            <p:cNvSpPr>
              <a:spLocks/>
            </p:cNvSpPr>
            <p:nvPr/>
          </p:nvSpPr>
          <p:spPr bwMode="auto">
            <a:xfrm>
              <a:off x="3792738" y="5190497"/>
              <a:ext cx="74612" cy="117475"/>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66">
              <a:extLst>
                <a:ext uri="{FF2B5EF4-FFF2-40B4-BE49-F238E27FC236}">
                  <a16:creationId xmlns:a16="http://schemas.microsoft.com/office/drawing/2014/main" id="{0FDED571-1D67-49DD-9216-BA6A0C614C5B}"/>
                </a:ext>
              </a:extLst>
            </p:cNvPr>
            <p:cNvSpPr>
              <a:spLocks noChangeShapeType="1"/>
            </p:cNvSpPr>
            <p:nvPr/>
          </p:nvSpPr>
          <p:spPr bwMode="auto">
            <a:xfrm>
              <a:off x="3867351" y="5307972"/>
              <a:ext cx="292100" cy="968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7">
              <a:extLst>
                <a:ext uri="{FF2B5EF4-FFF2-40B4-BE49-F238E27FC236}">
                  <a16:creationId xmlns:a16="http://schemas.microsoft.com/office/drawing/2014/main" id="{52857E9F-3312-4BE7-A23E-86C774A302B1}"/>
                </a:ext>
              </a:extLst>
            </p:cNvPr>
            <p:cNvSpPr>
              <a:spLocks/>
            </p:cNvSpPr>
            <p:nvPr/>
          </p:nvSpPr>
          <p:spPr bwMode="auto">
            <a:xfrm>
              <a:off x="4138813" y="5366709"/>
              <a:ext cx="115887" cy="69850"/>
            </a:xfrm>
            <a:custGeom>
              <a:avLst/>
              <a:gdLst>
                <a:gd name="T0" fmla="*/ 15 w 73"/>
                <a:gd name="T1" fmla="*/ 0 h 44"/>
                <a:gd name="T2" fmla="*/ 73 w 73"/>
                <a:gd name="T3" fmla="*/ 44 h 44"/>
                <a:gd name="T4" fmla="*/ 0 w 73"/>
                <a:gd name="T5" fmla="*/ 44 h 44"/>
                <a:gd name="T6" fmla="*/ 15 w 73"/>
                <a:gd name="T7" fmla="*/ 0 h 44"/>
              </a:gdLst>
              <a:ahLst/>
              <a:cxnLst>
                <a:cxn ang="0">
                  <a:pos x="T0" y="T1"/>
                </a:cxn>
                <a:cxn ang="0">
                  <a:pos x="T2" y="T3"/>
                </a:cxn>
                <a:cxn ang="0">
                  <a:pos x="T4" y="T5"/>
                </a:cxn>
                <a:cxn ang="0">
                  <a:pos x="T6" y="T7"/>
                </a:cxn>
              </a:cxnLst>
              <a:rect l="0" t="0" r="r" b="b"/>
              <a:pathLst>
                <a:path w="73" h="44">
                  <a:moveTo>
                    <a:pt x="15" y="0"/>
                  </a:moveTo>
                  <a:lnTo>
                    <a:pt x="73" y="44"/>
                  </a:lnTo>
                  <a:lnTo>
                    <a:pt x="0" y="44"/>
                  </a:lnTo>
                  <a:lnTo>
                    <a:pt x="15"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68">
              <a:extLst>
                <a:ext uri="{FF2B5EF4-FFF2-40B4-BE49-F238E27FC236}">
                  <a16:creationId xmlns:a16="http://schemas.microsoft.com/office/drawing/2014/main" id="{18F1622E-C5D4-474A-A8E7-782731AE7F2B}"/>
                </a:ext>
              </a:extLst>
            </p:cNvPr>
            <p:cNvSpPr>
              <a:spLocks noChangeShapeType="1"/>
            </p:cNvSpPr>
            <p:nvPr/>
          </p:nvSpPr>
          <p:spPr bwMode="auto">
            <a:xfrm>
              <a:off x="4245176" y="5433384"/>
              <a:ext cx="234950" cy="1333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9">
              <a:extLst>
                <a:ext uri="{FF2B5EF4-FFF2-40B4-BE49-F238E27FC236}">
                  <a16:creationId xmlns:a16="http://schemas.microsoft.com/office/drawing/2014/main" id="{36C7E103-093D-4702-A8C3-98681BE5B88D}"/>
                </a:ext>
              </a:extLst>
            </p:cNvPr>
            <p:cNvSpPr>
              <a:spLocks/>
            </p:cNvSpPr>
            <p:nvPr/>
          </p:nvSpPr>
          <p:spPr bwMode="auto">
            <a:xfrm>
              <a:off x="4453138" y="5528634"/>
              <a:ext cx="114300" cy="87313"/>
            </a:xfrm>
            <a:custGeom>
              <a:avLst/>
              <a:gdLst>
                <a:gd name="T0" fmla="*/ 23 w 72"/>
                <a:gd name="T1" fmla="*/ 0 h 55"/>
                <a:gd name="T2" fmla="*/ 72 w 72"/>
                <a:gd name="T3" fmla="*/ 55 h 55"/>
                <a:gd name="T4" fmla="*/ 0 w 72"/>
                <a:gd name="T5" fmla="*/ 41 h 55"/>
                <a:gd name="T6" fmla="*/ 23 w 72"/>
                <a:gd name="T7" fmla="*/ 0 h 55"/>
              </a:gdLst>
              <a:ahLst/>
              <a:cxnLst>
                <a:cxn ang="0">
                  <a:pos x="T0" y="T1"/>
                </a:cxn>
                <a:cxn ang="0">
                  <a:pos x="T2" y="T3"/>
                </a:cxn>
                <a:cxn ang="0">
                  <a:pos x="T4" y="T5"/>
                </a:cxn>
                <a:cxn ang="0">
                  <a:pos x="T6" y="T7"/>
                </a:cxn>
              </a:cxnLst>
              <a:rect l="0" t="0" r="r" b="b"/>
              <a:pathLst>
                <a:path w="72" h="55">
                  <a:moveTo>
                    <a:pt x="23" y="0"/>
                  </a:moveTo>
                  <a:lnTo>
                    <a:pt x="72" y="55"/>
                  </a:lnTo>
                  <a:lnTo>
                    <a:pt x="0" y="41"/>
                  </a:lnTo>
                  <a:lnTo>
                    <a:pt x="23"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70">
              <a:extLst>
                <a:ext uri="{FF2B5EF4-FFF2-40B4-BE49-F238E27FC236}">
                  <a16:creationId xmlns:a16="http://schemas.microsoft.com/office/drawing/2014/main" id="{987837EB-0A42-46A6-BF4E-56BB953E74B6}"/>
                </a:ext>
              </a:extLst>
            </p:cNvPr>
            <p:cNvSpPr>
              <a:spLocks noChangeShapeType="1"/>
            </p:cNvSpPr>
            <p:nvPr/>
          </p:nvSpPr>
          <p:spPr bwMode="auto">
            <a:xfrm flipV="1">
              <a:off x="4551563" y="5455609"/>
              <a:ext cx="182562" cy="14922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1">
              <a:extLst>
                <a:ext uri="{FF2B5EF4-FFF2-40B4-BE49-F238E27FC236}">
                  <a16:creationId xmlns:a16="http://schemas.microsoft.com/office/drawing/2014/main" id="{4DFF1345-C0D7-46DC-A129-C02328BE13A3}"/>
                </a:ext>
              </a:extLst>
            </p:cNvPr>
            <p:cNvSpPr>
              <a:spLocks/>
            </p:cNvSpPr>
            <p:nvPr/>
          </p:nvSpPr>
          <p:spPr bwMode="auto">
            <a:xfrm>
              <a:off x="4703963" y="5392109"/>
              <a:ext cx="107950" cy="98425"/>
            </a:xfrm>
            <a:custGeom>
              <a:avLst/>
              <a:gdLst>
                <a:gd name="T0" fmla="*/ 29 w 68"/>
                <a:gd name="T1" fmla="*/ 62 h 62"/>
                <a:gd name="T2" fmla="*/ 68 w 68"/>
                <a:gd name="T3" fmla="*/ 0 h 62"/>
                <a:gd name="T4" fmla="*/ 0 w 68"/>
                <a:gd name="T5" fmla="*/ 26 h 62"/>
                <a:gd name="T6" fmla="*/ 29 w 68"/>
                <a:gd name="T7" fmla="*/ 62 h 62"/>
              </a:gdLst>
              <a:ahLst/>
              <a:cxnLst>
                <a:cxn ang="0">
                  <a:pos x="T0" y="T1"/>
                </a:cxn>
                <a:cxn ang="0">
                  <a:pos x="T2" y="T3"/>
                </a:cxn>
                <a:cxn ang="0">
                  <a:pos x="T4" y="T5"/>
                </a:cxn>
                <a:cxn ang="0">
                  <a:pos x="T6" y="T7"/>
                </a:cxn>
              </a:cxnLst>
              <a:rect l="0" t="0" r="r" b="b"/>
              <a:pathLst>
                <a:path w="68" h="62">
                  <a:moveTo>
                    <a:pt x="29" y="62"/>
                  </a:moveTo>
                  <a:lnTo>
                    <a:pt x="68" y="0"/>
                  </a:lnTo>
                  <a:lnTo>
                    <a:pt x="0" y="26"/>
                  </a:lnTo>
                  <a:lnTo>
                    <a:pt x="29" y="62"/>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72">
              <a:extLst>
                <a:ext uri="{FF2B5EF4-FFF2-40B4-BE49-F238E27FC236}">
                  <a16:creationId xmlns:a16="http://schemas.microsoft.com/office/drawing/2014/main" id="{B315E663-B076-43E1-9EF3-DE72395DE934}"/>
                </a:ext>
              </a:extLst>
            </p:cNvPr>
            <p:cNvSpPr>
              <a:spLocks noChangeShapeType="1"/>
            </p:cNvSpPr>
            <p:nvPr/>
          </p:nvSpPr>
          <p:spPr bwMode="auto">
            <a:xfrm>
              <a:off x="4761113" y="5433384"/>
              <a:ext cx="219075" cy="1206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3">
              <a:extLst>
                <a:ext uri="{FF2B5EF4-FFF2-40B4-BE49-F238E27FC236}">
                  <a16:creationId xmlns:a16="http://schemas.microsoft.com/office/drawing/2014/main" id="{292ECA77-CFE9-4618-8456-1DB7888F5860}"/>
                </a:ext>
              </a:extLst>
            </p:cNvPr>
            <p:cNvSpPr>
              <a:spLocks/>
            </p:cNvSpPr>
            <p:nvPr/>
          </p:nvSpPr>
          <p:spPr bwMode="auto">
            <a:xfrm>
              <a:off x="4954788" y="5519109"/>
              <a:ext cx="112712" cy="85725"/>
            </a:xfrm>
            <a:custGeom>
              <a:avLst/>
              <a:gdLst>
                <a:gd name="T0" fmla="*/ 22 w 71"/>
                <a:gd name="T1" fmla="*/ 0 h 54"/>
                <a:gd name="T2" fmla="*/ 71 w 71"/>
                <a:gd name="T3" fmla="*/ 54 h 54"/>
                <a:gd name="T4" fmla="*/ 0 w 71"/>
                <a:gd name="T5" fmla="*/ 40 h 54"/>
                <a:gd name="T6" fmla="*/ 22 w 71"/>
                <a:gd name="T7" fmla="*/ 0 h 54"/>
              </a:gdLst>
              <a:ahLst/>
              <a:cxnLst>
                <a:cxn ang="0">
                  <a:pos x="T0" y="T1"/>
                </a:cxn>
                <a:cxn ang="0">
                  <a:pos x="T2" y="T3"/>
                </a:cxn>
                <a:cxn ang="0">
                  <a:pos x="T4" y="T5"/>
                </a:cxn>
                <a:cxn ang="0">
                  <a:pos x="T6" y="T7"/>
                </a:cxn>
              </a:cxnLst>
              <a:rect l="0" t="0" r="r" b="b"/>
              <a:pathLst>
                <a:path w="71" h="54">
                  <a:moveTo>
                    <a:pt x="22" y="0"/>
                  </a:moveTo>
                  <a:lnTo>
                    <a:pt x="71" y="54"/>
                  </a:lnTo>
                  <a:lnTo>
                    <a:pt x="0" y="40"/>
                  </a:lnTo>
                  <a:lnTo>
                    <a:pt x="2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40" name="Rectangle 25">
                  <a:extLst>
                    <a:ext uri="{FF2B5EF4-FFF2-40B4-BE49-F238E27FC236}">
                      <a16:creationId xmlns:a16="http://schemas.microsoft.com/office/drawing/2014/main" id="{0BEEF066-7784-4E76-B577-EFFA7CE0A54B}"/>
                    </a:ext>
                  </a:extLst>
                </p:cNvPr>
                <p:cNvSpPr>
                  <a:spLocks noChangeArrowheads="1"/>
                </p:cNvSpPr>
                <p:nvPr/>
              </p:nvSpPr>
              <p:spPr bwMode="auto">
                <a:xfrm>
                  <a:off x="4887701" y="3708828"/>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0" name="Rectangle 25">
                  <a:extLst>
                    <a:ext uri="{FF2B5EF4-FFF2-40B4-BE49-F238E27FC236}">
                      <a16:creationId xmlns:a16="http://schemas.microsoft.com/office/drawing/2014/main" id="{0BEEF066-7784-4E76-B577-EFFA7CE0A54B}"/>
                    </a:ext>
                  </a:extLst>
                </p:cNvPr>
                <p:cNvSpPr>
                  <a:spLocks noRot="1" noChangeAspect="1" noMove="1" noResize="1" noEditPoints="1" noAdjustHandles="1" noChangeArrowheads="1" noChangeShapeType="1" noTextEdit="1"/>
                </p:cNvSpPr>
                <p:nvPr/>
              </p:nvSpPr>
              <p:spPr bwMode="auto">
                <a:xfrm>
                  <a:off x="4887701" y="3708828"/>
                  <a:ext cx="589864" cy="430887"/>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Rectangle 25">
                  <a:extLst>
                    <a:ext uri="{FF2B5EF4-FFF2-40B4-BE49-F238E27FC236}">
                      <a16:creationId xmlns:a16="http://schemas.microsoft.com/office/drawing/2014/main" id="{BF2B6C38-D70B-4EDF-BD6D-187DF1331177}"/>
                    </a:ext>
                  </a:extLst>
                </p:cNvPr>
                <p:cNvSpPr>
                  <a:spLocks noChangeArrowheads="1"/>
                </p:cNvSpPr>
                <p:nvPr/>
              </p:nvSpPr>
              <p:spPr bwMode="auto">
                <a:xfrm>
                  <a:off x="4567438" y="3016670"/>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1" name="Rectangle 25">
                  <a:extLst>
                    <a:ext uri="{FF2B5EF4-FFF2-40B4-BE49-F238E27FC236}">
                      <a16:creationId xmlns:a16="http://schemas.microsoft.com/office/drawing/2014/main" id="{BF2B6C38-D70B-4EDF-BD6D-187DF1331177}"/>
                    </a:ext>
                  </a:extLst>
                </p:cNvPr>
                <p:cNvSpPr>
                  <a:spLocks noRot="1" noChangeAspect="1" noMove="1" noResize="1" noEditPoints="1" noAdjustHandles="1" noChangeArrowheads="1" noChangeShapeType="1" noTextEdit="1"/>
                </p:cNvSpPr>
                <p:nvPr/>
              </p:nvSpPr>
              <p:spPr bwMode="auto">
                <a:xfrm>
                  <a:off x="4567438" y="3016670"/>
                  <a:ext cx="589864" cy="430887"/>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Rectangle 25">
                  <a:extLst>
                    <a:ext uri="{FF2B5EF4-FFF2-40B4-BE49-F238E27FC236}">
                      <a16:creationId xmlns:a16="http://schemas.microsoft.com/office/drawing/2014/main" id="{9523B375-CED0-40CB-96C3-79C52BA2AAF0}"/>
                    </a:ext>
                  </a:extLst>
                </p:cNvPr>
                <p:cNvSpPr>
                  <a:spLocks noChangeArrowheads="1"/>
                </p:cNvSpPr>
                <p:nvPr/>
              </p:nvSpPr>
              <p:spPr bwMode="auto">
                <a:xfrm>
                  <a:off x="4916322" y="4433005"/>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2" name="Rectangle 25">
                  <a:extLst>
                    <a:ext uri="{FF2B5EF4-FFF2-40B4-BE49-F238E27FC236}">
                      <a16:creationId xmlns:a16="http://schemas.microsoft.com/office/drawing/2014/main" id="{9523B375-CED0-40CB-96C3-79C52BA2AAF0}"/>
                    </a:ext>
                  </a:extLst>
                </p:cNvPr>
                <p:cNvSpPr>
                  <a:spLocks noRot="1" noChangeAspect="1" noMove="1" noResize="1" noEditPoints="1" noAdjustHandles="1" noChangeArrowheads="1" noChangeShapeType="1" noTextEdit="1"/>
                </p:cNvSpPr>
                <p:nvPr/>
              </p:nvSpPr>
              <p:spPr bwMode="auto">
                <a:xfrm>
                  <a:off x="4916322" y="4433005"/>
                  <a:ext cx="589864" cy="43088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Rectangle 25">
                  <a:extLst>
                    <a:ext uri="{FF2B5EF4-FFF2-40B4-BE49-F238E27FC236}">
                      <a16:creationId xmlns:a16="http://schemas.microsoft.com/office/drawing/2014/main" id="{47CD158D-1472-4FB8-BFA5-B6367A5276EA}"/>
                    </a:ext>
                  </a:extLst>
                </p:cNvPr>
                <p:cNvSpPr>
                  <a:spLocks noChangeArrowheads="1"/>
                </p:cNvSpPr>
                <p:nvPr/>
              </p:nvSpPr>
              <p:spPr bwMode="auto">
                <a:xfrm>
                  <a:off x="5032061" y="5279674"/>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3" name="Rectangle 25">
                  <a:extLst>
                    <a:ext uri="{FF2B5EF4-FFF2-40B4-BE49-F238E27FC236}">
                      <a16:creationId xmlns:a16="http://schemas.microsoft.com/office/drawing/2014/main" id="{47CD158D-1472-4FB8-BFA5-B6367A5276EA}"/>
                    </a:ext>
                  </a:extLst>
                </p:cNvPr>
                <p:cNvSpPr>
                  <a:spLocks noRot="1" noChangeAspect="1" noMove="1" noResize="1" noEditPoints="1" noAdjustHandles="1" noChangeArrowheads="1" noChangeShapeType="1" noTextEdit="1"/>
                </p:cNvSpPr>
                <p:nvPr/>
              </p:nvSpPr>
              <p:spPr bwMode="auto">
                <a:xfrm>
                  <a:off x="5032061" y="5279674"/>
                  <a:ext cx="589864" cy="43088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p:sp>
          <p:nvSpPr>
            <p:cNvPr id="47" name="Rectangle 46">
              <a:extLst>
                <a:ext uri="{FF2B5EF4-FFF2-40B4-BE49-F238E27FC236}">
                  <a16:creationId xmlns:a16="http://schemas.microsoft.com/office/drawing/2014/main" id="{F6B48607-E8C9-4EC1-8F94-241E51C76532}"/>
                </a:ext>
              </a:extLst>
            </p:cNvPr>
            <p:cNvSpPr/>
            <p:nvPr/>
          </p:nvSpPr>
          <p:spPr>
            <a:xfrm>
              <a:off x="5102394" y="2842529"/>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0000FF"/>
                  </a:solidFill>
                  <a:latin typeface="Segoe UI Symbol" panose="020B0502040204020203" pitchFamily="34" charset="0"/>
                  <a:ea typeface="Segoe UI Symbol" panose="020B0502040204020203" pitchFamily="34" charset="0"/>
                </a:rPr>
                <a:t>✔</a:t>
              </a:r>
              <a:endParaRPr lang="en-SG" sz="3600" dirty="0">
                <a:solidFill>
                  <a:srgbClr val="0000FF"/>
                </a:solidFill>
              </a:endParaRPr>
            </a:p>
          </p:txBody>
        </p:sp>
        <p:sp>
          <p:nvSpPr>
            <p:cNvPr id="48" name="Rectangle 47">
              <a:extLst>
                <a:ext uri="{FF2B5EF4-FFF2-40B4-BE49-F238E27FC236}">
                  <a16:creationId xmlns:a16="http://schemas.microsoft.com/office/drawing/2014/main" id="{36695F04-A50B-46DA-92C6-A377432185A6}"/>
                </a:ext>
              </a:extLst>
            </p:cNvPr>
            <p:cNvSpPr/>
            <p:nvPr/>
          </p:nvSpPr>
          <p:spPr>
            <a:xfrm>
              <a:off x="5439730" y="4556397"/>
              <a:ext cx="436338" cy="461665"/>
            </a:xfrm>
            <a:prstGeom prst="rect">
              <a:avLst/>
            </a:prstGeom>
          </p:spPr>
          <p:txBody>
            <a:bodyPr wrap="none">
              <a:spAutoFit/>
            </a:bodyPr>
            <a:lstStyle/>
            <a:p>
              <a:r>
                <a:rPr lang="en-SG" sz="3600" dirty="0">
                  <a:solidFill>
                    <a:srgbClr val="FF0000"/>
                  </a:solidFill>
                  <a:latin typeface="Segoe UI Symbol" panose="020B0502040204020203" pitchFamily="34" charset="0"/>
                  <a:ea typeface="Segoe UI Symbol" panose="020B0502040204020203" pitchFamily="34" charset="0"/>
                </a:rPr>
                <a:t>✘</a:t>
              </a:r>
              <a:endParaRPr lang="en-SG" sz="3600" dirty="0">
                <a:solidFill>
                  <a:srgbClr val="FF0000"/>
                </a:solidFill>
              </a:endParaRPr>
            </a:p>
          </p:txBody>
        </p:sp>
        <p:sp>
          <p:nvSpPr>
            <p:cNvPr id="49" name="Rectangle 48">
              <a:extLst>
                <a:ext uri="{FF2B5EF4-FFF2-40B4-BE49-F238E27FC236}">
                  <a16:creationId xmlns:a16="http://schemas.microsoft.com/office/drawing/2014/main" id="{1029FB37-0E51-44DE-BC2B-2D08B50FC663}"/>
                </a:ext>
              </a:extLst>
            </p:cNvPr>
            <p:cNvSpPr/>
            <p:nvPr/>
          </p:nvSpPr>
          <p:spPr>
            <a:xfrm>
              <a:off x="5344370" y="3715709"/>
              <a:ext cx="431528" cy="461665"/>
            </a:xfrm>
            <a:prstGeom prst="rect">
              <a:avLst/>
            </a:prstGeom>
          </p:spPr>
          <p:txBody>
            <a:bodyPr wrap="none">
              <a:spAutoFit/>
            </a:bodyPr>
            <a:lstStyle/>
            <a:p>
              <a:r>
                <a:rPr lang="en-SG" sz="3600" dirty="0">
                  <a:solidFill>
                    <a:srgbClr val="0000FF"/>
                  </a:solidFill>
                  <a:latin typeface="Segoe UI Symbol" panose="020B0502040204020203" pitchFamily="34" charset="0"/>
                  <a:ea typeface="Segoe UI Symbol" panose="020B0502040204020203" pitchFamily="34" charset="0"/>
                </a:rPr>
                <a:t>✔</a:t>
              </a:r>
              <a:endParaRPr lang="en-SG" sz="3600" dirty="0">
                <a:solidFill>
                  <a:srgbClr val="0000FF"/>
                </a:solidFill>
              </a:endParaRPr>
            </a:p>
          </p:txBody>
        </p:sp>
        <p:sp>
          <p:nvSpPr>
            <p:cNvPr id="50" name="Rectangle 49">
              <a:extLst>
                <a:ext uri="{FF2B5EF4-FFF2-40B4-BE49-F238E27FC236}">
                  <a16:creationId xmlns:a16="http://schemas.microsoft.com/office/drawing/2014/main" id="{B3F225E7-4837-495E-B539-97DD5A4B1078}"/>
                </a:ext>
              </a:extLst>
            </p:cNvPr>
            <p:cNvSpPr/>
            <p:nvPr/>
          </p:nvSpPr>
          <p:spPr>
            <a:xfrm>
              <a:off x="5486416" y="5225681"/>
              <a:ext cx="436338" cy="461665"/>
            </a:xfrm>
            <a:prstGeom prst="rect">
              <a:avLst/>
            </a:prstGeom>
          </p:spPr>
          <p:txBody>
            <a:bodyPr wrap="none">
              <a:spAutoFit/>
            </a:bodyPr>
            <a:lstStyle/>
            <a:p>
              <a:r>
                <a:rPr lang="en-SG" sz="3600" dirty="0">
                  <a:solidFill>
                    <a:srgbClr val="FF0000"/>
                  </a:solidFill>
                  <a:latin typeface="Segoe UI Symbol" panose="020B0502040204020203" pitchFamily="34" charset="0"/>
                  <a:ea typeface="Segoe UI Symbol" panose="020B0502040204020203" pitchFamily="34" charset="0"/>
                </a:rPr>
                <a:t>✘</a:t>
              </a:r>
              <a:endParaRPr lang="en-SG" sz="3600" dirty="0">
                <a:solidFill>
                  <a:srgbClr val="FF0000"/>
                </a:solidFill>
              </a:endParaRPr>
            </a:p>
          </p:txBody>
        </p:sp>
        <p:sp>
          <p:nvSpPr>
            <p:cNvPr id="51" name="Rectangle 50">
              <a:extLst>
                <a:ext uri="{FF2B5EF4-FFF2-40B4-BE49-F238E27FC236}">
                  <a16:creationId xmlns:a16="http://schemas.microsoft.com/office/drawing/2014/main" id="{8DA02640-76CE-4F09-BFA9-0F6A1273BF60}"/>
                </a:ext>
              </a:extLst>
            </p:cNvPr>
            <p:cNvSpPr/>
            <p:nvPr/>
          </p:nvSpPr>
          <p:spPr>
            <a:xfrm>
              <a:off x="3738815" y="3264198"/>
              <a:ext cx="338554" cy="461665"/>
            </a:xfrm>
            <a:prstGeom prst="rect">
              <a:avLst/>
            </a:prstGeom>
          </p:spPr>
          <p:txBody>
            <a:bodyPr wrap="none">
              <a:spAutoFit/>
            </a:bodyPr>
            <a:lstStyle/>
            <a:p>
              <a:r>
                <a:rPr lang="en-SG" sz="3600" dirty="0">
                  <a:solidFill>
                    <a:srgbClr val="FF0000"/>
                  </a:solidFill>
                  <a:latin typeface="+mj-lt"/>
                </a:rPr>
                <a:t>3</a:t>
              </a:r>
              <a:endParaRPr lang="en-SG" sz="4400" dirty="0">
                <a:solidFill>
                  <a:srgbClr val="FF0000"/>
                </a:solidFill>
                <a:latin typeface="+mj-lt"/>
              </a:endParaRPr>
            </a:p>
          </p:txBody>
        </p:sp>
        <p:sp>
          <p:nvSpPr>
            <p:cNvPr id="52" name="Rectangle 51">
              <a:extLst>
                <a:ext uri="{FF2B5EF4-FFF2-40B4-BE49-F238E27FC236}">
                  <a16:creationId xmlns:a16="http://schemas.microsoft.com/office/drawing/2014/main" id="{E26E90E2-17F7-459D-87F0-196C0DB25817}"/>
                </a:ext>
              </a:extLst>
            </p:cNvPr>
            <p:cNvSpPr/>
            <p:nvPr/>
          </p:nvSpPr>
          <p:spPr>
            <a:xfrm>
              <a:off x="4248990" y="3720945"/>
              <a:ext cx="338554" cy="461665"/>
            </a:xfrm>
            <a:prstGeom prst="rect">
              <a:avLst/>
            </a:prstGeom>
          </p:spPr>
          <p:txBody>
            <a:bodyPr wrap="none">
              <a:spAutoFit/>
            </a:bodyPr>
            <a:lstStyle/>
            <a:p>
              <a:r>
                <a:rPr lang="en-SG" sz="3600" dirty="0">
                  <a:solidFill>
                    <a:srgbClr val="FF0000"/>
                  </a:solidFill>
                  <a:latin typeface="+mj-lt"/>
                </a:rPr>
                <a:t>4</a:t>
              </a:r>
              <a:endParaRPr lang="en-SG" sz="4400" dirty="0">
                <a:solidFill>
                  <a:srgbClr val="FF0000"/>
                </a:solidFill>
                <a:latin typeface="+mj-lt"/>
              </a:endParaRPr>
            </a:p>
          </p:txBody>
        </p:sp>
        <p:sp>
          <p:nvSpPr>
            <p:cNvPr id="53" name="Rectangle 52">
              <a:extLst>
                <a:ext uri="{FF2B5EF4-FFF2-40B4-BE49-F238E27FC236}">
                  <a16:creationId xmlns:a16="http://schemas.microsoft.com/office/drawing/2014/main" id="{1EE4666A-B609-42D9-8447-2B84E591EF62}"/>
                </a:ext>
              </a:extLst>
            </p:cNvPr>
            <p:cNvSpPr/>
            <p:nvPr/>
          </p:nvSpPr>
          <p:spPr>
            <a:xfrm>
              <a:off x="4301079" y="4461189"/>
              <a:ext cx="338554" cy="461665"/>
            </a:xfrm>
            <a:prstGeom prst="rect">
              <a:avLst/>
            </a:prstGeom>
          </p:spPr>
          <p:txBody>
            <a:bodyPr wrap="none">
              <a:spAutoFit/>
            </a:bodyPr>
            <a:lstStyle/>
            <a:p>
              <a:r>
                <a:rPr lang="en-SG" sz="3600" dirty="0">
                  <a:solidFill>
                    <a:srgbClr val="FF0000"/>
                  </a:solidFill>
                  <a:latin typeface="+mj-lt"/>
                </a:rPr>
                <a:t>5</a:t>
              </a:r>
              <a:endParaRPr lang="en-SG" sz="4400" dirty="0">
                <a:solidFill>
                  <a:srgbClr val="FF0000"/>
                </a:solidFill>
                <a:latin typeface="+mj-lt"/>
              </a:endParaRPr>
            </a:p>
          </p:txBody>
        </p:sp>
        <p:sp>
          <p:nvSpPr>
            <p:cNvPr id="54" name="Rectangle 53">
              <a:extLst>
                <a:ext uri="{FF2B5EF4-FFF2-40B4-BE49-F238E27FC236}">
                  <a16:creationId xmlns:a16="http://schemas.microsoft.com/office/drawing/2014/main" id="{E9DE5F2B-B8C2-4D2D-8098-7E9B5F290E28}"/>
                </a:ext>
              </a:extLst>
            </p:cNvPr>
            <p:cNvSpPr/>
            <p:nvPr/>
          </p:nvSpPr>
          <p:spPr>
            <a:xfrm>
              <a:off x="4335538" y="4992974"/>
              <a:ext cx="338554" cy="461665"/>
            </a:xfrm>
            <a:prstGeom prst="rect">
              <a:avLst/>
            </a:prstGeom>
          </p:spPr>
          <p:txBody>
            <a:bodyPr wrap="none">
              <a:spAutoFit/>
            </a:bodyPr>
            <a:lstStyle/>
            <a:p>
              <a:r>
                <a:rPr lang="en-SG" sz="3600" dirty="0">
                  <a:solidFill>
                    <a:srgbClr val="FF0000"/>
                  </a:solidFill>
                  <a:latin typeface="+mj-lt"/>
                </a:rPr>
                <a:t>5</a:t>
              </a:r>
              <a:endParaRPr lang="en-SG" sz="4400" dirty="0">
                <a:solidFill>
                  <a:srgbClr val="FF0000"/>
                </a:solidFill>
                <a:latin typeface="+mj-lt"/>
              </a:endParaRPr>
            </a:p>
          </p:txBody>
        </p:sp>
        <p:sp>
          <p:nvSpPr>
            <p:cNvPr id="56" name="Arc 55">
              <a:extLst>
                <a:ext uri="{FF2B5EF4-FFF2-40B4-BE49-F238E27FC236}">
                  <a16:creationId xmlns:a16="http://schemas.microsoft.com/office/drawing/2014/main" id="{C3860990-8A5D-4D16-A471-5FA3DAB22A02}"/>
                </a:ext>
              </a:extLst>
            </p:cNvPr>
            <p:cNvSpPr/>
            <p:nvPr/>
          </p:nvSpPr>
          <p:spPr>
            <a:xfrm rot="819445">
              <a:off x="3087076" y="3239355"/>
              <a:ext cx="1923401" cy="1845489"/>
            </a:xfrm>
            <a:prstGeom prst="arc">
              <a:avLst/>
            </a:prstGeom>
            <a:ln w="28575">
              <a:solidFill>
                <a:srgbClr val="0000FF"/>
              </a:solidFill>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sz="10941"/>
            </a:p>
          </p:txBody>
        </p:sp>
        <p:sp>
          <p:nvSpPr>
            <p:cNvPr id="57" name="Arc 56">
              <a:extLst>
                <a:ext uri="{FF2B5EF4-FFF2-40B4-BE49-F238E27FC236}">
                  <a16:creationId xmlns:a16="http://schemas.microsoft.com/office/drawing/2014/main" id="{01E48737-FC8D-4C7D-9846-915DF5FA5049}"/>
                </a:ext>
              </a:extLst>
            </p:cNvPr>
            <p:cNvSpPr/>
            <p:nvPr/>
          </p:nvSpPr>
          <p:spPr>
            <a:xfrm rot="3778711">
              <a:off x="3475646" y="4333046"/>
              <a:ext cx="1503833" cy="1503266"/>
            </a:xfrm>
            <a:prstGeom prst="arc">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sz="10941"/>
            </a:p>
          </p:txBody>
        </p:sp>
      </p:grpSp>
      <p:sp>
        <p:nvSpPr>
          <p:cNvPr id="58" name="Right Arrow 1077">
            <a:extLst>
              <a:ext uri="{FF2B5EF4-FFF2-40B4-BE49-F238E27FC236}">
                <a16:creationId xmlns:a16="http://schemas.microsoft.com/office/drawing/2014/main" id="{E61006CD-21AA-460B-BB97-E25FBA09F5A9}"/>
              </a:ext>
            </a:extLst>
          </p:cNvPr>
          <p:cNvSpPr/>
          <p:nvPr/>
        </p:nvSpPr>
        <p:spPr>
          <a:xfrm>
            <a:off x="3971608" y="3873597"/>
            <a:ext cx="1165440" cy="394325"/>
          </a:xfrm>
          <a:prstGeom prst="rightArrow">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grpSp>
        <p:nvGrpSpPr>
          <p:cNvPr id="62" name="Group 61">
            <a:extLst>
              <a:ext uri="{FF2B5EF4-FFF2-40B4-BE49-F238E27FC236}">
                <a16:creationId xmlns:a16="http://schemas.microsoft.com/office/drawing/2014/main" id="{92621B7C-F072-4550-8A62-EF516F1CEC39}"/>
              </a:ext>
            </a:extLst>
          </p:cNvPr>
          <p:cNvGrpSpPr/>
          <p:nvPr/>
        </p:nvGrpSpPr>
        <p:grpSpPr>
          <a:xfrm>
            <a:off x="1120669" y="3406755"/>
            <a:ext cx="2751074" cy="1390506"/>
            <a:chOff x="6511772" y="3957542"/>
            <a:chExt cx="2751074" cy="1390506"/>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307836C-87BA-4BA3-AEDF-E7F9561B0C10}"/>
                    </a:ext>
                  </a:extLst>
                </p:cNvPr>
                <p:cNvSpPr/>
                <p:nvPr/>
              </p:nvSpPr>
              <p:spPr>
                <a:xfrm>
                  <a:off x="7097411" y="3957542"/>
                  <a:ext cx="141942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i="1" kern="0" baseline="0">
                                <a:solidFill>
                                  <a:srgbClr val="262626"/>
                                </a:solidFill>
                                <a:latin typeface="Cambria Math" panose="02040503050406030204" pitchFamily="18" charset="0"/>
                                <a:ea typeface="+mn-ea"/>
                                <a:cs typeface="+mn-cs"/>
                              </a:rPr>
                            </m:ctrlPr>
                          </m:fPr>
                          <m:num>
                            <m:r>
                              <a:rPr lang="en-SG" i="1" kern="0" baseline="0">
                                <a:solidFill>
                                  <a:srgbClr val="262626"/>
                                </a:solidFill>
                                <a:latin typeface="Cambria Math" panose="02040503050406030204" pitchFamily="18" charset="0"/>
                                <a:ea typeface="+mn-ea"/>
                                <a:cs typeface="+mn-cs"/>
                              </a:rPr>
                              <m:t>16</m:t>
                            </m:r>
                            <m:r>
                              <m:rPr>
                                <m:sty m:val="p"/>
                              </m:rPr>
                              <a:rPr lang="en-SG" kern="0" baseline="0">
                                <a:solidFill>
                                  <a:srgbClr val="262626"/>
                                </a:solidFill>
                                <a:latin typeface="Cambria Math" panose="02040503050406030204" pitchFamily="18" charset="0"/>
                                <a:ea typeface="+mn-ea"/>
                                <a:cs typeface="+mn-cs"/>
                              </a:rPr>
                              <m:t>log</m:t>
                            </m:r>
                            <m:r>
                              <a:rPr lang="en-SG" i="1" kern="0" baseline="0">
                                <a:solidFill>
                                  <a:srgbClr val="262626"/>
                                </a:solidFill>
                                <a:latin typeface="Cambria Math" panose="02040503050406030204" pitchFamily="18" charset="0"/>
                                <a:ea typeface="+mn-ea"/>
                                <a:cs typeface="+mn-cs"/>
                              </a:rPr>
                              <m:t>⁡(</m:t>
                            </m:r>
                            <m:r>
                              <a:rPr lang="en-SG" i="1" kern="0" baseline="0">
                                <a:solidFill>
                                  <a:srgbClr val="262626"/>
                                </a:solidFill>
                                <a:latin typeface="Cambria Math" panose="02040503050406030204" pitchFamily="18" charset="0"/>
                                <a:ea typeface="+mn-ea"/>
                                <a:cs typeface="+mn-cs"/>
                              </a:rPr>
                              <m:t>𝑛</m:t>
                            </m:r>
                            <m:r>
                              <a:rPr lang="en-SG" i="1" kern="0" baseline="0">
                                <a:solidFill>
                                  <a:srgbClr val="262626"/>
                                </a:solidFill>
                                <a:latin typeface="Cambria Math" panose="02040503050406030204" pitchFamily="18" charset="0"/>
                                <a:ea typeface="+mn-ea"/>
                                <a:cs typeface="+mn-cs"/>
                              </a:rPr>
                              <m:t>)</m:t>
                            </m:r>
                          </m:num>
                          <m:den>
                            <m:sSup>
                              <m:sSupPr>
                                <m:ctrlPr>
                                  <a:rPr lang="en-SG" i="1" kern="0" baseline="0">
                                    <a:solidFill>
                                      <a:srgbClr val="262626"/>
                                    </a:solidFill>
                                    <a:latin typeface="Cambria Math" panose="02040503050406030204" pitchFamily="18" charset="0"/>
                                    <a:ea typeface="+mn-ea"/>
                                    <a:cs typeface="+mn-cs"/>
                                  </a:rPr>
                                </m:ctrlPr>
                              </m:sSupPr>
                              <m:e>
                                <m:r>
                                  <a:rPr lang="en-SG" i="1" kern="0" baseline="0">
                                    <a:solidFill>
                                      <a:srgbClr val="262626"/>
                                    </a:solidFill>
                                    <a:latin typeface="Cambria Math" panose="02040503050406030204" pitchFamily="18" charset="0"/>
                                    <a:ea typeface="Cambria Math" panose="02040503050406030204" pitchFamily="18" charset="0"/>
                                    <a:cs typeface="+mn-cs"/>
                                  </a:rPr>
                                  <m:t>𝜖</m:t>
                                </m:r>
                              </m:e>
                              <m:sup>
                                <m:r>
                                  <a:rPr lang="en-SG" i="1" kern="0" baseline="0">
                                    <a:solidFill>
                                      <a:srgbClr val="262626"/>
                                    </a:solidFill>
                                    <a:latin typeface="Cambria Math" panose="02040503050406030204" pitchFamily="18" charset="0"/>
                                    <a:ea typeface="+mn-ea"/>
                                    <a:cs typeface="+mn-cs"/>
                                  </a:rPr>
                                  <m:t>3</m:t>
                                </m:r>
                              </m:sup>
                            </m:sSup>
                          </m:den>
                        </m:f>
                      </m:oMath>
                    </m:oMathPara>
                  </a14:m>
                  <a:endParaRPr lang="en-SG" sz="1800" dirty="0"/>
                </a:p>
              </p:txBody>
            </p:sp>
          </mc:Choice>
          <mc:Fallback xmlns="">
            <p:sp>
              <p:nvSpPr>
                <p:cNvPr id="60" name="Rectangle 59">
                  <a:extLst>
                    <a:ext uri="{FF2B5EF4-FFF2-40B4-BE49-F238E27FC236}">
                      <a16:creationId xmlns:a16="http://schemas.microsoft.com/office/drawing/2014/main" id="{B307836C-87BA-4BA3-AEDF-E7F9561B0C10}"/>
                    </a:ext>
                  </a:extLst>
                </p:cNvPr>
                <p:cNvSpPr>
                  <a:spLocks noRot="1" noChangeAspect="1" noMove="1" noResize="1" noEditPoints="1" noAdjustHandles="1" noChangeArrowheads="1" noChangeShapeType="1" noTextEdit="1"/>
                </p:cNvSpPr>
                <p:nvPr/>
              </p:nvSpPr>
              <p:spPr>
                <a:xfrm>
                  <a:off x="7097411" y="3957542"/>
                  <a:ext cx="1419427" cy="795859"/>
                </a:xfrm>
                <a:prstGeom prst="rect">
                  <a:avLst/>
                </a:prstGeom>
                <a:blipFill>
                  <a:blip r:embed="rId6"/>
                  <a:stretch>
                    <a:fillRect/>
                  </a:stretch>
                </a:blipFill>
              </p:spPr>
              <p:txBody>
                <a:bodyPr/>
                <a:lstStyle/>
                <a:p>
                  <a:r>
                    <a:rPr lang="en-SG">
                      <a:noFill/>
                    </a:rPr>
                    <a:t> </a:t>
                  </a:r>
                </a:p>
              </p:txBody>
            </p:sp>
          </mc:Fallback>
        </mc:AlternateContent>
        <p:sp>
          <p:nvSpPr>
            <p:cNvPr id="61" name="Rectangle 60">
              <a:extLst>
                <a:ext uri="{FF2B5EF4-FFF2-40B4-BE49-F238E27FC236}">
                  <a16:creationId xmlns:a16="http://schemas.microsoft.com/office/drawing/2014/main" id="{81826BBC-FB83-4FCA-8A58-BEBE9739CFAC}"/>
                </a:ext>
              </a:extLst>
            </p:cNvPr>
            <p:cNvSpPr/>
            <p:nvPr/>
          </p:nvSpPr>
          <p:spPr>
            <a:xfrm>
              <a:off x="6511772" y="4599125"/>
              <a:ext cx="2751074" cy="748923"/>
            </a:xfrm>
            <a:prstGeom prst="rect">
              <a:avLst/>
            </a:prstGeom>
          </p:spPr>
          <p:txBody>
            <a:bodyPr wrap="none">
              <a:spAutoFit/>
            </a:bodyPr>
            <a:lstStyle/>
            <a:p>
              <a:pPr algn="ctr"/>
              <a:r>
                <a:rPr lang="en-SG" sz="3200" i="1" dirty="0">
                  <a:latin typeface="+mj-lt"/>
                </a:rPr>
                <a:t>K-truncated</a:t>
              </a:r>
              <a:r>
                <a:rPr lang="en-SG" sz="3200" dirty="0">
                  <a:latin typeface="+mj-lt"/>
                </a:rPr>
                <a:t> random </a:t>
              </a:r>
              <a:br>
                <a:rPr lang="en-SG" sz="3200" dirty="0">
                  <a:latin typeface="+mj-lt"/>
                </a:rPr>
              </a:br>
              <a:r>
                <a:rPr lang="en-SG" sz="3200" dirty="0">
                  <a:latin typeface="+mj-lt"/>
                </a:rPr>
                <a:t>walks from seed node </a:t>
              </a:r>
              <a:r>
                <a:rPr lang="en-SG" sz="3200" i="1" dirty="0">
                  <a:solidFill>
                    <a:srgbClr val="0000FF"/>
                  </a:solidFill>
                  <a:latin typeface="+mj-lt"/>
                </a:rPr>
                <a:t>s</a:t>
              </a:r>
              <a:endParaRPr lang="en-SG" sz="4000" i="1" dirty="0">
                <a:solidFill>
                  <a:srgbClr val="0000FF"/>
                </a:solidFill>
                <a:latin typeface="+mj-lt"/>
              </a:endParaRPr>
            </a:p>
          </p:txBody>
        </p:sp>
      </p:gr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55505C52-AAFC-4B1B-9806-EAACCF8244F1}"/>
                  </a:ext>
                </a:extLst>
              </p:cNvPr>
              <p:cNvSpPr/>
              <p:nvPr/>
            </p:nvSpPr>
            <p:spPr>
              <a:xfrm>
                <a:off x="1228195" y="5398111"/>
                <a:ext cx="6895501" cy="523220"/>
              </a:xfrm>
              <a:prstGeom prst="rect">
                <a:avLst/>
              </a:prstGeom>
            </p:spPr>
            <p:txBody>
              <a:bodyPr wrap="square">
                <a:spAutoFit/>
              </a:bodyPr>
              <a:lstStyle/>
              <a:p>
                <a14:m>
                  <m:oMath xmlns:m="http://schemas.openxmlformats.org/officeDocument/2006/math">
                    <m:sSub>
                      <m:sSubPr>
                        <m:ctrlPr>
                          <a:rPr lang="en-SG" sz="2800" i="1" kern="0" baseline="0" smtClean="0">
                            <a:solidFill>
                              <a:srgbClr val="0000FF"/>
                            </a:solidFill>
                            <a:latin typeface="Cambria Math" panose="02040503050406030204" pitchFamily="18" charset="0"/>
                            <a:ea typeface="+mn-ea"/>
                            <a:cs typeface="+mn-cs"/>
                          </a:rPr>
                        </m:ctrlPr>
                      </m:sSubPr>
                      <m:e>
                        <m:acc>
                          <m:accPr>
                            <m:chr m:val="̂"/>
                            <m:ctrlPr>
                              <a:rPr lang="en-SG" sz="2800" i="1" kern="0" baseline="0">
                                <a:solidFill>
                                  <a:srgbClr val="0000FF"/>
                                </a:solidFill>
                                <a:latin typeface="Cambria Math" panose="02040503050406030204" pitchFamily="18" charset="0"/>
                                <a:ea typeface="+mn-ea"/>
                                <a:cs typeface="+mn-cs"/>
                              </a:rPr>
                            </m:ctrlPr>
                          </m:accPr>
                          <m:e>
                            <m:r>
                              <a:rPr lang="en-SG" sz="2800" i="1" kern="0" baseline="0">
                                <a:solidFill>
                                  <a:srgbClr val="0000FF"/>
                                </a:solidFill>
                                <a:latin typeface="Cambria Math" panose="02040503050406030204" pitchFamily="18" charset="0"/>
                                <a:ea typeface="Cambria Math" panose="02040503050406030204" pitchFamily="18" charset="0"/>
                                <a:cs typeface="+mn-cs"/>
                              </a:rPr>
                              <m:t>𝜌</m:t>
                            </m:r>
                          </m:e>
                        </m:acc>
                      </m:e>
                      <m:sub>
                        <m:r>
                          <a:rPr lang="en-SG" sz="2800" i="1" kern="0" baseline="0">
                            <a:solidFill>
                              <a:srgbClr val="0000FF"/>
                            </a:solidFill>
                            <a:latin typeface="Cambria Math" panose="02040503050406030204" pitchFamily="18" charset="0"/>
                            <a:ea typeface="+mn-ea"/>
                            <a:cs typeface="+mn-cs"/>
                          </a:rPr>
                          <m:t>𝑠</m:t>
                        </m:r>
                      </m:sub>
                    </m:sSub>
                    <m:r>
                      <a:rPr lang="en-SG" sz="2800" i="1" kern="0" baseline="0">
                        <a:solidFill>
                          <a:srgbClr val="0000FF"/>
                        </a:solidFill>
                        <a:latin typeface="Cambria Math" panose="02040503050406030204" pitchFamily="18" charset="0"/>
                        <a:ea typeface="+mn-ea"/>
                        <a:cs typeface="+mn-cs"/>
                      </a:rPr>
                      <m:t>[</m:t>
                    </m:r>
                    <m:r>
                      <a:rPr lang="en-SG" sz="2800" i="1" kern="0" baseline="0">
                        <a:solidFill>
                          <a:srgbClr val="0000FF"/>
                        </a:solidFill>
                        <a:latin typeface="Cambria Math" panose="02040503050406030204" pitchFamily="18" charset="0"/>
                        <a:ea typeface="+mn-ea"/>
                        <a:cs typeface="+mn-cs"/>
                      </a:rPr>
                      <m:t>𝑣</m:t>
                    </m:r>
                    <m:r>
                      <a:rPr lang="en-SG" sz="2800" i="1" kern="0" baseline="0" smtClean="0">
                        <a:solidFill>
                          <a:srgbClr val="0000FF"/>
                        </a:solidFill>
                        <a:latin typeface="Cambria Math" panose="02040503050406030204" pitchFamily="18" charset="0"/>
                        <a:ea typeface="+mn-ea"/>
                        <a:cs typeface="+mn-cs"/>
                      </a:rPr>
                      <m:t>]</m:t>
                    </m:r>
                  </m:oMath>
                </a14:m>
                <a:r>
                  <a:rPr lang="en-SG" sz="2800" kern="0" baseline="0" dirty="0">
                    <a:solidFill>
                      <a:srgbClr val="262626"/>
                    </a:solidFill>
                    <a:latin typeface="Times New Roman" panose="02020603050405020304"/>
                    <a:ea typeface="+mn-ea"/>
                    <a:cs typeface="+mn-cs"/>
                  </a:rPr>
                  <a:t>= Fraction of random walks stopping at </a:t>
                </a:r>
                <a14:m>
                  <m:oMath xmlns:m="http://schemas.openxmlformats.org/officeDocument/2006/math">
                    <m:r>
                      <a:rPr lang="en-SG" sz="2800" i="1" kern="0" baseline="0" smtClean="0">
                        <a:solidFill>
                          <a:srgbClr val="0000FF"/>
                        </a:solidFill>
                        <a:latin typeface="Cambria Math" panose="02040503050406030204" pitchFamily="18" charset="0"/>
                        <a:ea typeface="+mn-ea"/>
                        <a:cs typeface="+mn-cs"/>
                      </a:rPr>
                      <m:t>𝑣</m:t>
                    </m:r>
                  </m:oMath>
                </a14:m>
                <a:endParaRPr lang="en-SG" sz="2000" dirty="0"/>
              </a:p>
            </p:txBody>
          </p:sp>
        </mc:Choice>
        <mc:Fallback xmlns="">
          <p:sp>
            <p:nvSpPr>
              <p:cNvPr id="66" name="Rectangle 65">
                <a:extLst>
                  <a:ext uri="{FF2B5EF4-FFF2-40B4-BE49-F238E27FC236}">
                    <a16:creationId xmlns:a16="http://schemas.microsoft.com/office/drawing/2014/main" id="{55505C52-AAFC-4B1B-9806-EAACCF8244F1}"/>
                  </a:ext>
                </a:extLst>
              </p:cNvPr>
              <p:cNvSpPr>
                <a:spLocks noRot="1" noChangeAspect="1" noMove="1" noResize="1" noEditPoints="1" noAdjustHandles="1" noChangeArrowheads="1" noChangeShapeType="1" noTextEdit="1"/>
              </p:cNvSpPr>
              <p:nvPr/>
            </p:nvSpPr>
            <p:spPr>
              <a:xfrm>
                <a:off x="1228195" y="5398111"/>
                <a:ext cx="6895501" cy="523220"/>
              </a:xfrm>
              <a:prstGeom prst="rect">
                <a:avLst/>
              </a:prstGeom>
              <a:blipFill>
                <a:blip r:embed="rId7"/>
                <a:stretch>
                  <a:fillRect t="-12941" b="-32941"/>
                </a:stretch>
              </a:blipFill>
            </p:spPr>
            <p:txBody>
              <a:bodyPr/>
              <a:lstStyle/>
              <a:p>
                <a:r>
                  <a:rPr lang="en-SG">
                    <a:noFill/>
                  </a:rPr>
                  <a:t> </a:t>
                </a:r>
              </a:p>
            </p:txBody>
          </p:sp>
        </mc:Fallback>
      </mc:AlternateContent>
    </p:spTree>
    <p:extLst>
      <p:ext uri="{BB962C8B-B14F-4D97-AF65-F5344CB8AC3E}">
        <p14:creationId xmlns:p14="http://schemas.microsoft.com/office/powerpoint/2010/main" val="928977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p:txBody>
          <a:bodyPr/>
          <a:lstStyle/>
          <a:p>
            <a:r>
              <a:rPr lang="en-SG" dirty="0"/>
              <a:t>Existing Work</a:t>
            </a:r>
          </a:p>
        </p:txBody>
      </p:sp>
      <p:sp>
        <p:nvSpPr>
          <p:cNvPr id="3" name="Content Placeholder 2">
            <a:extLst>
              <a:ext uri="{FF2B5EF4-FFF2-40B4-BE49-F238E27FC236}">
                <a16:creationId xmlns:a16="http://schemas.microsoft.com/office/drawing/2014/main" id="{26F5BCC0-B7A4-49D4-81C7-56309044EE7A}"/>
              </a:ext>
            </a:extLst>
          </p:cNvPr>
          <p:cNvSpPr>
            <a:spLocks noGrp="1"/>
          </p:cNvSpPr>
          <p:nvPr>
            <p:ph idx="1"/>
          </p:nvPr>
        </p:nvSpPr>
        <p:spPr>
          <a:xfrm>
            <a:off x="685800" y="1981200"/>
            <a:ext cx="7772400" cy="4114800"/>
          </a:xfrm>
        </p:spPr>
        <p:txBody>
          <a:bodyPr/>
          <a:lstStyle/>
          <a:p>
            <a:r>
              <a:rPr lang="en-US" altLang="zh-CN" dirty="0">
                <a:latin typeface="+mj-lt"/>
              </a:rPr>
              <a:t>HK-Relax </a:t>
            </a:r>
            <a:r>
              <a:rPr lang="en-SG" sz="2800" dirty="0">
                <a:latin typeface="+mj-lt"/>
              </a:rPr>
              <a:t>[</a:t>
            </a:r>
            <a:r>
              <a:rPr lang="en-SG" sz="2800" dirty="0" err="1">
                <a:latin typeface="+mj-lt"/>
              </a:rPr>
              <a:t>Kloster</a:t>
            </a:r>
            <a:r>
              <a:rPr lang="en-SG" sz="2800" dirty="0">
                <a:latin typeface="+mj-lt"/>
              </a:rPr>
              <a:t> </a:t>
            </a:r>
            <a:r>
              <a:rPr lang="en-SG" sz="2800" i="1" dirty="0">
                <a:latin typeface="+mj-lt"/>
              </a:rPr>
              <a:t>et al</a:t>
            </a:r>
            <a:r>
              <a:rPr lang="en-SG" sz="2800" dirty="0">
                <a:latin typeface="+mj-lt"/>
              </a:rPr>
              <a:t>. KDD’2014]</a:t>
            </a:r>
            <a:endParaRPr lang="en-SG" dirty="0">
              <a:latin typeface="+mj-lt"/>
            </a:endParaRPr>
          </a:p>
        </p:txBody>
      </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24002CF3-B23C-4E38-8DCB-83A94BCD14B7}"/>
                  </a:ext>
                </a:extLst>
              </p:cNvPr>
              <p:cNvSpPr/>
              <p:nvPr/>
            </p:nvSpPr>
            <p:spPr>
              <a:xfrm>
                <a:off x="874638" y="5352089"/>
                <a:ext cx="6895501" cy="523220"/>
              </a:xfrm>
              <a:prstGeom prst="rect">
                <a:avLst/>
              </a:prstGeom>
            </p:spPr>
            <p:txBody>
              <a:bodyPr wrap="square">
                <a:spAutoFit/>
              </a:bodyPr>
              <a:lstStyle/>
              <a:p>
                <a14:m>
                  <m:oMath xmlns:m="http://schemas.openxmlformats.org/officeDocument/2006/math">
                    <m:sSub>
                      <m:sSubPr>
                        <m:ctrlPr>
                          <a:rPr lang="en-SG" sz="2800" i="1" kern="0" baseline="0" smtClean="0">
                            <a:solidFill>
                              <a:srgbClr val="0000FF"/>
                            </a:solidFill>
                            <a:latin typeface="Cambria Math" panose="02040503050406030204" pitchFamily="18" charset="0"/>
                            <a:ea typeface="+mn-ea"/>
                            <a:cs typeface="+mn-cs"/>
                          </a:rPr>
                        </m:ctrlPr>
                      </m:sSubPr>
                      <m:e>
                        <m:acc>
                          <m:accPr>
                            <m:chr m:val="̂"/>
                            <m:ctrlPr>
                              <a:rPr lang="en-SG" sz="2800" i="1" kern="0" baseline="0">
                                <a:solidFill>
                                  <a:srgbClr val="0000FF"/>
                                </a:solidFill>
                                <a:latin typeface="Cambria Math" panose="02040503050406030204" pitchFamily="18" charset="0"/>
                                <a:ea typeface="+mn-ea"/>
                                <a:cs typeface="+mn-cs"/>
                              </a:rPr>
                            </m:ctrlPr>
                          </m:accPr>
                          <m:e>
                            <m:r>
                              <a:rPr lang="en-SG" sz="2800" i="1" kern="0" baseline="0">
                                <a:solidFill>
                                  <a:srgbClr val="0000FF"/>
                                </a:solidFill>
                                <a:latin typeface="Cambria Math" panose="02040503050406030204" pitchFamily="18" charset="0"/>
                                <a:ea typeface="Cambria Math" panose="02040503050406030204" pitchFamily="18" charset="0"/>
                                <a:cs typeface="+mn-cs"/>
                              </a:rPr>
                              <m:t>𝜌</m:t>
                            </m:r>
                          </m:e>
                        </m:acc>
                      </m:e>
                      <m:sub>
                        <m:r>
                          <a:rPr lang="en-SG" sz="2800" i="1" kern="0" baseline="0">
                            <a:solidFill>
                              <a:srgbClr val="0000FF"/>
                            </a:solidFill>
                            <a:latin typeface="Cambria Math" panose="02040503050406030204" pitchFamily="18" charset="0"/>
                            <a:ea typeface="+mn-ea"/>
                            <a:cs typeface="+mn-cs"/>
                          </a:rPr>
                          <m:t>𝑠</m:t>
                        </m:r>
                      </m:sub>
                    </m:sSub>
                    <m:r>
                      <a:rPr lang="en-SG" sz="2800" i="1" kern="0" baseline="0">
                        <a:solidFill>
                          <a:srgbClr val="0000FF"/>
                        </a:solidFill>
                        <a:latin typeface="Cambria Math" panose="02040503050406030204" pitchFamily="18" charset="0"/>
                        <a:ea typeface="+mn-ea"/>
                        <a:cs typeface="+mn-cs"/>
                      </a:rPr>
                      <m:t>[</m:t>
                    </m:r>
                    <m:r>
                      <a:rPr lang="en-SG" sz="2800" i="1" kern="0" baseline="0">
                        <a:solidFill>
                          <a:srgbClr val="0000FF"/>
                        </a:solidFill>
                        <a:latin typeface="Cambria Math" panose="02040503050406030204" pitchFamily="18" charset="0"/>
                        <a:ea typeface="+mn-ea"/>
                        <a:cs typeface="+mn-cs"/>
                      </a:rPr>
                      <m:t>𝑣</m:t>
                    </m:r>
                    <m:r>
                      <a:rPr lang="en-SG" sz="2800" i="1" kern="0" baseline="0" smtClean="0">
                        <a:solidFill>
                          <a:srgbClr val="0000FF"/>
                        </a:solidFill>
                        <a:latin typeface="Cambria Math" panose="02040503050406030204" pitchFamily="18" charset="0"/>
                      </a:rPr>
                      <m:t>]</m:t>
                    </m:r>
                  </m:oMath>
                </a14:m>
                <a:r>
                  <a:rPr lang="en-SG" sz="2800" kern="0" baseline="0" dirty="0">
                    <a:solidFill>
                      <a:srgbClr val="262626"/>
                    </a:solidFill>
                    <a:latin typeface="Times New Roman" panose="02020603050405020304"/>
                    <a:ea typeface="+mn-ea"/>
                    <a:cs typeface="+mn-cs"/>
                  </a:rPr>
                  <a:t>= Sum of reserves at </a:t>
                </a:r>
                <a14:m>
                  <m:oMath xmlns:m="http://schemas.openxmlformats.org/officeDocument/2006/math">
                    <m:r>
                      <a:rPr lang="en-SG" sz="2800" i="1" kern="0" baseline="0" smtClean="0">
                        <a:solidFill>
                          <a:srgbClr val="0000FF"/>
                        </a:solidFill>
                        <a:latin typeface="Cambria Math" panose="02040503050406030204" pitchFamily="18" charset="0"/>
                        <a:ea typeface="+mn-ea"/>
                        <a:cs typeface="+mn-cs"/>
                      </a:rPr>
                      <m:t>𝑣</m:t>
                    </m:r>
                  </m:oMath>
                </a14:m>
                <a:endParaRPr lang="en-SG" sz="2000" dirty="0"/>
              </a:p>
            </p:txBody>
          </p:sp>
        </mc:Choice>
        <mc:Fallback xmlns="">
          <p:sp>
            <p:nvSpPr>
              <p:cNvPr id="134" name="Rectangle 133">
                <a:extLst>
                  <a:ext uri="{FF2B5EF4-FFF2-40B4-BE49-F238E27FC236}">
                    <a16:creationId xmlns:a16="http://schemas.microsoft.com/office/drawing/2014/main" id="{24002CF3-B23C-4E38-8DCB-83A94BCD14B7}"/>
                  </a:ext>
                </a:extLst>
              </p:cNvPr>
              <p:cNvSpPr>
                <a:spLocks noRot="1" noChangeAspect="1" noMove="1" noResize="1" noEditPoints="1" noAdjustHandles="1" noChangeArrowheads="1" noChangeShapeType="1" noTextEdit="1"/>
              </p:cNvSpPr>
              <p:nvPr/>
            </p:nvSpPr>
            <p:spPr>
              <a:xfrm>
                <a:off x="874638" y="5352089"/>
                <a:ext cx="6895501" cy="523220"/>
              </a:xfrm>
              <a:prstGeom prst="rect">
                <a:avLst/>
              </a:prstGeom>
              <a:blipFill>
                <a:blip r:embed="rId2"/>
                <a:stretch>
                  <a:fillRect t="-12791" b="-3139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CDAD4409-7223-4CFB-8223-3670D6052EA1}"/>
                  </a:ext>
                </a:extLst>
              </p:cNvPr>
              <p:cNvSpPr/>
              <p:nvPr/>
            </p:nvSpPr>
            <p:spPr>
              <a:xfrm>
                <a:off x="913990" y="2548104"/>
                <a:ext cx="4008020" cy="1720151"/>
              </a:xfrm>
              <a:prstGeom prst="rect">
                <a:avLst/>
              </a:prstGeom>
            </p:spPr>
            <p:txBody>
              <a:bodyPr wrap="none">
                <a:spAutoFit/>
              </a:bodyPr>
              <a:lstStyle/>
              <a:p>
                <a:pPr marL="342900" indent="-342900">
                  <a:buFont typeface="Wingdings" panose="05000000000000000000" pitchFamily="2" charset="2"/>
                  <a:buChar char="§"/>
                </a:pPr>
                <a:r>
                  <a:rPr lang="en-SG" kern="0" baseline="0" dirty="0">
                    <a:solidFill>
                      <a:srgbClr val="262626"/>
                    </a:solidFill>
                    <a:latin typeface="Times New Roman" panose="02020603050405020304"/>
                  </a:rPr>
                  <a:t>Initial </a:t>
                </a:r>
                <a:r>
                  <a:rPr lang="en-SG" i="1" kern="0" baseline="0" dirty="0">
                    <a:solidFill>
                      <a:srgbClr val="262626"/>
                    </a:solidFill>
                    <a:latin typeface="Times New Roman" panose="02020603050405020304"/>
                  </a:rPr>
                  <a:t>residue at </a:t>
                </a:r>
                <a14:m>
                  <m:oMath xmlns:m="http://schemas.openxmlformats.org/officeDocument/2006/math">
                    <m:r>
                      <a:rPr lang="en-SG" b="0" i="1" kern="0" baseline="0" smtClean="0">
                        <a:solidFill>
                          <a:srgbClr val="0000FF"/>
                        </a:solidFill>
                        <a:latin typeface="Cambria Math" panose="02040503050406030204" pitchFamily="18" charset="0"/>
                        <a:ea typeface="Cambria Math" panose="02040503050406030204" pitchFamily="18" charset="0"/>
                      </a:rPr>
                      <m:t>𝑠</m:t>
                    </m:r>
                    <m:r>
                      <a:rPr lang="en-SG" i="1" kern="0" baseline="0" smtClean="0">
                        <a:solidFill>
                          <a:srgbClr val="262626"/>
                        </a:solidFill>
                        <a:latin typeface="Cambria Math" panose="02040503050406030204" pitchFamily="18" charset="0"/>
                        <a:ea typeface="Cambria Math" panose="02040503050406030204" pitchFamily="18" charset="0"/>
                      </a:rPr>
                      <m:t>→</m:t>
                    </m:r>
                    <m:sSup>
                      <m:sSupPr>
                        <m:ctrlPr>
                          <a:rPr lang="en-SG" i="1" kern="0" baseline="0" smtClean="0">
                            <a:solidFill>
                              <a:srgbClr val="0000FF"/>
                            </a:solidFill>
                            <a:latin typeface="Cambria Math" panose="02040503050406030204" pitchFamily="18" charset="0"/>
                            <a:ea typeface="Cambria Math" panose="02040503050406030204" pitchFamily="18" charset="0"/>
                          </a:rPr>
                        </m:ctrlPr>
                      </m:sSupPr>
                      <m:e>
                        <m:r>
                          <a:rPr lang="en-SG" b="0" i="1" kern="0" baseline="0" smtClean="0">
                            <a:solidFill>
                              <a:srgbClr val="0000FF"/>
                            </a:solidFill>
                            <a:latin typeface="Cambria Math" panose="02040503050406030204" pitchFamily="18" charset="0"/>
                            <a:ea typeface="Cambria Math" panose="02040503050406030204" pitchFamily="18" charset="0"/>
                          </a:rPr>
                          <m:t>𝑒</m:t>
                        </m:r>
                      </m:e>
                      <m:sup>
                        <m:r>
                          <a:rPr lang="en-SG" b="0" i="1" kern="0" baseline="0" smtClean="0">
                            <a:solidFill>
                              <a:srgbClr val="0000FF"/>
                            </a:solidFill>
                            <a:latin typeface="Cambria Math" panose="02040503050406030204" pitchFamily="18" charset="0"/>
                            <a:ea typeface="Cambria Math" panose="02040503050406030204" pitchFamily="18" charset="0"/>
                          </a:rPr>
                          <m:t>−</m:t>
                        </m:r>
                        <m:r>
                          <a:rPr lang="en-SG" b="0" i="1" kern="0" baseline="0" smtClean="0">
                            <a:solidFill>
                              <a:srgbClr val="0000FF"/>
                            </a:solidFill>
                            <a:latin typeface="Cambria Math" panose="02040503050406030204" pitchFamily="18" charset="0"/>
                            <a:ea typeface="Cambria Math" panose="02040503050406030204" pitchFamily="18" charset="0"/>
                          </a:rPr>
                          <m:t>𝑡</m:t>
                        </m:r>
                      </m:sup>
                    </m:sSup>
                  </m:oMath>
                </a14:m>
                <a:endParaRPr lang="en-SG" i="1" kern="0" baseline="0" dirty="0">
                  <a:solidFill>
                    <a:srgbClr val="262626"/>
                  </a:solidFill>
                  <a:latin typeface="Times New Roman" panose="02020603050405020304"/>
                </a:endParaRPr>
              </a:p>
              <a:p>
                <a:pPr marL="342900" indent="-342900">
                  <a:buFont typeface="Wingdings" panose="05000000000000000000" pitchFamily="2" charset="2"/>
                  <a:buChar char="§"/>
                </a:pPr>
                <a:r>
                  <a:rPr lang="en-SG" kern="0" baseline="0" dirty="0">
                    <a:solidFill>
                      <a:srgbClr val="262626"/>
                    </a:solidFill>
                    <a:latin typeface="Times New Roman" panose="02020603050405020304"/>
                  </a:rPr>
                  <a:t>Residue </a:t>
                </a:r>
                <a14:m>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rPr>
                      <m:t>→</m:t>
                    </m:r>
                  </m:oMath>
                </a14:m>
                <a:r>
                  <a:rPr lang="en-SG" kern="0" baseline="0" dirty="0">
                    <a:solidFill>
                      <a:srgbClr val="262626"/>
                    </a:solidFill>
                    <a:latin typeface="Times New Roman" panose="02020603050405020304"/>
                  </a:rPr>
                  <a:t> reserve</a:t>
                </a:r>
              </a:p>
              <a:p>
                <a:pPr marL="342900" indent="-342900">
                  <a:buFont typeface="Wingdings" panose="05000000000000000000" pitchFamily="2" charset="2"/>
                  <a:buChar char="§"/>
                </a:pPr>
                <a:r>
                  <a:rPr lang="en-SG" kern="0" baseline="0" dirty="0">
                    <a:solidFill>
                      <a:srgbClr val="262626"/>
                    </a:solidFill>
                    <a:latin typeface="Times New Roman" panose="02020603050405020304"/>
                  </a:rPr>
                  <a:t>At </a:t>
                </a:r>
                <a14:m>
                  <m:oMath xmlns:m="http://schemas.openxmlformats.org/officeDocument/2006/math">
                    <m:r>
                      <a:rPr lang="en-SG" b="0" i="1" kern="0" baseline="0" smtClean="0">
                        <a:solidFill>
                          <a:srgbClr val="0000FF"/>
                        </a:solidFill>
                        <a:latin typeface="Cambria Math" panose="02040503050406030204" pitchFamily="18" charset="0"/>
                        <a:ea typeface="Cambria Math" panose="02040503050406030204" pitchFamily="18" charset="0"/>
                      </a:rPr>
                      <m:t>𝑘</m:t>
                    </m:r>
                  </m:oMath>
                </a14:m>
                <a:r>
                  <a:rPr lang="en-SG" kern="0" baseline="0" dirty="0">
                    <a:solidFill>
                      <a:srgbClr val="262626"/>
                    </a:solidFill>
                    <a:latin typeface="Times New Roman" panose="02020603050405020304"/>
                  </a:rPr>
                  <a:t>-</a:t>
                </a:r>
                <a:r>
                  <a:rPr lang="en-SG" kern="0" baseline="0" dirty="0" err="1">
                    <a:solidFill>
                      <a:srgbClr val="262626"/>
                    </a:solidFill>
                    <a:latin typeface="Times New Roman" panose="02020603050405020304"/>
                  </a:rPr>
                  <a:t>th</a:t>
                </a:r>
                <a:r>
                  <a:rPr lang="en-SG" kern="0" baseline="0" dirty="0">
                    <a:solidFill>
                      <a:srgbClr val="262626"/>
                    </a:solidFill>
                    <a:latin typeface="Times New Roman" panose="02020603050405020304"/>
                  </a:rPr>
                  <a:t> step from </a:t>
                </a:r>
                <a14:m>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rPr>
                      <m:t>𝑠</m:t>
                    </m:r>
                  </m:oMath>
                </a14:m>
                <a:br>
                  <a:rPr lang="en-SG" kern="0" baseline="0" dirty="0">
                    <a:solidFill>
                      <a:srgbClr val="262626"/>
                    </a:solidFill>
                    <a:latin typeface="Times New Roman" panose="02020603050405020304"/>
                  </a:rPr>
                </a:br>
                <a:r>
                  <a:rPr lang="en-SG" kern="0" baseline="0" dirty="0">
                    <a:solidFill>
                      <a:srgbClr val="262626"/>
                    </a:solidFill>
                    <a:latin typeface="Times New Roman" panose="02020603050405020304"/>
                  </a:rPr>
                  <a:t>residue </a:t>
                </a:r>
                <a14:m>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rPr>
                      <m:t>×</m:t>
                    </m:r>
                    <m:f>
                      <m:fPr>
                        <m:ctrlPr>
                          <a:rPr lang="en-SG" i="1" kern="0" baseline="0" smtClean="0">
                            <a:solidFill>
                              <a:srgbClr val="0000FF"/>
                            </a:solidFill>
                            <a:latin typeface="Cambria Math" panose="02040503050406030204" pitchFamily="18" charset="0"/>
                            <a:ea typeface="Cambria Math" panose="02040503050406030204" pitchFamily="18" charset="0"/>
                          </a:rPr>
                        </m:ctrlPr>
                      </m:fPr>
                      <m:num>
                        <m:r>
                          <a:rPr lang="en-SG" i="1" kern="0" baseline="0">
                            <a:solidFill>
                              <a:srgbClr val="0000FF"/>
                            </a:solidFill>
                            <a:latin typeface="Cambria Math" panose="02040503050406030204" pitchFamily="18" charset="0"/>
                            <a:ea typeface="Cambria Math" panose="02040503050406030204" pitchFamily="18" charset="0"/>
                          </a:rPr>
                          <m:t>𝑡</m:t>
                        </m:r>
                      </m:num>
                      <m:den>
                        <m:r>
                          <a:rPr lang="en-SG" i="1" kern="0" baseline="0">
                            <a:solidFill>
                              <a:srgbClr val="0000FF"/>
                            </a:solidFill>
                            <a:latin typeface="Cambria Math" panose="02040503050406030204" pitchFamily="18" charset="0"/>
                            <a:ea typeface="Cambria Math" panose="02040503050406030204" pitchFamily="18" charset="0"/>
                          </a:rPr>
                          <m:t>𝑘</m:t>
                        </m:r>
                        <m:r>
                          <a:rPr lang="en-SG" i="1" kern="0" baseline="0">
                            <a:solidFill>
                              <a:srgbClr val="0000FF"/>
                            </a:solidFill>
                            <a:latin typeface="Cambria Math" panose="02040503050406030204" pitchFamily="18" charset="0"/>
                            <a:ea typeface="Cambria Math" panose="02040503050406030204" pitchFamily="18" charset="0"/>
                          </a:rPr>
                          <m:t>+1</m:t>
                        </m:r>
                      </m:den>
                    </m:f>
                    <m:r>
                      <a:rPr lang="en-SG" i="1" kern="0" baseline="0">
                        <a:solidFill>
                          <a:srgbClr val="262626"/>
                        </a:solidFill>
                        <a:latin typeface="Cambria Math" panose="02040503050406030204" pitchFamily="18" charset="0"/>
                        <a:ea typeface="Cambria Math" panose="02040503050406030204" pitchFamily="18" charset="0"/>
                      </a:rPr>
                      <m:t>→</m:t>
                    </m:r>
                  </m:oMath>
                </a14:m>
                <a:r>
                  <a:rPr lang="en-SG" kern="0" baseline="0" dirty="0">
                    <a:solidFill>
                      <a:srgbClr val="262626"/>
                    </a:solidFill>
                    <a:latin typeface="Times New Roman" panose="02020603050405020304"/>
                  </a:rPr>
                  <a:t> neighbours</a:t>
                </a:r>
                <a:endParaRPr lang="en-SG" dirty="0"/>
              </a:p>
            </p:txBody>
          </p:sp>
        </mc:Choice>
        <mc:Fallback xmlns="">
          <p:sp>
            <p:nvSpPr>
              <p:cNvPr id="150" name="Rectangle 149">
                <a:extLst>
                  <a:ext uri="{FF2B5EF4-FFF2-40B4-BE49-F238E27FC236}">
                    <a16:creationId xmlns:a16="http://schemas.microsoft.com/office/drawing/2014/main" id="{CDAD4409-7223-4CFB-8223-3670D6052EA1}"/>
                  </a:ext>
                </a:extLst>
              </p:cNvPr>
              <p:cNvSpPr>
                <a:spLocks noRot="1" noChangeAspect="1" noMove="1" noResize="1" noEditPoints="1" noAdjustHandles="1" noChangeArrowheads="1" noChangeShapeType="1" noTextEdit="1"/>
              </p:cNvSpPr>
              <p:nvPr/>
            </p:nvSpPr>
            <p:spPr>
              <a:xfrm>
                <a:off x="913990" y="2548104"/>
                <a:ext cx="4008020" cy="1720151"/>
              </a:xfrm>
              <a:prstGeom prst="rect">
                <a:avLst/>
              </a:prstGeom>
              <a:blipFill>
                <a:blip r:embed="rId3"/>
                <a:stretch>
                  <a:fillRect l="-2131" t="-2837" r="-609" b="-2482"/>
                </a:stretch>
              </a:blipFill>
            </p:spPr>
            <p:txBody>
              <a:bodyPr/>
              <a:lstStyle/>
              <a:p>
                <a:r>
                  <a:rPr lang="en-SG">
                    <a:noFill/>
                  </a:rPr>
                  <a:t> </a:t>
                </a:r>
              </a:p>
            </p:txBody>
          </p:sp>
        </mc:Fallback>
      </mc:AlternateContent>
      <p:grpSp>
        <p:nvGrpSpPr>
          <p:cNvPr id="154" name="Group 153">
            <a:extLst>
              <a:ext uri="{FF2B5EF4-FFF2-40B4-BE49-F238E27FC236}">
                <a16:creationId xmlns:a16="http://schemas.microsoft.com/office/drawing/2014/main" id="{7C0DB0BD-F8CC-4B8F-A5E2-D56D9A36C8F9}"/>
              </a:ext>
            </a:extLst>
          </p:cNvPr>
          <p:cNvGrpSpPr/>
          <p:nvPr/>
        </p:nvGrpSpPr>
        <p:grpSpPr>
          <a:xfrm>
            <a:off x="4149906" y="2704020"/>
            <a:ext cx="4881231" cy="3204353"/>
            <a:chOff x="3990413" y="2704020"/>
            <a:chExt cx="4881231" cy="3204353"/>
          </a:xfrm>
        </p:grpSpPr>
        <p:grpSp>
          <p:nvGrpSpPr>
            <p:cNvPr id="149" name="Group 148">
              <a:extLst>
                <a:ext uri="{FF2B5EF4-FFF2-40B4-BE49-F238E27FC236}">
                  <a16:creationId xmlns:a16="http://schemas.microsoft.com/office/drawing/2014/main" id="{4EFC612E-0805-4EF9-8AB2-6B46B19DF6D9}"/>
                </a:ext>
              </a:extLst>
            </p:cNvPr>
            <p:cNvGrpSpPr/>
            <p:nvPr/>
          </p:nvGrpSpPr>
          <p:grpSpPr>
            <a:xfrm>
              <a:off x="3990413" y="2704020"/>
              <a:ext cx="4881231" cy="3204353"/>
              <a:chOff x="2831461" y="2714653"/>
              <a:chExt cx="4881231" cy="3204353"/>
            </a:xfrm>
          </p:grpSpPr>
          <p:sp>
            <p:nvSpPr>
              <p:cNvPr id="60" name="Freeform 18">
                <a:extLst>
                  <a:ext uri="{FF2B5EF4-FFF2-40B4-BE49-F238E27FC236}">
                    <a16:creationId xmlns:a16="http://schemas.microsoft.com/office/drawing/2014/main" id="{3A837A53-57E9-4F97-8220-1B7E519E9746}"/>
                  </a:ext>
                </a:extLst>
              </p:cNvPr>
              <p:cNvSpPr>
                <a:spLocks/>
              </p:cNvSpPr>
              <p:nvPr/>
            </p:nvSpPr>
            <p:spPr bwMode="auto">
              <a:xfrm flipH="1">
                <a:off x="3152860" y="4446571"/>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8">
                <a:extLst>
                  <a:ext uri="{FF2B5EF4-FFF2-40B4-BE49-F238E27FC236}">
                    <a16:creationId xmlns:a16="http://schemas.microsoft.com/office/drawing/2014/main" id="{8D8028A0-9CF8-4999-9B16-8880A5309A5C}"/>
                  </a:ext>
                </a:extLst>
              </p:cNvPr>
              <p:cNvSpPr>
                <a:spLocks/>
              </p:cNvSpPr>
              <p:nvPr/>
            </p:nvSpPr>
            <p:spPr bwMode="auto">
              <a:xfrm flipH="1">
                <a:off x="3821250" y="5044153"/>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id="{B826C090-ADF5-430C-8771-877E6B65C962}"/>
                  </a:ext>
                </a:extLst>
              </p:cNvPr>
              <p:cNvSpPr>
                <a:spLocks/>
              </p:cNvSpPr>
              <p:nvPr/>
            </p:nvSpPr>
            <p:spPr bwMode="auto">
              <a:xfrm flipH="1">
                <a:off x="3743472" y="4124476"/>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8">
                <a:extLst>
                  <a:ext uri="{FF2B5EF4-FFF2-40B4-BE49-F238E27FC236}">
                    <a16:creationId xmlns:a16="http://schemas.microsoft.com/office/drawing/2014/main" id="{47518C1C-E4BC-4C96-BC4C-469DE4F059D5}"/>
                  </a:ext>
                </a:extLst>
              </p:cNvPr>
              <p:cNvSpPr>
                <a:spLocks/>
              </p:cNvSpPr>
              <p:nvPr/>
            </p:nvSpPr>
            <p:spPr bwMode="auto">
              <a:xfrm flipH="1">
                <a:off x="4463324" y="5405089"/>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8">
                <a:extLst>
                  <a:ext uri="{FF2B5EF4-FFF2-40B4-BE49-F238E27FC236}">
                    <a16:creationId xmlns:a16="http://schemas.microsoft.com/office/drawing/2014/main" id="{D6EA2192-3734-4F39-BC08-353C2093EAB2}"/>
                  </a:ext>
                </a:extLst>
              </p:cNvPr>
              <p:cNvSpPr>
                <a:spLocks/>
              </p:cNvSpPr>
              <p:nvPr/>
            </p:nvSpPr>
            <p:spPr bwMode="auto">
              <a:xfrm flipH="1">
                <a:off x="4463324" y="4615275"/>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5" name="直接箭头连接符 102">
                <a:extLst>
                  <a:ext uri="{FF2B5EF4-FFF2-40B4-BE49-F238E27FC236}">
                    <a16:creationId xmlns:a16="http://schemas.microsoft.com/office/drawing/2014/main" id="{BB183ED8-326D-41E5-A6A6-B9532EE8AD5A}"/>
                  </a:ext>
                </a:extLst>
              </p:cNvPr>
              <p:cNvCxnSpPr>
                <a:cxnSpLocks/>
                <a:stCxn id="60" idx="3"/>
                <a:endCxn id="62" idx="23"/>
              </p:cNvCxnSpPr>
              <p:nvPr/>
            </p:nvCxnSpPr>
            <p:spPr>
              <a:xfrm flipV="1">
                <a:off x="3320638" y="4240427"/>
                <a:ext cx="426167" cy="249211"/>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66" name="Freeform 18">
                <a:extLst>
                  <a:ext uri="{FF2B5EF4-FFF2-40B4-BE49-F238E27FC236}">
                    <a16:creationId xmlns:a16="http://schemas.microsoft.com/office/drawing/2014/main" id="{E17A5FF8-9F7F-434E-B43A-8BF7A1F4D732}"/>
                  </a:ext>
                </a:extLst>
              </p:cNvPr>
              <p:cNvSpPr>
                <a:spLocks/>
              </p:cNvSpPr>
              <p:nvPr/>
            </p:nvSpPr>
            <p:spPr bwMode="auto">
              <a:xfrm flipH="1">
                <a:off x="4463324" y="3985406"/>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7" name="直接箭头连接符 128">
                <a:extLst>
                  <a:ext uri="{FF2B5EF4-FFF2-40B4-BE49-F238E27FC236}">
                    <a16:creationId xmlns:a16="http://schemas.microsoft.com/office/drawing/2014/main" id="{B2480CD6-B5F5-4100-95C8-0CE857738D0E}"/>
                  </a:ext>
                </a:extLst>
              </p:cNvPr>
              <p:cNvCxnSpPr>
                <a:cxnSpLocks/>
                <a:endCxn id="103" idx="23"/>
              </p:cNvCxnSpPr>
              <p:nvPr/>
            </p:nvCxnSpPr>
            <p:spPr>
              <a:xfrm flipV="1">
                <a:off x="4639573" y="3683475"/>
                <a:ext cx="655819" cy="357782"/>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72" name="直接箭头连接符 141">
                <a:extLst>
                  <a:ext uri="{FF2B5EF4-FFF2-40B4-BE49-F238E27FC236}">
                    <a16:creationId xmlns:a16="http://schemas.microsoft.com/office/drawing/2014/main" id="{ECF83461-B1F2-4B99-8F4B-BD1C93A30956}"/>
                  </a:ext>
                </a:extLst>
              </p:cNvPr>
              <p:cNvCxnSpPr>
                <a:cxnSpLocks/>
              </p:cNvCxnSpPr>
              <p:nvPr/>
            </p:nvCxnSpPr>
            <p:spPr>
              <a:xfrm flipV="1">
                <a:off x="4633949" y="4235272"/>
                <a:ext cx="470338" cy="41122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74" name="直接箭头连接符 151">
                <a:extLst>
                  <a:ext uri="{FF2B5EF4-FFF2-40B4-BE49-F238E27FC236}">
                    <a16:creationId xmlns:a16="http://schemas.microsoft.com/office/drawing/2014/main" id="{BD0BE728-DDCE-4487-BB0F-7DE3066898EB}"/>
                  </a:ext>
                </a:extLst>
              </p:cNvPr>
              <p:cNvCxnSpPr>
                <a:cxnSpLocks/>
                <a:endCxn id="99" idx="23"/>
              </p:cNvCxnSpPr>
              <p:nvPr/>
            </p:nvCxnSpPr>
            <p:spPr>
              <a:xfrm flipV="1">
                <a:off x="5185410" y="5521040"/>
                <a:ext cx="529539" cy="24114"/>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79" name="Freeform 18">
                <a:extLst>
                  <a:ext uri="{FF2B5EF4-FFF2-40B4-BE49-F238E27FC236}">
                    <a16:creationId xmlns:a16="http://schemas.microsoft.com/office/drawing/2014/main" id="{4EA6ED78-AAA8-49FC-A73C-0D3CFFBB5E6C}"/>
                  </a:ext>
                </a:extLst>
              </p:cNvPr>
              <p:cNvSpPr>
                <a:spLocks/>
              </p:cNvSpPr>
              <p:nvPr/>
            </p:nvSpPr>
            <p:spPr bwMode="auto">
              <a:xfrm flipH="1">
                <a:off x="4458233" y="3389787"/>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80" name="直接箭头连接符 173">
                <a:extLst>
                  <a:ext uri="{FF2B5EF4-FFF2-40B4-BE49-F238E27FC236}">
                    <a16:creationId xmlns:a16="http://schemas.microsoft.com/office/drawing/2014/main" id="{E326B117-698E-44A0-AC0D-1CE903F4F0C6}"/>
                  </a:ext>
                </a:extLst>
              </p:cNvPr>
              <p:cNvCxnSpPr>
                <a:cxnSpLocks/>
              </p:cNvCxnSpPr>
              <p:nvPr/>
            </p:nvCxnSpPr>
            <p:spPr>
              <a:xfrm flipV="1">
                <a:off x="4643324" y="4487822"/>
                <a:ext cx="738735" cy="243526"/>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82" name="直接箭头连接符 176">
                <a:extLst>
                  <a:ext uri="{FF2B5EF4-FFF2-40B4-BE49-F238E27FC236}">
                    <a16:creationId xmlns:a16="http://schemas.microsoft.com/office/drawing/2014/main" id="{0CA21149-1F06-4075-B7CF-30517AA49FD6}"/>
                  </a:ext>
                </a:extLst>
              </p:cNvPr>
              <p:cNvCxnSpPr>
                <a:cxnSpLocks/>
              </p:cNvCxnSpPr>
              <p:nvPr/>
            </p:nvCxnSpPr>
            <p:spPr>
              <a:xfrm flipV="1">
                <a:off x="4595703" y="3057073"/>
                <a:ext cx="341120" cy="310136"/>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84" name="直接箭头连接符 178">
                <a:extLst>
                  <a:ext uri="{FF2B5EF4-FFF2-40B4-BE49-F238E27FC236}">
                    <a16:creationId xmlns:a16="http://schemas.microsoft.com/office/drawing/2014/main" id="{4AFE6BBB-8B18-4BEF-BBAA-B9B97797469D}"/>
                  </a:ext>
                </a:extLst>
              </p:cNvPr>
              <p:cNvCxnSpPr>
                <a:cxnSpLocks/>
              </p:cNvCxnSpPr>
              <p:nvPr/>
            </p:nvCxnSpPr>
            <p:spPr>
              <a:xfrm>
                <a:off x="4594733" y="4804624"/>
                <a:ext cx="569783" cy="329529"/>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85" name="文本框 263">
                <a:extLst>
                  <a:ext uri="{FF2B5EF4-FFF2-40B4-BE49-F238E27FC236}">
                    <a16:creationId xmlns:a16="http://schemas.microsoft.com/office/drawing/2014/main" id="{DE136EAF-71E5-4C3A-AC5C-1CD059F209EE}"/>
                  </a:ext>
                </a:extLst>
              </p:cNvPr>
              <p:cNvSpPr txBox="1"/>
              <p:nvPr/>
            </p:nvSpPr>
            <p:spPr>
              <a:xfrm>
                <a:off x="2831461" y="4054187"/>
                <a:ext cx="344966" cy="584775"/>
              </a:xfrm>
              <a:prstGeom prst="rect">
                <a:avLst/>
              </a:prstGeom>
              <a:noFill/>
            </p:spPr>
            <p:txBody>
              <a:bodyPr wrap="none" rtlCol="0">
                <a:spAutoFit/>
              </a:bodyPr>
              <a:lstStyle/>
              <a:p>
                <a:r>
                  <a:rPr lang="en-US" altLang="zh-CN" sz="4800" i="1" dirty="0">
                    <a:solidFill>
                      <a:srgbClr val="C00000"/>
                    </a:solidFill>
                    <a:latin typeface="+mj-lt"/>
                    <a:cs typeface="Arial" pitchFamily="34" charset="0"/>
                  </a:rPr>
                  <a:t>s</a:t>
                </a:r>
                <a:endParaRPr lang="zh-CN" altLang="en-US" sz="4800" i="1" dirty="0">
                  <a:solidFill>
                    <a:srgbClr val="C00000"/>
                  </a:solidFill>
                  <a:latin typeface="+mj-lt"/>
                  <a:cs typeface="Arial" pitchFamily="34" charset="0"/>
                </a:endParaRPr>
              </a:p>
            </p:txBody>
          </p:sp>
          <p:cxnSp>
            <p:nvCxnSpPr>
              <p:cNvPr id="87" name="直接箭头连接符 60">
                <a:extLst>
                  <a:ext uri="{FF2B5EF4-FFF2-40B4-BE49-F238E27FC236}">
                    <a16:creationId xmlns:a16="http://schemas.microsoft.com/office/drawing/2014/main" id="{5EFD6BEE-ECF8-4B34-A384-0F81A6E22439}"/>
                  </a:ext>
                </a:extLst>
              </p:cNvPr>
              <p:cNvCxnSpPr>
                <a:cxnSpLocks/>
                <a:stCxn id="60" idx="36"/>
                <a:endCxn id="61" idx="19"/>
              </p:cNvCxnSpPr>
              <p:nvPr/>
            </p:nvCxnSpPr>
            <p:spPr>
              <a:xfrm>
                <a:off x="3297304" y="4607798"/>
                <a:ext cx="526168" cy="502613"/>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88" name="直接箭头连接符 61">
                <a:extLst>
                  <a:ext uri="{FF2B5EF4-FFF2-40B4-BE49-F238E27FC236}">
                    <a16:creationId xmlns:a16="http://schemas.microsoft.com/office/drawing/2014/main" id="{DF51629D-93CB-4D05-85CC-6A37DDC3DC58}"/>
                  </a:ext>
                </a:extLst>
              </p:cNvPr>
              <p:cNvCxnSpPr>
                <a:cxnSpLocks/>
                <a:stCxn id="62" idx="5"/>
                <a:endCxn id="79" idx="22"/>
              </p:cNvCxnSpPr>
              <p:nvPr/>
            </p:nvCxnSpPr>
            <p:spPr>
              <a:xfrm flipV="1">
                <a:off x="3894583" y="3492486"/>
                <a:ext cx="564761" cy="655180"/>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89" name="直接箭头连接符 64">
                <a:extLst>
                  <a:ext uri="{FF2B5EF4-FFF2-40B4-BE49-F238E27FC236}">
                    <a16:creationId xmlns:a16="http://schemas.microsoft.com/office/drawing/2014/main" id="{3837A14F-97C9-4BD3-B3D3-BFC0F8914AF3}"/>
                  </a:ext>
                </a:extLst>
              </p:cNvPr>
              <p:cNvCxnSpPr>
                <a:cxnSpLocks/>
                <a:stCxn id="62" idx="0"/>
                <a:endCxn id="66" idx="22"/>
              </p:cNvCxnSpPr>
              <p:nvPr/>
            </p:nvCxnSpPr>
            <p:spPr>
              <a:xfrm flipV="1">
                <a:off x="3923472" y="4088105"/>
                <a:ext cx="540963" cy="115880"/>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91" name="直接箭头连接符 72">
                <a:extLst>
                  <a:ext uri="{FF2B5EF4-FFF2-40B4-BE49-F238E27FC236}">
                    <a16:creationId xmlns:a16="http://schemas.microsoft.com/office/drawing/2014/main" id="{E2AFFBE4-5B63-4839-B51D-1BC9EB967BF8}"/>
                  </a:ext>
                </a:extLst>
              </p:cNvPr>
              <p:cNvCxnSpPr>
                <a:cxnSpLocks/>
                <a:stCxn id="61" idx="39"/>
                <a:endCxn id="63" idx="19"/>
              </p:cNvCxnSpPr>
              <p:nvPr/>
            </p:nvCxnSpPr>
            <p:spPr>
              <a:xfrm>
                <a:off x="3991250" y="5176668"/>
                <a:ext cx="474296" cy="294679"/>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92" name="直接箭头连接符 75">
                <a:extLst>
                  <a:ext uri="{FF2B5EF4-FFF2-40B4-BE49-F238E27FC236}">
                    <a16:creationId xmlns:a16="http://schemas.microsoft.com/office/drawing/2014/main" id="{E2F4CC89-A28D-472D-B299-8A330DCD1502}"/>
                  </a:ext>
                </a:extLst>
              </p:cNvPr>
              <p:cNvCxnSpPr>
                <a:cxnSpLocks/>
                <a:stCxn id="61" idx="2"/>
              </p:cNvCxnSpPr>
              <p:nvPr/>
            </p:nvCxnSpPr>
            <p:spPr>
              <a:xfrm flipV="1">
                <a:off x="3994583" y="4775221"/>
                <a:ext cx="496811" cy="323042"/>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99" name="Freeform 18">
                <a:extLst>
                  <a:ext uri="{FF2B5EF4-FFF2-40B4-BE49-F238E27FC236}">
                    <a16:creationId xmlns:a16="http://schemas.microsoft.com/office/drawing/2014/main" id="{54AD833F-69FA-49B5-8597-A2F8CC2B6204}"/>
                  </a:ext>
                </a:extLst>
              </p:cNvPr>
              <p:cNvSpPr>
                <a:spLocks/>
              </p:cNvSpPr>
              <p:nvPr/>
            </p:nvSpPr>
            <p:spPr bwMode="auto">
              <a:xfrm flipH="1">
                <a:off x="5711616" y="5405089"/>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8">
                <a:extLst>
                  <a:ext uri="{FF2B5EF4-FFF2-40B4-BE49-F238E27FC236}">
                    <a16:creationId xmlns:a16="http://schemas.microsoft.com/office/drawing/2014/main" id="{96141831-5B86-4E45-9FC3-6B56D4143451}"/>
                  </a:ext>
                </a:extLst>
              </p:cNvPr>
              <p:cNvSpPr>
                <a:spLocks/>
              </p:cNvSpPr>
              <p:nvPr/>
            </p:nvSpPr>
            <p:spPr bwMode="auto">
              <a:xfrm flipH="1">
                <a:off x="5757999" y="4858563"/>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8">
                <a:extLst>
                  <a:ext uri="{FF2B5EF4-FFF2-40B4-BE49-F238E27FC236}">
                    <a16:creationId xmlns:a16="http://schemas.microsoft.com/office/drawing/2014/main" id="{5E855150-CFBF-4909-BB1B-48D64586E3E1}"/>
                  </a:ext>
                </a:extLst>
              </p:cNvPr>
              <p:cNvSpPr>
                <a:spLocks/>
              </p:cNvSpPr>
              <p:nvPr/>
            </p:nvSpPr>
            <p:spPr bwMode="auto">
              <a:xfrm flipH="1">
                <a:off x="5399478" y="4354673"/>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9280EB43-98FB-4B89-8732-5A90C3F7F2D8}"/>
                  </a:ext>
                </a:extLst>
              </p:cNvPr>
              <p:cNvSpPr>
                <a:spLocks/>
              </p:cNvSpPr>
              <p:nvPr/>
            </p:nvSpPr>
            <p:spPr bwMode="auto">
              <a:xfrm flipH="1">
                <a:off x="5292059" y="3567524"/>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0000"/>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cxnSp>
            <p:nvCxnSpPr>
              <p:cNvPr id="104" name="直接箭头连接符 151">
                <a:extLst>
                  <a:ext uri="{FF2B5EF4-FFF2-40B4-BE49-F238E27FC236}">
                    <a16:creationId xmlns:a16="http://schemas.microsoft.com/office/drawing/2014/main" id="{FA0BAE9B-7084-4A8D-96FD-CE48A9AEC957}"/>
                  </a:ext>
                </a:extLst>
              </p:cNvPr>
              <p:cNvCxnSpPr>
                <a:cxnSpLocks/>
              </p:cNvCxnSpPr>
              <p:nvPr/>
            </p:nvCxnSpPr>
            <p:spPr>
              <a:xfrm>
                <a:off x="4672053" y="5495461"/>
                <a:ext cx="519197" cy="57603"/>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28">
                <a:extLst>
                  <a:ext uri="{FF2B5EF4-FFF2-40B4-BE49-F238E27FC236}">
                    <a16:creationId xmlns:a16="http://schemas.microsoft.com/office/drawing/2014/main" id="{2ED2B210-9C15-4746-94A5-1492A6EBA153}"/>
                  </a:ext>
                </a:extLst>
              </p:cNvPr>
              <p:cNvCxnSpPr>
                <a:cxnSpLocks/>
                <a:endCxn id="103" idx="31"/>
              </p:cNvCxnSpPr>
              <p:nvPr/>
            </p:nvCxnSpPr>
            <p:spPr>
              <a:xfrm flipV="1">
                <a:off x="5105427" y="3746420"/>
                <a:ext cx="267743" cy="475172"/>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28">
                <a:extLst>
                  <a:ext uri="{FF2B5EF4-FFF2-40B4-BE49-F238E27FC236}">
                    <a16:creationId xmlns:a16="http://schemas.microsoft.com/office/drawing/2014/main" id="{608ECCEF-AC43-4716-A840-31F3EB76212D}"/>
                  </a:ext>
                </a:extLst>
              </p:cNvPr>
              <p:cNvCxnSpPr>
                <a:cxnSpLocks/>
              </p:cNvCxnSpPr>
              <p:nvPr/>
            </p:nvCxnSpPr>
            <p:spPr>
              <a:xfrm flipV="1">
                <a:off x="5174777" y="4950629"/>
                <a:ext cx="573700" cy="172891"/>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15" name="Freeform 18">
                <a:extLst>
                  <a:ext uri="{FF2B5EF4-FFF2-40B4-BE49-F238E27FC236}">
                    <a16:creationId xmlns:a16="http://schemas.microsoft.com/office/drawing/2014/main" id="{E38E2DCF-E897-44A9-9C90-00588E7F63B0}"/>
                  </a:ext>
                </a:extLst>
              </p:cNvPr>
              <p:cNvSpPr>
                <a:spLocks/>
              </p:cNvSpPr>
              <p:nvPr/>
            </p:nvSpPr>
            <p:spPr bwMode="auto">
              <a:xfrm flipH="1">
                <a:off x="4914898" y="2911826"/>
                <a:ext cx="180000" cy="180000"/>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0000"/>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6" name="Moon 125">
                <a:extLst>
                  <a:ext uri="{FF2B5EF4-FFF2-40B4-BE49-F238E27FC236}">
                    <a16:creationId xmlns:a16="http://schemas.microsoft.com/office/drawing/2014/main" id="{57E06E0C-C869-49F8-BD8C-4B89BF92EB38}"/>
                  </a:ext>
                </a:extLst>
              </p:cNvPr>
              <p:cNvSpPr/>
              <p:nvPr/>
            </p:nvSpPr>
            <p:spPr bwMode="auto">
              <a:xfrm>
                <a:off x="3151520" y="4444673"/>
                <a:ext cx="132636" cy="180001"/>
              </a:xfrm>
              <a:prstGeom prst="moon">
                <a:avLst/>
              </a:prstGeom>
              <a:solidFill>
                <a:srgbClr val="A5002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27" name="Moon 126">
                <a:extLst>
                  <a:ext uri="{FF2B5EF4-FFF2-40B4-BE49-F238E27FC236}">
                    <a16:creationId xmlns:a16="http://schemas.microsoft.com/office/drawing/2014/main" id="{929EA92E-98B5-4902-900B-5180D8C6C458}"/>
                  </a:ext>
                </a:extLst>
              </p:cNvPr>
              <p:cNvSpPr/>
              <p:nvPr/>
            </p:nvSpPr>
            <p:spPr bwMode="auto">
              <a:xfrm>
                <a:off x="3738265" y="4124475"/>
                <a:ext cx="132636" cy="180001"/>
              </a:xfrm>
              <a:prstGeom prst="moon">
                <a:avLst/>
              </a:prstGeom>
              <a:solidFill>
                <a:srgbClr val="C60C3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28" name="Moon 127">
                <a:extLst>
                  <a:ext uri="{FF2B5EF4-FFF2-40B4-BE49-F238E27FC236}">
                    <a16:creationId xmlns:a16="http://schemas.microsoft.com/office/drawing/2014/main" id="{2C452399-FEDA-40A6-89E9-0160F3D799D5}"/>
                  </a:ext>
                </a:extLst>
              </p:cNvPr>
              <p:cNvSpPr/>
              <p:nvPr/>
            </p:nvSpPr>
            <p:spPr bwMode="auto">
              <a:xfrm>
                <a:off x="3819657" y="5041692"/>
                <a:ext cx="132636" cy="180001"/>
              </a:xfrm>
              <a:prstGeom prst="moon">
                <a:avLst/>
              </a:prstGeom>
              <a:solidFill>
                <a:srgbClr val="C60C3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29" name="Moon 128">
                <a:extLst>
                  <a:ext uri="{FF2B5EF4-FFF2-40B4-BE49-F238E27FC236}">
                    <a16:creationId xmlns:a16="http://schemas.microsoft.com/office/drawing/2014/main" id="{BF9898BD-CDF9-48F7-8D65-783E0327CE81}"/>
                  </a:ext>
                </a:extLst>
              </p:cNvPr>
              <p:cNvSpPr/>
              <p:nvPr/>
            </p:nvSpPr>
            <p:spPr bwMode="auto">
              <a:xfrm>
                <a:off x="4458233" y="3386619"/>
                <a:ext cx="132636" cy="180001"/>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30" name="Moon 129">
                <a:extLst>
                  <a:ext uri="{FF2B5EF4-FFF2-40B4-BE49-F238E27FC236}">
                    <a16:creationId xmlns:a16="http://schemas.microsoft.com/office/drawing/2014/main" id="{F46D28EE-9177-45DD-9498-365702CE803A}"/>
                  </a:ext>
                </a:extLst>
              </p:cNvPr>
              <p:cNvSpPr/>
              <p:nvPr/>
            </p:nvSpPr>
            <p:spPr bwMode="auto">
              <a:xfrm>
                <a:off x="4462235" y="3991668"/>
                <a:ext cx="132636" cy="180001"/>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31" name="Moon 130">
                <a:extLst>
                  <a:ext uri="{FF2B5EF4-FFF2-40B4-BE49-F238E27FC236}">
                    <a16:creationId xmlns:a16="http://schemas.microsoft.com/office/drawing/2014/main" id="{5EAFA709-4457-4BAD-8775-2EB773949C25}"/>
                  </a:ext>
                </a:extLst>
              </p:cNvPr>
              <p:cNvSpPr/>
              <p:nvPr/>
            </p:nvSpPr>
            <p:spPr bwMode="auto">
              <a:xfrm>
                <a:off x="4457013" y="4615274"/>
                <a:ext cx="132636" cy="180001"/>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32" name="Moon 131">
                <a:extLst>
                  <a:ext uri="{FF2B5EF4-FFF2-40B4-BE49-F238E27FC236}">
                    <a16:creationId xmlns:a16="http://schemas.microsoft.com/office/drawing/2014/main" id="{2E630C79-C687-4FA9-ADDD-1A374782C9D9}"/>
                  </a:ext>
                </a:extLst>
              </p:cNvPr>
              <p:cNvSpPr/>
              <p:nvPr/>
            </p:nvSpPr>
            <p:spPr bwMode="auto">
              <a:xfrm>
                <a:off x="4456619" y="5399185"/>
                <a:ext cx="132636" cy="180001"/>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35" name="Arc 134">
                <a:extLst>
                  <a:ext uri="{FF2B5EF4-FFF2-40B4-BE49-F238E27FC236}">
                    <a16:creationId xmlns:a16="http://schemas.microsoft.com/office/drawing/2014/main" id="{6788A3CB-90A8-4ED8-A696-0A92D99CB871}"/>
                  </a:ext>
                </a:extLst>
              </p:cNvPr>
              <p:cNvSpPr/>
              <p:nvPr/>
            </p:nvSpPr>
            <p:spPr>
              <a:xfrm rot="1709710">
                <a:off x="4793951" y="4546694"/>
                <a:ext cx="1267844" cy="1372312"/>
              </a:xfrm>
              <a:prstGeom prst="arc">
                <a:avLst>
                  <a:gd name="adj1" fmla="val 16792351"/>
                  <a:gd name="adj2" fmla="val 1837923"/>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sz="10941"/>
              </a:p>
            </p:txBody>
          </p:sp>
          <p:cxnSp>
            <p:nvCxnSpPr>
              <p:cNvPr id="136" name="直接箭头连接符 176">
                <a:extLst>
                  <a:ext uri="{FF2B5EF4-FFF2-40B4-BE49-F238E27FC236}">
                    <a16:creationId xmlns:a16="http://schemas.microsoft.com/office/drawing/2014/main" id="{C9FD69A2-1211-4756-9497-1AFA52CFB545}"/>
                  </a:ext>
                </a:extLst>
              </p:cNvPr>
              <p:cNvCxnSpPr>
                <a:cxnSpLocks/>
              </p:cNvCxnSpPr>
              <p:nvPr/>
            </p:nvCxnSpPr>
            <p:spPr>
              <a:xfrm flipV="1">
                <a:off x="5094239" y="2714653"/>
                <a:ext cx="388654" cy="217459"/>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76">
                <a:extLst>
                  <a:ext uri="{FF2B5EF4-FFF2-40B4-BE49-F238E27FC236}">
                    <a16:creationId xmlns:a16="http://schemas.microsoft.com/office/drawing/2014/main" id="{771AD862-412B-49A5-9CF7-341D1F413DA6}"/>
                  </a:ext>
                </a:extLst>
              </p:cNvPr>
              <p:cNvCxnSpPr>
                <a:cxnSpLocks/>
              </p:cNvCxnSpPr>
              <p:nvPr/>
            </p:nvCxnSpPr>
            <p:spPr>
              <a:xfrm>
                <a:off x="5111715" y="3034653"/>
                <a:ext cx="360344" cy="6821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3" name="直接箭头连接符 176">
                <a:extLst>
                  <a:ext uri="{FF2B5EF4-FFF2-40B4-BE49-F238E27FC236}">
                    <a16:creationId xmlns:a16="http://schemas.microsoft.com/office/drawing/2014/main" id="{4D7913F1-D454-4828-B845-BC803D56C229}"/>
                  </a:ext>
                </a:extLst>
              </p:cNvPr>
              <p:cNvCxnSpPr>
                <a:cxnSpLocks/>
              </p:cNvCxnSpPr>
              <p:nvPr/>
            </p:nvCxnSpPr>
            <p:spPr>
              <a:xfrm flipV="1">
                <a:off x="5440734" y="3252044"/>
                <a:ext cx="341120" cy="310136"/>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76">
                <a:extLst>
                  <a:ext uri="{FF2B5EF4-FFF2-40B4-BE49-F238E27FC236}">
                    <a16:creationId xmlns:a16="http://schemas.microsoft.com/office/drawing/2014/main" id="{F11DFE71-B2F8-4FED-9681-0E5E671376BD}"/>
                  </a:ext>
                </a:extLst>
              </p:cNvPr>
              <p:cNvCxnSpPr>
                <a:cxnSpLocks/>
              </p:cNvCxnSpPr>
              <p:nvPr/>
            </p:nvCxnSpPr>
            <p:spPr>
              <a:xfrm flipV="1">
                <a:off x="5503010" y="3628854"/>
                <a:ext cx="483593" cy="17626"/>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37AF734D-0970-451B-A92E-9E46D9673D35}"/>
                      </a:ext>
                    </a:extLst>
                  </p:cNvPr>
                  <p:cNvSpPr/>
                  <p:nvPr/>
                </p:nvSpPr>
                <p:spPr>
                  <a:xfrm>
                    <a:off x="6095390" y="5001145"/>
                    <a:ext cx="1617302"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b="0" i="1" kern="0" baseline="0" smtClean="0">
                              <a:solidFill>
                                <a:srgbClr val="FF0000"/>
                              </a:solidFill>
                              <a:latin typeface="Cambria Math" panose="02040503050406030204" pitchFamily="18" charset="0"/>
                              <a:ea typeface="Cambria Math" panose="02040503050406030204" pitchFamily="18" charset="0"/>
                            </a:rPr>
                            <m:t>𝑘</m:t>
                          </m:r>
                          <m:r>
                            <a:rPr lang="en-SG" i="1" kern="0" baseline="0" smtClean="0">
                              <a:solidFill>
                                <a:srgbClr val="FF0000"/>
                              </a:solidFill>
                              <a:latin typeface="Cambria Math" panose="02040503050406030204" pitchFamily="18" charset="0"/>
                              <a:ea typeface="Cambria Math" panose="02040503050406030204" pitchFamily="18" charset="0"/>
                            </a:rPr>
                            <m:t>&gt;</m:t>
                          </m:r>
                          <m:r>
                            <a:rPr lang="en-SG" b="0" i="1" kern="0" baseline="0" smtClean="0">
                              <a:solidFill>
                                <a:srgbClr val="FF0000"/>
                              </a:solidFill>
                              <a:latin typeface="Cambria Math" panose="02040503050406030204" pitchFamily="18" charset="0"/>
                              <a:ea typeface="Cambria Math" panose="02040503050406030204" pitchFamily="18" charset="0"/>
                            </a:rPr>
                            <m:t>𝐾</m:t>
                          </m:r>
                          <m:r>
                            <a:rPr lang="en-SG" b="0" i="1" kern="0" baseline="0" smtClean="0">
                              <a:solidFill>
                                <a:srgbClr val="FF0000"/>
                              </a:solidFill>
                              <a:latin typeface="Cambria Math" panose="02040503050406030204" pitchFamily="18" charset="0"/>
                              <a:ea typeface="Cambria Math" panose="02040503050406030204" pitchFamily="18" charset="0"/>
                            </a:rPr>
                            <m:t>=3</m:t>
                          </m:r>
                        </m:oMath>
                      </m:oMathPara>
                    </a14:m>
                    <a:endParaRPr lang="en-SG" dirty="0"/>
                  </a:p>
                </p:txBody>
              </p:sp>
            </mc:Choice>
            <mc:Fallback xmlns="">
              <p:sp>
                <p:nvSpPr>
                  <p:cNvPr id="147" name="Rectangle 146">
                    <a:extLst>
                      <a:ext uri="{FF2B5EF4-FFF2-40B4-BE49-F238E27FC236}">
                        <a16:creationId xmlns:a16="http://schemas.microsoft.com/office/drawing/2014/main" id="{37AF734D-0970-451B-A92E-9E46D9673D35}"/>
                      </a:ext>
                    </a:extLst>
                  </p:cNvPr>
                  <p:cNvSpPr>
                    <a:spLocks noRot="1" noChangeAspect="1" noMove="1" noResize="1" noEditPoints="1" noAdjustHandles="1" noChangeArrowheads="1" noChangeShapeType="1" noTextEdit="1"/>
                  </p:cNvSpPr>
                  <p:nvPr/>
                </p:nvSpPr>
                <p:spPr>
                  <a:xfrm>
                    <a:off x="6095390" y="5001145"/>
                    <a:ext cx="1617302" cy="453137"/>
                  </a:xfrm>
                  <a:prstGeom prst="rect">
                    <a:avLst/>
                  </a:prstGeom>
                  <a:blipFill>
                    <a:blip r:embed="rId4"/>
                    <a:stretch>
                      <a:fillRect l="-264906" t="-2347297" r="-256226" b="-974324"/>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D358A096-E0F6-4B2D-8C1B-B13B6CAEF309}"/>
                    </a:ext>
                  </a:extLst>
                </p:cNvPr>
                <p:cNvSpPr/>
                <p:nvPr/>
              </p:nvSpPr>
              <p:spPr>
                <a:xfrm>
                  <a:off x="6863224" y="4038600"/>
                  <a:ext cx="194251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b="0" i="1" kern="0" baseline="0" smtClean="0">
                            <a:solidFill>
                              <a:srgbClr val="FF0000"/>
                            </a:solidFill>
                            <a:latin typeface="Cambria Math" panose="02040503050406030204" pitchFamily="18" charset="0"/>
                            <a:ea typeface="Cambria Math" panose="02040503050406030204" pitchFamily="18" charset="0"/>
                          </a:rPr>
                          <m:t>𝑟𝑒𝑠𝑖𝑑𝑢𝑒</m:t>
                        </m:r>
                        <m:r>
                          <a:rPr lang="en-SG" sz="2000" i="1" kern="0" baseline="0" smtClean="0">
                            <a:solidFill>
                              <a:srgbClr val="FF0000"/>
                            </a:solidFill>
                            <a:latin typeface="Cambria Math" panose="02040503050406030204" pitchFamily="18" charset="0"/>
                            <a:ea typeface="Cambria Math" panose="02040503050406030204" pitchFamily="18" charset="0"/>
                          </a:rPr>
                          <m:t>&lt;</m:t>
                        </m:r>
                        <m:sSub>
                          <m:sSubPr>
                            <m:ctrlPr>
                              <a:rPr lang="en-SG" sz="2000" i="1" kern="0" baseline="0" smtClean="0">
                                <a:solidFill>
                                  <a:srgbClr val="FF0000"/>
                                </a:solidFill>
                                <a:latin typeface="Cambria Math" panose="02040503050406030204" pitchFamily="18" charset="0"/>
                                <a:ea typeface="Cambria Math" panose="02040503050406030204" pitchFamily="18" charset="0"/>
                              </a:rPr>
                            </m:ctrlPr>
                          </m:sSubPr>
                          <m:e>
                            <m:r>
                              <a:rPr lang="en-SG" sz="2000" b="0" i="1" kern="0" baseline="0" smtClean="0">
                                <a:solidFill>
                                  <a:srgbClr val="FF0000"/>
                                </a:solidFill>
                                <a:latin typeface="Cambria Math" panose="02040503050406030204" pitchFamily="18" charset="0"/>
                                <a:ea typeface="Cambria Math" panose="02040503050406030204" pitchFamily="18" charset="0"/>
                              </a:rPr>
                              <m:t>𝑟</m:t>
                            </m:r>
                          </m:e>
                          <m:sub>
                            <m:r>
                              <a:rPr lang="en-SG" sz="2000" b="0" i="1" kern="0" baseline="0" smtClean="0">
                                <a:solidFill>
                                  <a:srgbClr val="FF0000"/>
                                </a:solidFill>
                                <a:latin typeface="Cambria Math" panose="02040503050406030204" pitchFamily="18" charset="0"/>
                                <a:ea typeface="Cambria Math" panose="02040503050406030204" pitchFamily="18" charset="0"/>
                              </a:rPr>
                              <m:t>𝑚𝑎𝑥</m:t>
                            </m:r>
                          </m:sub>
                        </m:sSub>
                      </m:oMath>
                    </m:oMathPara>
                  </a14:m>
                  <a:endParaRPr lang="en-SG" sz="2000" dirty="0"/>
                </a:p>
              </p:txBody>
            </p:sp>
          </mc:Choice>
          <mc:Fallback xmlns="">
            <p:sp>
              <p:nvSpPr>
                <p:cNvPr id="152" name="Rectangle 151">
                  <a:extLst>
                    <a:ext uri="{FF2B5EF4-FFF2-40B4-BE49-F238E27FC236}">
                      <a16:creationId xmlns:a16="http://schemas.microsoft.com/office/drawing/2014/main" id="{D358A096-E0F6-4B2D-8C1B-B13B6CAEF309}"/>
                    </a:ext>
                  </a:extLst>
                </p:cNvPr>
                <p:cNvSpPr>
                  <a:spLocks noRot="1" noChangeAspect="1" noMove="1" noResize="1" noEditPoints="1" noAdjustHandles="1" noChangeArrowheads="1" noChangeShapeType="1" noTextEdit="1"/>
                </p:cNvSpPr>
                <p:nvPr/>
              </p:nvSpPr>
              <p:spPr>
                <a:xfrm>
                  <a:off x="6863224" y="4038600"/>
                  <a:ext cx="1942519" cy="392993"/>
                </a:xfrm>
                <a:prstGeom prst="rect">
                  <a:avLst/>
                </a:prstGeom>
                <a:blipFill>
                  <a:blip r:embed="rId5"/>
                  <a:stretch>
                    <a:fillRect l="-220690" t="-2726563" r="-177743" b="-1131250"/>
                  </a:stretch>
                </a:blipFill>
              </p:spPr>
              <p:txBody>
                <a:bodyPr/>
                <a:lstStyle/>
                <a:p>
                  <a:r>
                    <a:rPr lang="en-SG">
                      <a:noFill/>
                    </a:rPr>
                    <a:t> </a:t>
                  </a:r>
                </a:p>
              </p:txBody>
            </p:sp>
          </mc:Fallback>
        </mc:AlternateContent>
        <p:sp>
          <p:nvSpPr>
            <p:cNvPr id="153" name="Arc 152">
              <a:extLst>
                <a:ext uri="{FF2B5EF4-FFF2-40B4-BE49-F238E27FC236}">
                  <a16:creationId xmlns:a16="http://schemas.microsoft.com/office/drawing/2014/main" id="{FBB39481-4093-44AC-9AA2-17A5C8E3C59B}"/>
                </a:ext>
              </a:extLst>
            </p:cNvPr>
            <p:cNvSpPr/>
            <p:nvPr/>
          </p:nvSpPr>
          <p:spPr>
            <a:xfrm rot="21355688">
              <a:off x="6355475" y="4207036"/>
              <a:ext cx="485270" cy="568571"/>
            </a:xfrm>
            <a:prstGeom prst="arc">
              <a:avLst>
                <a:gd name="adj1" fmla="val 16792351"/>
                <a:gd name="adj2" fmla="val 1837923"/>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sz="10941"/>
            </a:p>
          </p:txBody>
        </p:sp>
      </p:grpSp>
    </p:spTree>
    <p:extLst>
      <p:ext uri="{BB962C8B-B14F-4D97-AF65-F5344CB8AC3E}">
        <p14:creationId xmlns:p14="http://schemas.microsoft.com/office/powerpoint/2010/main" val="868639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p:txBody>
          <a:bodyPr/>
          <a:lstStyle/>
          <a:p>
            <a:r>
              <a:rPr lang="en-US" dirty="0"/>
              <a:t>Why Accuracy Guarantees on normalized HKPR?</a:t>
            </a:r>
            <a:endParaRPr lang="en-SG"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DD59850-3C70-461E-9CE0-299D130CCF5B}"/>
                  </a:ext>
                </a:extLst>
              </p:cNvPr>
              <p:cNvGraphicFramePr>
                <a:graphicFrameLocks noGrp="1"/>
              </p:cNvGraphicFramePr>
              <p:nvPr>
                <p:extLst>
                  <p:ext uri="{D42A27DB-BD31-4B8C-83A1-F6EECF244321}">
                    <p14:modId xmlns:p14="http://schemas.microsoft.com/office/powerpoint/2010/main" val="656633163"/>
                  </p:ext>
                </p:extLst>
              </p:nvPr>
            </p:nvGraphicFramePr>
            <p:xfrm>
              <a:off x="1998321" y="2997125"/>
              <a:ext cx="2208219" cy="1741172"/>
            </p:xfrm>
            <a:graphic>
              <a:graphicData uri="http://schemas.openxmlformats.org/drawingml/2006/table">
                <a:tbl>
                  <a:tblPr firstRow="1" bandRow="1">
                    <a:tableStyleId>{5940675A-B579-460E-94D1-54222C63F5DA}</a:tableStyleId>
                  </a:tblPr>
                  <a:tblGrid>
                    <a:gridCol w="736073">
                      <a:extLst>
                        <a:ext uri="{9D8B030D-6E8A-4147-A177-3AD203B41FA5}">
                          <a16:colId xmlns:a16="http://schemas.microsoft.com/office/drawing/2014/main" val="3735176387"/>
                        </a:ext>
                      </a:extLst>
                    </a:gridCol>
                    <a:gridCol w="736073">
                      <a:extLst>
                        <a:ext uri="{9D8B030D-6E8A-4147-A177-3AD203B41FA5}">
                          <a16:colId xmlns:a16="http://schemas.microsoft.com/office/drawing/2014/main" val="3262732030"/>
                        </a:ext>
                      </a:extLst>
                    </a:gridCol>
                    <a:gridCol w="736073">
                      <a:extLst>
                        <a:ext uri="{9D8B030D-6E8A-4147-A177-3AD203B41FA5}">
                          <a16:colId xmlns:a16="http://schemas.microsoft.com/office/drawing/2014/main" val="2090414248"/>
                        </a:ext>
                      </a:extLst>
                    </a:gridCol>
                  </a:tblGrid>
                  <a:tr h="370298">
                    <a:tc>
                      <a:txBody>
                        <a:bodyPr/>
                        <a:lstStyle/>
                        <a:p>
                          <a:pPr algn="ctr"/>
                          <a:endParaRPr lang="en-SG" sz="18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m:rPr>
                                        <m:sty m:val="p"/>
                                      </m:rPr>
                                      <a:rPr lang="en-US" altLang="zh-CN" sz="1800" i="1" smtClean="0">
                                        <a:latin typeface="Cambria Math" panose="02040503050406030204" pitchFamily="18" charset="0"/>
                                      </a:rPr>
                                      <m:t>v</m:t>
                                    </m:r>
                                  </m:e>
                                  <m:sub>
                                    <m:r>
                                      <a:rPr lang="en-SG" sz="1800" b="0" i="1" smtClean="0">
                                        <a:latin typeface="Cambria Math" panose="02040503050406030204" pitchFamily="18" charset="0"/>
                                      </a:rPr>
                                      <m:t>1</m:t>
                                    </m:r>
                                  </m:sub>
                                </m:sSub>
                              </m:oMath>
                            </m:oMathPara>
                          </a14:m>
                          <a:endParaRPr lang="en-SG" sz="18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m:rPr>
                                        <m:sty m:val="p"/>
                                      </m:rPr>
                                      <a:rPr lang="en-US" altLang="zh-CN" sz="1800" i="1" smtClean="0">
                                        <a:latin typeface="Cambria Math" panose="02040503050406030204" pitchFamily="18" charset="0"/>
                                      </a:rPr>
                                      <m:t>v</m:t>
                                    </m:r>
                                  </m:e>
                                  <m:sub>
                                    <m:r>
                                      <a:rPr lang="en-SG" altLang="zh-CN" sz="1800" b="0" i="1" smtClean="0">
                                        <a:latin typeface="Cambria Math" panose="02040503050406030204" pitchFamily="18" charset="0"/>
                                      </a:rPr>
                                      <m:t>2</m:t>
                                    </m:r>
                                  </m:sub>
                                </m:sSub>
                              </m:oMath>
                            </m:oMathPara>
                          </a14:m>
                          <a:endParaRPr lang="en-SG" sz="1800" dirty="0">
                            <a:latin typeface="+mj-lt"/>
                          </a:endParaRPr>
                        </a:p>
                      </a:txBody>
                      <a:tcPr/>
                    </a:tc>
                    <a:extLst>
                      <a:ext uri="{0D108BD9-81ED-4DB2-BD59-A6C34878D82A}">
                        <a16:rowId xmlns:a16="http://schemas.microsoft.com/office/drawing/2014/main" val="1707846649"/>
                      </a:ext>
                    </a:extLst>
                  </a:tr>
                  <a:tr h="370298">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a:rPr lang="en-US" altLang="zh-CN" sz="1800" i="1" smtClean="0">
                                        <a:latin typeface="Cambria Math" panose="02040503050406030204" pitchFamily="18" charset="0"/>
                                        <a:ea typeface="Cambria Math" panose="02040503050406030204" pitchFamily="18" charset="0"/>
                                      </a:rPr>
                                      <m:t>𝜌</m:t>
                                    </m:r>
                                  </m:e>
                                  <m:sub>
                                    <m:r>
                                      <a:rPr lang="en-SG" altLang="zh-CN" sz="1800" b="0" i="1" smtClean="0">
                                        <a:latin typeface="Cambria Math" panose="02040503050406030204" pitchFamily="18" charset="0"/>
                                      </a:rPr>
                                      <m:t>𝑠</m:t>
                                    </m:r>
                                  </m:sub>
                                </m:sSub>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oMath>
                            </m:oMathPara>
                          </a14:m>
                          <a:endParaRPr lang="en-SG" sz="1800" dirty="0">
                            <a:latin typeface="+mj-lt"/>
                          </a:endParaRPr>
                        </a:p>
                      </a:txBody>
                      <a:tcPr anchor="ctr"/>
                    </a:tc>
                    <a:tc>
                      <a:txBody>
                        <a:bodyPr/>
                        <a:lstStyle/>
                        <a:p>
                          <a:pPr algn="ctr"/>
                          <a:r>
                            <a:rPr lang="en-SG" sz="1800" dirty="0">
                              <a:latin typeface="+mj-lt"/>
                            </a:rPr>
                            <a:t>0.2</a:t>
                          </a:r>
                        </a:p>
                      </a:txBody>
                      <a:tcPr anchor="ctr"/>
                    </a:tc>
                    <a:tc>
                      <a:txBody>
                        <a:bodyPr/>
                        <a:lstStyle/>
                        <a:p>
                          <a:pPr algn="ctr"/>
                          <a:r>
                            <a:rPr lang="en-SG" sz="1800" dirty="0">
                              <a:latin typeface="+mj-lt"/>
                            </a:rPr>
                            <a:t>0.12</a:t>
                          </a:r>
                        </a:p>
                      </a:txBody>
                      <a:tcPr anchor="ctr"/>
                    </a:tc>
                    <a:extLst>
                      <a:ext uri="{0D108BD9-81ED-4DB2-BD59-A6C34878D82A}">
                        <a16:rowId xmlns:a16="http://schemas.microsoft.com/office/drawing/2014/main" val="392483158"/>
                      </a:ext>
                    </a:extLst>
                  </a:tr>
                  <a:tr h="370298">
                    <a:tc>
                      <a:txBody>
                        <a:bodyPr/>
                        <a:lstStyle/>
                        <a:p>
                          <a:pPr algn="ctr"/>
                          <a14:m>
                            <m:oMathPara xmlns:m="http://schemas.openxmlformats.org/officeDocument/2006/math">
                              <m:oMathParaPr>
                                <m:jc m:val="centerGroup"/>
                              </m:oMathParaPr>
                              <m:oMath xmlns:m="http://schemas.openxmlformats.org/officeDocument/2006/math">
                                <m:r>
                                  <a:rPr lang="en-SG" sz="1800" b="0" i="1" smtClean="0">
                                    <a:latin typeface="Cambria Math" panose="02040503050406030204" pitchFamily="18" charset="0"/>
                                  </a:rPr>
                                  <m:t>𝑑</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oMath>
                            </m:oMathPara>
                          </a14:m>
                          <a:endParaRPr lang="en-SG" sz="1800" dirty="0">
                            <a:latin typeface="+mj-lt"/>
                          </a:endParaRPr>
                        </a:p>
                      </a:txBody>
                      <a:tcPr anchor="ctr"/>
                    </a:tc>
                    <a:tc>
                      <a:txBody>
                        <a:bodyPr/>
                        <a:lstStyle/>
                        <a:p>
                          <a:pPr algn="ctr"/>
                          <a:r>
                            <a:rPr lang="en-SG" sz="1800" dirty="0">
                              <a:latin typeface="+mj-lt"/>
                            </a:rPr>
                            <a:t>5</a:t>
                          </a:r>
                        </a:p>
                      </a:txBody>
                      <a:tcPr anchor="ctr"/>
                    </a:tc>
                    <a:tc>
                      <a:txBody>
                        <a:bodyPr/>
                        <a:lstStyle/>
                        <a:p>
                          <a:pPr algn="ctr"/>
                          <a:r>
                            <a:rPr lang="en-SG" sz="1800" dirty="0">
                              <a:latin typeface="+mj-lt"/>
                            </a:rPr>
                            <a:t>2</a:t>
                          </a:r>
                        </a:p>
                      </a:txBody>
                      <a:tcPr anchor="ctr"/>
                    </a:tc>
                    <a:extLst>
                      <a:ext uri="{0D108BD9-81ED-4DB2-BD59-A6C34878D82A}">
                        <a16:rowId xmlns:a16="http://schemas.microsoft.com/office/drawing/2014/main" val="3206705465"/>
                      </a:ext>
                    </a:extLst>
                  </a:tr>
                  <a:tr h="630278">
                    <a:tc>
                      <a:txBody>
                        <a:bodyPr/>
                        <a:lstStyle/>
                        <a:p>
                          <a:pPr algn="ctr"/>
                          <a14:m>
                            <m:oMathPara xmlns:m="http://schemas.openxmlformats.org/officeDocument/2006/math">
                              <m:oMathParaPr>
                                <m:jc m:val="centerGroup"/>
                              </m:oMathParaPr>
                              <m:oMath xmlns:m="http://schemas.openxmlformats.org/officeDocument/2006/math">
                                <m:f>
                                  <m:fPr>
                                    <m:ctrlPr>
                                      <a:rPr lang="en-SG" sz="1800" i="1" smtClean="0">
                                        <a:latin typeface="Cambria Math" panose="02040503050406030204" pitchFamily="18" charset="0"/>
                                      </a:rPr>
                                    </m:ctrlPr>
                                  </m:fPr>
                                  <m:num>
                                    <m:sSub>
                                      <m:sSubPr>
                                        <m:ctrlPr>
                                          <a:rPr lang="en-SG" sz="1800" i="1" smtClean="0">
                                            <a:latin typeface="Cambria Math" panose="02040503050406030204" pitchFamily="18" charset="0"/>
                                          </a:rPr>
                                        </m:ctrlPr>
                                      </m:sSubPr>
                                      <m:e>
                                        <m:r>
                                          <a:rPr lang="en-SG" sz="1800" i="1" smtClean="0">
                                            <a:latin typeface="Cambria Math" panose="02040503050406030204" pitchFamily="18" charset="0"/>
                                            <a:ea typeface="Cambria Math" panose="02040503050406030204" pitchFamily="18" charset="0"/>
                                          </a:rPr>
                                          <m:t>𝜌</m:t>
                                        </m:r>
                                      </m:e>
                                      <m:sub>
                                        <m:r>
                                          <a:rPr lang="en-SG" sz="1800" b="0" i="1" smtClean="0">
                                            <a:latin typeface="Cambria Math" panose="02040503050406030204" pitchFamily="18" charset="0"/>
                                          </a:rPr>
                                          <m:t>𝑠</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sub>
                                    </m:sSub>
                                  </m:num>
                                  <m:den>
                                    <m:r>
                                      <a:rPr lang="en-SG" sz="1800" b="0" i="1" smtClean="0">
                                        <a:latin typeface="Cambria Math" panose="02040503050406030204" pitchFamily="18" charset="0"/>
                                      </a:rPr>
                                      <m:t>𝑑</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den>
                                </m:f>
                              </m:oMath>
                            </m:oMathPara>
                          </a14:m>
                          <a:endParaRPr lang="en-SG" sz="1800" dirty="0">
                            <a:latin typeface="+mj-lt"/>
                          </a:endParaRPr>
                        </a:p>
                      </a:txBody>
                      <a:tcPr anchor="ctr"/>
                    </a:tc>
                    <a:tc>
                      <a:txBody>
                        <a:bodyPr/>
                        <a:lstStyle/>
                        <a:p>
                          <a:pPr algn="ctr"/>
                          <a:r>
                            <a:rPr lang="en-SG" sz="1800" dirty="0">
                              <a:latin typeface="+mj-lt"/>
                            </a:rPr>
                            <a:t>0.04</a:t>
                          </a:r>
                        </a:p>
                      </a:txBody>
                      <a:tcPr anchor="ctr"/>
                    </a:tc>
                    <a:tc>
                      <a:txBody>
                        <a:bodyPr/>
                        <a:lstStyle/>
                        <a:p>
                          <a:pPr algn="ctr"/>
                          <a:r>
                            <a:rPr lang="en-SG" sz="1800" dirty="0">
                              <a:latin typeface="+mj-lt"/>
                            </a:rPr>
                            <a:t>0.06</a:t>
                          </a:r>
                        </a:p>
                      </a:txBody>
                      <a:tcPr anchor="ctr"/>
                    </a:tc>
                    <a:extLst>
                      <a:ext uri="{0D108BD9-81ED-4DB2-BD59-A6C34878D82A}">
                        <a16:rowId xmlns:a16="http://schemas.microsoft.com/office/drawing/2014/main" val="3781890475"/>
                      </a:ext>
                    </a:extLst>
                  </a:tr>
                </a:tbl>
              </a:graphicData>
            </a:graphic>
          </p:graphicFrame>
        </mc:Choice>
        <mc:Fallback xmlns="">
          <p:graphicFrame>
            <p:nvGraphicFramePr>
              <p:cNvPr id="3" name="Table 2">
                <a:extLst>
                  <a:ext uri="{FF2B5EF4-FFF2-40B4-BE49-F238E27FC236}">
                    <a16:creationId xmlns:a16="http://schemas.microsoft.com/office/drawing/2014/main" id="{DDD59850-3C70-461E-9CE0-299D130CCF5B}"/>
                  </a:ext>
                </a:extLst>
              </p:cNvPr>
              <p:cNvGraphicFramePr>
                <a:graphicFrameLocks noGrp="1"/>
              </p:cNvGraphicFramePr>
              <p:nvPr>
                <p:extLst>
                  <p:ext uri="{D42A27DB-BD31-4B8C-83A1-F6EECF244321}">
                    <p14:modId xmlns:p14="http://schemas.microsoft.com/office/powerpoint/2010/main" val="656633163"/>
                  </p:ext>
                </p:extLst>
              </p:nvPr>
            </p:nvGraphicFramePr>
            <p:xfrm>
              <a:off x="1998321" y="2997125"/>
              <a:ext cx="2208219" cy="1741172"/>
            </p:xfrm>
            <a:graphic>
              <a:graphicData uri="http://schemas.openxmlformats.org/drawingml/2006/table">
                <a:tbl>
                  <a:tblPr firstRow="1" bandRow="1">
                    <a:tableStyleId>{5940675A-B579-460E-94D1-54222C63F5DA}</a:tableStyleId>
                  </a:tblPr>
                  <a:tblGrid>
                    <a:gridCol w="736073">
                      <a:extLst>
                        <a:ext uri="{9D8B030D-6E8A-4147-A177-3AD203B41FA5}">
                          <a16:colId xmlns:a16="http://schemas.microsoft.com/office/drawing/2014/main" val="3735176387"/>
                        </a:ext>
                      </a:extLst>
                    </a:gridCol>
                    <a:gridCol w="736073">
                      <a:extLst>
                        <a:ext uri="{9D8B030D-6E8A-4147-A177-3AD203B41FA5}">
                          <a16:colId xmlns:a16="http://schemas.microsoft.com/office/drawing/2014/main" val="3262732030"/>
                        </a:ext>
                      </a:extLst>
                    </a:gridCol>
                    <a:gridCol w="736073">
                      <a:extLst>
                        <a:ext uri="{9D8B030D-6E8A-4147-A177-3AD203B41FA5}">
                          <a16:colId xmlns:a16="http://schemas.microsoft.com/office/drawing/2014/main" val="2090414248"/>
                        </a:ext>
                      </a:extLst>
                    </a:gridCol>
                  </a:tblGrid>
                  <a:tr h="370298">
                    <a:tc>
                      <a:txBody>
                        <a:bodyPr/>
                        <a:lstStyle/>
                        <a:p>
                          <a:pPr algn="ctr"/>
                          <a:endParaRPr lang="en-SG" sz="1800" dirty="0">
                            <a:latin typeface="+mj-lt"/>
                          </a:endParaRPr>
                        </a:p>
                      </a:txBody>
                      <a:tcPr/>
                    </a:tc>
                    <a:tc>
                      <a:txBody>
                        <a:bodyPr/>
                        <a:lstStyle/>
                        <a:p>
                          <a:endParaRPr lang="en-US"/>
                        </a:p>
                      </a:txBody>
                      <a:tcPr>
                        <a:blipFill>
                          <a:blip r:embed="rId2"/>
                          <a:stretch>
                            <a:fillRect l="-100000" t="-1639" r="-100820" b="-373770"/>
                          </a:stretch>
                        </a:blipFill>
                      </a:tcPr>
                    </a:tc>
                    <a:tc>
                      <a:txBody>
                        <a:bodyPr/>
                        <a:lstStyle/>
                        <a:p>
                          <a:endParaRPr lang="en-US"/>
                        </a:p>
                      </a:txBody>
                      <a:tcPr>
                        <a:blipFill>
                          <a:blip r:embed="rId2"/>
                          <a:stretch>
                            <a:fillRect l="-201653" t="-1639" r="-1653" b="-373770"/>
                          </a:stretch>
                        </a:blipFill>
                      </a:tcPr>
                    </a:tc>
                    <a:extLst>
                      <a:ext uri="{0D108BD9-81ED-4DB2-BD59-A6C34878D82A}">
                        <a16:rowId xmlns:a16="http://schemas.microsoft.com/office/drawing/2014/main" val="1707846649"/>
                      </a:ext>
                    </a:extLst>
                  </a:tr>
                  <a:tr h="370298">
                    <a:tc>
                      <a:txBody>
                        <a:bodyPr/>
                        <a:lstStyle/>
                        <a:p>
                          <a:endParaRPr lang="en-US"/>
                        </a:p>
                      </a:txBody>
                      <a:tcPr anchor="ctr">
                        <a:blipFill>
                          <a:blip r:embed="rId2"/>
                          <a:stretch>
                            <a:fillRect l="-826" t="-101639" r="-202479" b="-273770"/>
                          </a:stretch>
                        </a:blipFill>
                      </a:tcPr>
                    </a:tc>
                    <a:tc>
                      <a:txBody>
                        <a:bodyPr/>
                        <a:lstStyle/>
                        <a:p>
                          <a:pPr algn="ctr"/>
                          <a:r>
                            <a:rPr lang="en-SG" sz="1800" dirty="0">
                              <a:latin typeface="+mj-lt"/>
                            </a:rPr>
                            <a:t>0.2</a:t>
                          </a:r>
                        </a:p>
                      </a:txBody>
                      <a:tcPr anchor="ctr"/>
                    </a:tc>
                    <a:tc>
                      <a:txBody>
                        <a:bodyPr/>
                        <a:lstStyle/>
                        <a:p>
                          <a:pPr algn="ctr"/>
                          <a:r>
                            <a:rPr lang="en-SG" sz="1800" dirty="0">
                              <a:latin typeface="+mj-lt"/>
                            </a:rPr>
                            <a:t>0.12</a:t>
                          </a:r>
                        </a:p>
                      </a:txBody>
                      <a:tcPr anchor="ctr"/>
                    </a:tc>
                    <a:extLst>
                      <a:ext uri="{0D108BD9-81ED-4DB2-BD59-A6C34878D82A}">
                        <a16:rowId xmlns:a16="http://schemas.microsoft.com/office/drawing/2014/main" val="392483158"/>
                      </a:ext>
                    </a:extLst>
                  </a:tr>
                  <a:tr h="370298">
                    <a:tc>
                      <a:txBody>
                        <a:bodyPr/>
                        <a:lstStyle/>
                        <a:p>
                          <a:endParaRPr lang="en-US"/>
                        </a:p>
                      </a:txBody>
                      <a:tcPr anchor="ctr">
                        <a:blipFill>
                          <a:blip r:embed="rId2"/>
                          <a:stretch>
                            <a:fillRect l="-826" t="-201639" r="-202479" b="-173770"/>
                          </a:stretch>
                        </a:blipFill>
                      </a:tcPr>
                    </a:tc>
                    <a:tc>
                      <a:txBody>
                        <a:bodyPr/>
                        <a:lstStyle/>
                        <a:p>
                          <a:pPr algn="ctr"/>
                          <a:r>
                            <a:rPr lang="en-SG" sz="1800" dirty="0">
                              <a:latin typeface="+mj-lt"/>
                            </a:rPr>
                            <a:t>5</a:t>
                          </a:r>
                        </a:p>
                      </a:txBody>
                      <a:tcPr anchor="ctr"/>
                    </a:tc>
                    <a:tc>
                      <a:txBody>
                        <a:bodyPr/>
                        <a:lstStyle/>
                        <a:p>
                          <a:pPr algn="ctr"/>
                          <a:r>
                            <a:rPr lang="en-SG" sz="1800" dirty="0">
                              <a:latin typeface="+mj-lt"/>
                            </a:rPr>
                            <a:t>2</a:t>
                          </a:r>
                        </a:p>
                      </a:txBody>
                      <a:tcPr anchor="ctr"/>
                    </a:tc>
                    <a:extLst>
                      <a:ext uri="{0D108BD9-81ED-4DB2-BD59-A6C34878D82A}">
                        <a16:rowId xmlns:a16="http://schemas.microsoft.com/office/drawing/2014/main" val="3206705465"/>
                      </a:ext>
                    </a:extLst>
                  </a:tr>
                  <a:tr h="630278">
                    <a:tc>
                      <a:txBody>
                        <a:bodyPr/>
                        <a:lstStyle/>
                        <a:p>
                          <a:endParaRPr lang="en-US"/>
                        </a:p>
                      </a:txBody>
                      <a:tcPr anchor="ctr">
                        <a:blipFill>
                          <a:blip r:embed="rId2"/>
                          <a:stretch>
                            <a:fillRect l="-826" t="-176923" r="-202479" b="-1923"/>
                          </a:stretch>
                        </a:blipFill>
                      </a:tcPr>
                    </a:tc>
                    <a:tc>
                      <a:txBody>
                        <a:bodyPr/>
                        <a:lstStyle/>
                        <a:p>
                          <a:pPr algn="ctr"/>
                          <a:r>
                            <a:rPr lang="en-SG" sz="1800" dirty="0">
                              <a:latin typeface="+mj-lt"/>
                            </a:rPr>
                            <a:t>0.04</a:t>
                          </a:r>
                        </a:p>
                      </a:txBody>
                      <a:tcPr anchor="ctr"/>
                    </a:tc>
                    <a:tc>
                      <a:txBody>
                        <a:bodyPr/>
                        <a:lstStyle/>
                        <a:p>
                          <a:pPr algn="ctr"/>
                          <a:r>
                            <a:rPr lang="en-SG" sz="1800" dirty="0">
                              <a:latin typeface="+mj-lt"/>
                            </a:rPr>
                            <a:t>0.06</a:t>
                          </a:r>
                        </a:p>
                      </a:txBody>
                      <a:tcPr anchor="ctr"/>
                    </a:tc>
                    <a:extLst>
                      <a:ext uri="{0D108BD9-81ED-4DB2-BD59-A6C34878D82A}">
                        <a16:rowId xmlns:a16="http://schemas.microsoft.com/office/drawing/2014/main" val="37818904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980E22C-DA85-4D28-86AC-309B99939499}"/>
                  </a:ext>
                </a:extLst>
              </p:cNvPr>
              <p:cNvGraphicFramePr>
                <a:graphicFrameLocks noGrp="1"/>
              </p:cNvGraphicFramePr>
              <p:nvPr>
                <p:extLst>
                  <p:ext uri="{D42A27DB-BD31-4B8C-83A1-F6EECF244321}">
                    <p14:modId xmlns:p14="http://schemas.microsoft.com/office/powerpoint/2010/main" val="3276631445"/>
                  </p:ext>
                </p:extLst>
              </p:nvPr>
            </p:nvGraphicFramePr>
            <p:xfrm>
              <a:off x="5088279" y="2966012"/>
              <a:ext cx="2290716" cy="1772285"/>
            </p:xfrm>
            <a:graphic>
              <a:graphicData uri="http://schemas.openxmlformats.org/drawingml/2006/table">
                <a:tbl>
                  <a:tblPr firstRow="1" bandRow="1">
                    <a:tableStyleId>{5940675A-B579-460E-94D1-54222C63F5DA}</a:tableStyleId>
                  </a:tblPr>
                  <a:tblGrid>
                    <a:gridCol w="763572">
                      <a:extLst>
                        <a:ext uri="{9D8B030D-6E8A-4147-A177-3AD203B41FA5}">
                          <a16:colId xmlns:a16="http://schemas.microsoft.com/office/drawing/2014/main" val="3735176387"/>
                        </a:ext>
                      </a:extLst>
                    </a:gridCol>
                    <a:gridCol w="763572">
                      <a:extLst>
                        <a:ext uri="{9D8B030D-6E8A-4147-A177-3AD203B41FA5}">
                          <a16:colId xmlns:a16="http://schemas.microsoft.com/office/drawing/2014/main" val="3262732030"/>
                        </a:ext>
                      </a:extLst>
                    </a:gridCol>
                    <a:gridCol w="763572">
                      <a:extLst>
                        <a:ext uri="{9D8B030D-6E8A-4147-A177-3AD203B41FA5}">
                          <a16:colId xmlns:a16="http://schemas.microsoft.com/office/drawing/2014/main" val="2090414248"/>
                        </a:ext>
                      </a:extLst>
                    </a:gridCol>
                  </a:tblGrid>
                  <a:tr h="0">
                    <a:tc>
                      <a:txBody>
                        <a:bodyPr/>
                        <a:lstStyle/>
                        <a:p>
                          <a:pPr algn="ctr"/>
                          <a:endParaRPr lang="en-SG" sz="18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m:rPr>
                                        <m:sty m:val="p"/>
                                      </m:rPr>
                                      <a:rPr lang="en-US" altLang="zh-CN" sz="1800" i="1" smtClean="0">
                                        <a:latin typeface="Cambria Math" panose="02040503050406030204" pitchFamily="18" charset="0"/>
                                      </a:rPr>
                                      <m:t>v</m:t>
                                    </m:r>
                                  </m:e>
                                  <m:sub>
                                    <m:r>
                                      <a:rPr lang="en-SG" sz="1800" b="0" i="1" smtClean="0">
                                        <a:latin typeface="Cambria Math" panose="02040503050406030204" pitchFamily="18" charset="0"/>
                                      </a:rPr>
                                      <m:t>1</m:t>
                                    </m:r>
                                  </m:sub>
                                </m:sSub>
                              </m:oMath>
                            </m:oMathPara>
                          </a14:m>
                          <a:endParaRPr lang="en-SG" sz="18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m:rPr>
                                        <m:sty m:val="p"/>
                                      </m:rPr>
                                      <a:rPr lang="en-US" altLang="zh-CN" sz="1800" i="1" smtClean="0">
                                        <a:latin typeface="Cambria Math" panose="02040503050406030204" pitchFamily="18" charset="0"/>
                                      </a:rPr>
                                      <m:t>v</m:t>
                                    </m:r>
                                  </m:e>
                                  <m:sub>
                                    <m:r>
                                      <a:rPr lang="en-SG" altLang="zh-CN" sz="1800" b="0" i="1" smtClean="0">
                                        <a:latin typeface="Cambria Math" panose="02040503050406030204" pitchFamily="18" charset="0"/>
                                      </a:rPr>
                                      <m:t>2</m:t>
                                    </m:r>
                                  </m:sub>
                                </m:sSub>
                              </m:oMath>
                            </m:oMathPara>
                          </a14:m>
                          <a:endParaRPr lang="en-SG" sz="1800" dirty="0">
                            <a:latin typeface="+mj-lt"/>
                          </a:endParaRPr>
                        </a:p>
                      </a:txBody>
                      <a:tcPr/>
                    </a:tc>
                    <a:extLst>
                      <a:ext uri="{0D108BD9-81ED-4DB2-BD59-A6C34878D82A}">
                        <a16:rowId xmlns:a16="http://schemas.microsoft.com/office/drawing/2014/main" val="1707846649"/>
                      </a:ext>
                    </a:extLst>
                  </a:tr>
                  <a:tr h="283029">
                    <a:tc>
                      <a:txBody>
                        <a:bodyPr/>
                        <a:lstStyle/>
                        <a:p>
                          <a:pPr algn="ct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acc>
                                      <m:accPr>
                                        <m:chr m:val="̂"/>
                                        <m:ctrlPr>
                                          <a:rPr lang="en-SG" sz="1800" i="1" smtClean="0">
                                            <a:latin typeface="Cambria Math" panose="02040503050406030204" pitchFamily="18" charset="0"/>
                                          </a:rPr>
                                        </m:ctrlPr>
                                      </m:accPr>
                                      <m:e>
                                        <m:r>
                                          <a:rPr lang="en-SG" sz="1800" i="1" smtClean="0">
                                            <a:latin typeface="Cambria Math" panose="02040503050406030204" pitchFamily="18" charset="0"/>
                                            <a:ea typeface="Cambria Math" panose="02040503050406030204" pitchFamily="18" charset="0"/>
                                          </a:rPr>
                                          <m:t>𝜌</m:t>
                                        </m:r>
                                      </m:e>
                                    </m:acc>
                                  </m:e>
                                  <m:sub>
                                    <m:r>
                                      <a:rPr lang="en-SG" altLang="zh-CN" sz="1800" b="0" i="1" smtClean="0">
                                        <a:latin typeface="Cambria Math" panose="02040503050406030204" pitchFamily="18" charset="0"/>
                                      </a:rPr>
                                      <m:t>𝑠</m:t>
                                    </m:r>
                                  </m:sub>
                                </m:sSub>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oMath>
                            </m:oMathPara>
                          </a14:m>
                          <a:endParaRPr lang="en-SG" sz="1800" dirty="0">
                            <a:latin typeface="+mj-lt"/>
                          </a:endParaRPr>
                        </a:p>
                      </a:txBody>
                      <a:tcPr anchor="ctr"/>
                    </a:tc>
                    <a:tc>
                      <a:txBody>
                        <a:bodyPr/>
                        <a:lstStyle/>
                        <a:p>
                          <a:pPr algn="ctr"/>
                          <a:r>
                            <a:rPr lang="en-SG" sz="1800" dirty="0">
                              <a:latin typeface="+mj-lt"/>
                            </a:rPr>
                            <a:t>0.25</a:t>
                          </a:r>
                        </a:p>
                      </a:txBody>
                      <a:tcPr anchor="ctr"/>
                    </a:tc>
                    <a:tc>
                      <a:txBody>
                        <a:bodyPr/>
                        <a:lstStyle/>
                        <a:p>
                          <a:pPr algn="ctr"/>
                          <a:r>
                            <a:rPr lang="en-SG" sz="1800" dirty="0">
                              <a:latin typeface="+mj-lt"/>
                            </a:rPr>
                            <a:t>0.08</a:t>
                          </a:r>
                        </a:p>
                      </a:txBody>
                      <a:tcPr anchor="ctr"/>
                    </a:tc>
                    <a:extLst>
                      <a:ext uri="{0D108BD9-81ED-4DB2-BD59-A6C34878D82A}">
                        <a16:rowId xmlns:a16="http://schemas.microsoft.com/office/drawing/2014/main" val="392483158"/>
                      </a:ext>
                    </a:extLst>
                  </a:tr>
                  <a:tr h="230778">
                    <a:tc>
                      <a:txBody>
                        <a:bodyPr/>
                        <a:lstStyle/>
                        <a:p>
                          <a:pPr algn="ctr"/>
                          <a14:m>
                            <m:oMathPara xmlns:m="http://schemas.openxmlformats.org/officeDocument/2006/math">
                              <m:oMathParaPr>
                                <m:jc m:val="centerGroup"/>
                              </m:oMathParaPr>
                              <m:oMath xmlns:m="http://schemas.openxmlformats.org/officeDocument/2006/math">
                                <m:r>
                                  <a:rPr lang="en-SG" sz="1800" b="0" i="1" smtClean="0">
                                    <a:latin typeface="Cambria Math" panose="02040503050406030204" pitchFamily="18" charset="0"/>
                                  </a:rPr>
                                  <m:t>𝑑</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oMath>
                            </m:oMathPara>
                          </a14:m>
                          <a:endParaRPr lang="en-SG" sz="1800" dirty="0">
                            <a:latin typeface="+mj-lt"/>
                          </a:endParaRPr>
                        </a:p>
                      </a:txBody>
                      <a:tcPr anchor="ctr"/>
                    </a:tc>
                    <a:tc>
                      <a:txBody>
                        <a:bodyPr/>
                        <a:lstStyle/>
                        <a:p>
                          <a:pPr algn="ctr"/>
                          <a:r>
                            <a:rPr lang="en-SG" sz="1800" dirty="0">
                              <a:latin typeface="+mj-lt"/>
                            </a:rPr>
                            <a:t>5</a:t>
                          </a:r>
                        </a:p>
                      </a:txBody>
                      <a:tcPr anchor="ctr"/>
                    </a:tc>
                    <a:tc>
                      <a:txBody>
                        <a:bodyPr/>
                        <a:lstStyle/>
                        <a:p>
                          <a:pPr algn="ctr"/>
                          <a:r>
                            <a:rPr lang="en-SG" sz="1800" dirty="0">
                              <a:latin typeface="+mj-lt"/>
                            </a:rPr>
                            <a:t>2</a:t>
                          </a:r>
                        </a:p>
                      </a:txBody>
                      <a:tcPr anchor="ctr"/>
                    </a:tc>
                    <a:extLst>
                      <a:ext uri="{0D108BD9-81ED-4DB2-BD59-A6C34878D82A}">
                        <a16:rowId xmlns:a16="http://schemas.microsoft.com/office/drawing/2014/main" val="3206705465"/>
                      </a:ext>
                    </a:extLst>
                  </a:tr>
                  <a:tr h="194873">
                    <a:tc>
                      <a:txBody>
                        <a:bodyPr/>
                        <a:lstStyle/>
                        <a:p>
                          <a:pPr algn="ctr"/>
                          <a14:m>
                            <m:oMathPara xmlns:m="http://schemas.openxmlformats.org/officeDocument/2006/math">
                              <m:oMathParaPr>
                                <m:jc m:val="centerGroup"/>
                              </m:oMathParaPr>
                              <m:oMath xmlns:m="http://schemas.openxmlformats.org/officeDocument/2006/math">
                                <m:f>
                                  <m:fPr>
                                    <m:ctrlPr>
                                      <a:rPr lang="en-SG" sz="1800" i="1" smtClean="0">
                                        <a:latin typeface="Cambria Math" panose="02040503050406030204" pitchFamily="18" charset="0"/>
                                      </a:rPr>
                                    </m:ctrlPr>
                                  </m:fPr>
                                  <m:num>
                                    <m:sSub>
                                      <m:sSubPr>
                                        <m:ctrlPr>
                                          <a:rPr lang="en-SG" sz="1800" i="1" smtClean="0">
                                            <a:latin typeface="Cambria Math" panose="02040503050406030204" pitchFamily="18" charset="0"/>
                                          </a:rPr>
                                        </m:ctrlPr>
                                      </m:sSubPr>
                                      <m:e>
                                        <m:acc>
                                          <m:accPr>
                                            <m:chr m:val="̂"/>
                                            <m:ctrlPr>
                                              <a:rPr lang="en-SG" sz="1800" i="1" smtClean="0">
                                                <a:latin typeface="Cambria Math" panose="02040503050406030204" pitchFamily="18" charset="0"/>
                                              </a:rPr>
                                            </m:ctrlPr>
                                          </m:accPr>
                                          <m:e>
                                            <m:r>
                                              <a:rPr lang="en-SG" sz="1800" i="1" smtClean="0">
                                                <a:latin typeface="Cambria Math" panose="02040503050406030204" pitchFamily="18" charset="0"/>
                                                <a:ea typeface="Cambria Math" panose="02040503050406030204" pitchFamily="18" charset="0"/>
                                              </a:rPr>
                                              <m:t>𝜌</m:t>
                                            </m:r>
                                          </m:e>
                                        </m:acc>
                                      </m:e>
                                      <m:sub>
                                        <m:r>
                                          <a:rPr lang="en-SG" sz="1800" b="0" i="1" smtClean="0">
                                            <a:latin typeface="Cambria Math" panose="02040503050406030204" pitchFamily="18" charset="0"/>
                                          </a:rPr>
                                          <m:t>𝑠</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sub>
                                    </m:sSub>
                                  </m:num>
                                  <m:den>
                                    <m:r>
                                      <a:rPr lang="en-SG" sz="1800" b="0" i="1" smtClean="0">
                                        <a:latin typeface="Cambria Math" panose="02040503050406030204" pitchFamily="18" charset="0"/>
                                      </a:rPr>
                                      <m:t>𝑑</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den>
                                </m:f>
                              </m:oMath>
                            </m:oMathPara>
                          </a14:m>
                          <a:endParaRPr lang="en-SG" sz="1800" dirty="0">
                            <a:latin typeface="+mj-lt"/>
                          </a:endParaRPr>
                        </a:p>
                      </a:txBody>
                      <a:tcPr anchor="ctr"/>
                    </a:tc>
                    <a:tc>
                      <a:txBody>
                        <a:bodyPr/>
                        <a:lstStyle/>
                        <a:p>
                          <a:pPr algn="ctr"/>
                          <a:r>
                            <a:rPr lang="en-SG" sz="1800" dirty="0">
                              <a:latin typeface="+mj-lt"/>
                            </a:rPr>
                            <a:t>0.05</a:t>
                          </a:r>
                        </a:p>
                      </a:txBody>
                      <a:tcPr anchor="ctr"/>
                    </a:tc>
                    <a:tc>
                      <a:txBody>
                        <a:bodyPr/>
                        <a:lstStyle/>
                        <a:p>
                          <a:pPr algn="ctr"/>
                          <a:r>
                            <a:rPr lang="en-SG" sz="1800" dirty="0">
                              <a:latin typeface="+mj-lt"/>
                            </a:rPr>
                            <a:t>0.04</a:t>
                          </a:r>
                        </a:p>
                      </a:txBody>
                      <a:tcPr anchor="ctr"/>
                    </a:tc>
                    <a:extLst>
                      <a:ext uri="{0D108BD9-81ED-4DB2-BD59-A6C34878D82A}">
                        <a16:rowId xmlns:a16="http://schemas.microsoft.com/office/drawing/2014/main" val="3781890475"/>
                      </a:ext>
                    </a:extLst>
                  </a:tr>
                </a:tbl>
              </a:graphicData>
            </a:graphic>
          </p:graphicFrame>
        </mc:Choice>
        <mc:Fallback xmlns="">
          <p:graphicFrame>
            <p:nvGraphicFramePr>
              <p:cNvPr id="6" name="Table 5">
                <a:extLst>
                  <a:ext uri="{FF2B5EF4-FFF2-40B4-BE49-F238E27FC236}">
                    <a16:creationId xmlns:a16="http://schemas.microsoft.com/office/drawing/2014/main" id="{0980E22C-DA85-4D28-86AC-309B99939499}"/>
                  </a:ext>
                </a:extLst>
              </p:cNvPr>
              <p:cNvGraphicFramePr>
                <a:graphicFrameLocks noGrp="1"/>
              </p:cNvGraphicFramePr>
              <p:nvPr>
                <p:extLst>
                  <p:ext uri="{D42A27DB-BD31-4B8C-83A1-F6EECF244321}">
                    <p14:modId xmlns:p14="http://schemas.microsoft.com/office/powerpoint/2010/main" val="3276631445"/>
                  </p:ext>
                </p:extLst>
              </p:nvPr>
            </p:nvGraphicFramePr>
            <p:xfrm>
              <a:off x="5088279" y="2966012"/>
              <a:ext cx="2290716" cy="1772285"/>
            </p:xfrm>
            <a:graphic>
              <a:graphicData uri="http://schemas.openxmlformats.org/drawingml/2006/table">
                <a:tbl>
                  <a:tblPr firstRow="1" bandRow="1">
                    <a:tableStyleId>{5940675A-B579-460E-94D1-54222C63F5DA}</a:tableStyleId>
                  </a:tblPr>
                  <a:tblGrid>
                    <a:gridCol w="763572">
                      <a:extLst>
                        <a:ext uri="{9D8B030D-6E8A-4147-A177-3AD203B41FA5}">
                          <a16:colId xmlns:a16="http://schemas.microsoft.com/office/drawing/2014/main" val="3735176387"/>
                        </a:ext>
                      </a:extLst>
                    </a:gridCol>
                    <a:gridCol w="763572">
                      <a:extLst>
                        <a:ext uri="{9D8B030D-6E8A-4147-A177-3AD203B41FA5}">
                          <a16:colId xmlns:a16="http://schemas.microsoft.com/office/drawing/2014/main" val="3262732030"/>
                        </a:ext>
                      </a:extLst>
                    </a:gridCol>
                    <a:gridCol w="763572">
                      <a:extLst>
                        <a:ext uri="{9D8B030D-6E8A-4147-A177-3AD203B41FA5}">
                          <a16:colId xmlns:a16="http://schemas.microsoft.com/office/drawing/2014/main" val="2090414248"/>
                        </a:ext>
                      </a:extLst>
                    </a:gridCol>
                  </a:tblGrid>
                  <a:tr h="365760">
                    <a:tc>
                      <a:txBody>
                        <a:bodyPr/>
                        <a:lstStyle/>
                        <a:p>
                          <a:pPr algn="ctr"/>
                          <a:endParaRPr lang="en-SG" sz="1800" dirty="0">
                            <a:latin typeface="+mj-lt"/>
                          </a:endParaRPr>
                        </a:p>
                      </a:txBody>
                      <a:tcPr/>
                    </a:tc>
                    <a:tc>
                      <a:txBody>
                        <a:bodyPr/>
                        <a:lstStyle/>
                        <a:p>
                          <a:endParaRPr lang="en-US"/>
                        </a:p>
                      </a:txBody>
                      <a:tcPr>
                        <a:blipFill>
                          <a:blip r:embed="rId3"/>
                          <a:stretch>
                            <a:fillRect l="-101600" t="-1667" r="-102400" b="-390000"/>
                          </a:stretch>
                        </a:blipFill>
                      </a:tcPr>
                    </a:tc>
                    <a:tc>
                      <a:txBody>
                        <a:bodyPr/>
                        <a:lstStyle/>
                        <a:p>
                          <a:endParaRPr lang="en-US"/>
                        </a:p>
                      </a:txBody>
                      <a:tcPr>
                        <a:blipFill>
                          <a:blip r:embed="rId3"/>
                          <a:stretch>
                            <a:fillRect l="-200000" t="-1667" r="-1587" b="-390000"/>
                          </a:stretch>
                        </a:blipFill>
                      </a:tcPr>
                    </a:tc>
                    <a:extLst>
                      <a:ext uri="{0D108BD9-81ED-4DB2-BD59-A6C34878D82A}">
                        <a16:rowId xmlns:a16="http://schemas.microsoft.com/office/drawing/2014/main" val="1707846649"/>
                      </a:ext>
                    </a:extLst>
                  </a:tr>
                  <a:tr h="365760">
                    <a:tc>
                      <a:txBody>
                        <a:bodyPr/>
                        <a:lstStyle/>
                        <a:p>
                          <a:endParaRPr lang="en-US"/>
                        </a:p>
                      </a:txBody>
                      <a:tcPr anchor="ctr">
                        <a:blipFill>
                          <a:blip r:embed="rId3"/>
                          <a:stretch>
                            <a:fillRect l="-794" t="-100000" r="-200794" b="-283607"/>
                          </a:stretch>
                        </a:blipFill>
                      </a:tcPr>
                    </a:tc>
                    <a:tc>
                      <a:txBody>
                        <a:bodyPr/>
                        <a:lstStyle/>
                        <a:p>
                          <a:pPr algn="ctr"/>
                          <a:r>
                            <a:rPr lang="en-SG" sz="1800" dirty="0">
                              <a:latin typeface="+mj-lt"/>
                            </a:rPr>
                            <a:t>0.25</a:t>
                          </a:r>
                        </a:p>
                      </a:txBody>
                      <a:tcPr anchor="ctr"/>
                    </a:tc>
                    <a:tc>
                      <a:txBody>
                        <a:bodyPr/>
                        <a:lstStyle/>
                        <a:p>
                          <a:pPr algn="ctr"/>
                          <a:r>
                            <a:rPr lang="en-SG" sz="1800" dirty="0">
                              <a:latin typeface="+mj-lt"/>
                            </a:rPr>
                            <a:t>0.08</a:t>
                          </a:r>
                        </a:p>
                      </a:txBody>
                      <a:tcPr anchor="ctr"/>
                    </a:tc>
                    <a:extLst>
                      <a:ext uri="{0D108BD9-81ED-4DB2-BD59-A6C34878D82A}">
                        <a16:rowId xmlns:a16="http://schemas.microsoft.com/office/drawing/2014/main" val="392483158"/>
                      </a:ext>
                    </a:extLst>
                  </a:tr>
                  <a:tr h="365760">
                    <a:tc>
                      <a:txBody>
                        <a:bodyPr/>
                        <a:lstStyle/>
                        <a:p>
                          <a:endParaRPr lang="en-US"/>
                        </a:p>
                      </a:txBody>
                      <a:tcPr anchor="ctr">
                        <a:blipFill>
                          <a:blip r:embed="rId3"/>
                          <a:stretch>
                            <a:fillRect l="-794" t="-203333" r="-200794" b="-188333"/>
                          </a:stretch>
                        </a:blipFill>
                      </a:tcPr>
                    </a:tc>
                    <a:tc>
                      <a:txBody>
                        <a:bodyPr/>
                        <a:lstStyle/>
                        <a:p>
                          <a:pPr algn="ctr"/>
                          <a:r>
                            <a:rPr lang="en-SG" sz="1800" dirty="0">
                              <a:latin typeface="+mj-lt"/>
                            </a:rPr>
                            <a:t>5</a:t>
                          </a:r>
                        </a:p>
                      </a:txBody>
                      <a:tcPr anchor="ctr"/>
                    </a:tc>
                    <a:tc>
                      <a:txBody>
                        <a:bodyPr/>
                        <a:lstStyle/>
                        <a:p>
                          <a:pPr algn="ctr"/>
                          <a:r>
                            <a:rPr lang="en-SG" sz="1800" dirty="0">
                              <a:latin typeface="+mj-lt"/>
                            </a:rPr>
                            <a:t>2</a:t>
                          </a:r>
                        </a:p>
                      </a:txBody>
                      <a:tcPr anchor="ctr"/>
                    </a:tc>
                    <a:extLst>
                      <a:ext uri="{0D108BD9-81ED-4DB2-BD59-A6C34878D82A}">
                        <a16:rowId xmlns:a16="http://schemas.microsoft.com/office/drawing/2014/main" val="3206705465"/>
                      </a:ext>
                    </a:extLst>
                  </a:tr>
                  <a:tr h="675005">
                    <a:tc>
                      <a:txBody>
                        <a:bodyPr/>
                        <a:lstStyle/>
                        <a:p>
                          <a:endParaRPr lang="en-US"/>
                        </a:p>
                      </a:txBody>
                      <a:tcPr anchor="ctr">
                        <a:blipFill>
                          <a:blip r:embed="rId3"/>
                          <a:stretch>
                            <a:fillRect l="-794" t="-163964" r="-200794" b="-1802"/>
                          </a:stretch>
                        </a:blipFill>
                      </a:tcPr>
                    </a:tc>
                    <a:tc>
                      <a:txBody>
                        <a:bodyPr/>
                        <a:lstStyle/>
                        <a:p>
                          <a:pPr algn="ctr"/>
                          <a:r>
                            <a:rPr lang="en-SG" sz="1800" dirty="0">
                              <a:latin typeface="+mj-lt"/>
                            </a:rPr>
                            <a:t>0.05</a:t>
                          </a:r>
                        </a:p>
                      </a:txBody>
                      <a:tcPr anchor="ctr"/>
                    </a:tc>
                    <a:tc>
                      <a:txBody>
                        <a:bodyPr/>
                        <a:lstStyle/>
                        <a:p>
                          <a:pPr algn="ctr"/>
                          <a:r>
                            <a:rPr lang="en-SG" sz="1800" dirty="0">
                              <a:latin typeface="+mj-lt"/>
                            </a:rPr>
                            <a:t>0.04</a:t>
                          </a:r>
                        </a:p>
                      </a:txBody>
                      <a:tcPr anchor="ctr"/>
                    </a:tc>
                    <a:extLst>
                      <a:ext uri="{0D108BD9-81ED-4DB2-BD59-A6C34878D82A}">
                        <a16:rowId xmlns:a16="http://schemas.microsoft.com/office/drawing/2014/main" val="3781890475"/>
                      </a:ext>
                    </a:extLst>
                  </a:tr>
                </a:tbl>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80DDA8-8A53-4C95-B126-1A2FF9B8F9B2}"/>
                  </a:ext>
                </a:extLst>
              </p:cNvPr>
              <p:cNvSpPr/>
              <p:nvPr/>
            </p:nvSpPr>
            <p:spPr>
              <a:xfrm>
                <a:off x="4832871" y="2238343"/>
                <a:ext cx="2788327"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SG" sz="2000" b="1" i="1" baseline="0" smtClean="0">
                              <a:solidFill>
                                <a:srgbClr val="0000FF"/>
                              </a:solidFill>
                              <a:latin typeface="Cambria Math" panose="02040503050406030204" pitchFamily="18" charset="0"/>
                              <a:ea typeface="+mn-ea"/>
                              <a:cs typeface="+mn-cs"/>
                            </a:rPr>
                          </m:ctrlPr>
                        </m:dPr>
                        <m:e>
                          <m:sSub>
                            <m:sSubPr>
                              <m:ctrlPr>
                                <a:rPr lang="en-SG" sz="2000" b="1" i="1" baseline="0">
                                  <a:solidFill>
                                    <a:srgbClr val="0000FF"/>
                                  </a:solidFill>
                                  <a:latin typeface="Cambria Math" panose="02040503050406030204" pitchFamily="18" charset="0"/>
                                  <a:ea typeface="+mn-ea"/>
                                  <a:cs typeface="+mn-cs"/>
                                </a:rPr>
                              </m:ctrlPr>
                            </m:sSubPr>
                            <m:e>
                              <m:sSub>
                                <m:sSubPr>
                                  <m:ctrlPr>
                                    <a:rPr lang="en-SG" sz="2000" b="1" i="1" baseline="0">
                                      <a:solidFill>
                                        <a:srgbClr val="0000FF"/>
                                      </a:solidFill>
                                      <a:latin typeface="Cambria Math" panose="02040503050406030204" pitchFamily="18" charset="0"/>
                                      <a:ea typeface="+mn-ea"/>
                                      <a:cs typeface="+mn-cs"/>
                                    </a:rPr>
                                  </m:ctrlPr>
                                </m:sSubPr>
                                <m:e>
                                  <m:acc>
                                    <m:accPr>
                                      <m:chr m:val="̂"/>
                                      <m:ctrlPr>
                                        <a:rPr lang="en-SG" sz="2000" b="1" i="1" baseline="0">
                                          <a:solidFill>
                                            <a:srgbClr val="0000FF"/>
                                          </a:solidFill>
                                          <a:latin typeface="Cambria Math" panose="02040503050406030204" pitchFamily="18" charset="0"/>
                                          <a:ea typeface="+mn-ea"/>
                                          <a:cs typeface="+mn-cs"/>
                                        </a:rPr>
                                      </m:ctrlPr>
                                    </m:accPr>
                                    <m:e>
                                      <m:r>
                                        <a:rPr lang="en-SG" sz="2000" b="1" i="1" baseline="0">
                                          <a:solidFill>
                                            <a:srgbClr val="0000FF"/>
                                          </a:solidFill>
                                          <a:latin typeface="Cambria Math" panose="02040503050406030204" pitchFamily="18" charset="0"/>
                                          <a:ea typeface="Cambria Math" panose="02040503050406030204" pitchFamily="18" charset="0"/>
                                          <a:cs typeface="+mn-cs"/>
                                        </a:rPr>
                                        <m:t>𝝆</m:t>
                                      </m:r>
                                    </m:e>
                                  </m:acc>
                                </m:e>
                                <m:sub>
                                  <m:r>
                                    <a:rPr lang="en-SG" sz="2000" b="1" i="1" baseline="0">
                                      <a:solidFill>
                                        <a:srgbClr val="0000FF"/>
                                      </a:solidFill>
                                      <a:latin typeface="Cambria Math" panose="02040503050406030204" pitchFamily="18" charset="0"/>
                                      <a:ea typeface="+mn-ea"/>
                                      <a:cs typeface="+mn-cs"/>
                                    </a:rPr>
                                    <m:t>𝒔</m:t>
                                  </m:r>
                                </m:sub>
                              </m:sSub>
                              <m:d>
                                <m:dPr>
                                  <m:begChr m:val="["/>
                                  <m:endChr m:val="]"/>
                                  <m:ctrlPr>
                                    <a:rPr lang="en-SG" sz="2000" b="1" i="1" baseline="0">
                                      <a:solidFill>
                                        <a:srgbClr val="0000FF"/>
                                      </a:solidFill>
                                      <a:latin typeface="Cambria Math" panose="02040503050406030204" pitchFamily="18" charset="0"/>
                                      <a:ea typeface="+mn-ea"/>
                                      <a:cs typeface="+mn-cs"/>
                                    </a:rPr>
                                  </m:ctrlPr>
                                </m:dPr>
                                <m:e>
                                  <m:r>
                                    <a:rPr lang="en-SG" sz="2000" b="1" i="1" baseline="0">
                                      <a:solidFill>
                                        <a:srgbClr val="0000FF"/>
                                      </a:solidFill>
                                      <a:latin typeface="Cambria Math" panose="02040503050406030204" pitchFamily="18" charset="0"/>
                                      <a:ea typeface="+mn-ea"/>
                                      <a:cs typeface="+mn-cs"/>
                                    </a:rPr>
                                    <m:t>𝒗</m:t>
                                  </m:r>
                                </m:e>
                              </m:d>
                              <m:r>
                                <a:rPr lang="en-SG" sz="2000" b="1" i="1" baseline="0">
                                  <a:solidFill>
                                    <a:srgbClr val="0000FF"/>
                                  </a:solidFill>
                                  <a:latin typeface="Cambria Math" panose="02040503050406030204" pitchFamily="18" charset="0"/>
                                  <a:ea typeface="+mn-ea"/>
                                  <a:cs typeface="+mn-cs"/>
                                </a:rPr>
                                <m:t>−</m:t>
                              </m:r>
                              <m:r>
                                <a:rPr lang="en-SG" sz="2000" b="1" i="1" baseline="0">
                                  <a:solidFill>
                                    <a:srgbClr val="0000FF"/>
                                  </a:solidFill>
                                  <a:latin typeface="Cambria Math" panose="02040503050406030204" pitchFamily="18" charset="0"/>
                                  <a:ea typeface="Cambria Math" panose="02040503050406030204" pitchFamily="18" charset="0"/>
                                  <a:cs typeface="+mn-cs"/>
                                </a:rPr>
                                <m:t>𝝆</m:t>
                              </m:r>
                            </m:e>
                            <m:sub>
                              <m:r>
                                <a:rPr lang="en-SG" sz="2000" b="1" i="1" baseline="0">
                                  <a:solidFill>
                                    <a:srgbClr val="0000FF"/>
                                  </a:solidFill>
                                  <a:latin typeface="Cambria Math" panose="02040503050406030204" pitchFamily="18" charset="0"/>
                                  <a:ea typeface="+mn-ea"/>
                                  <a:cs typeface="+mn-cs"/>
                                </a:rPr>
                                <m:t>𝒔</m:t>
                              </m:r>
                            </m:sub>
                          </m:sSub>
                          <m:d>
                            <m:dPr>
                              <m:begChr m:val="["/>
                              <m:endChr m:val="]"/>
                              <m:ctrlPr>
                                <a:rPr lang="en-SG" sz="2000" b="1" i="1" baseline="0">
                                  <a:solidFill>
                                    <a:srgbClr val="0000FF"/>
                                  </a:solidFill>
                                  <a:latin typeface="Cambria Math" panose="02040503050406030204" pitchFamily="18" charset="0"/>
                                  <a:ea typeface="+mn-ea"/>
                                  <a:cs typeface="+mn-cs"/>
                                </a:rPr>
                              </m:ctrlPr>
                            </m:dPr>
                            <m:e>
                              <m:r>
                                <a:rPr lang="en-SG" sz="2000" b="1" i="1" baseline="0">
                                  <a:solidFill>
                                    <a:srgbClr val="0000FF"/>
                                  </a:solidFill>
                                  <a:latin typeface="Cambria Math" panose="02040503050406030204" pitchFamily="18" charset="0"/>
                                  <a:ea typeface="+mn-ea"/>
                                  <a:cs typeface="+mn-cs"/>
                                </a:rPr>
                                <m:t>𝒗</m:t>
                              </m:r>
                            </m:e>
                          </m:d>
                        </m:e>
                      </m:d>
                      <m:r>
                        <a:rPr lang="en-SG" sz="2000" b="1" i="1" baseline="0">
                          <a:solidFill>
                            <a:srgbClr val="0000FF"/>
                          </a:solidFill>
                          <a:latin typeface="Cambria Math" panose="02040503050406030204" pitchFamily="18" charset="0"/>
                          <a:ea typeface="Cambria Math" panose="02040503050406030204" pitchFamily="18" charset="0"/>
                          <a:cs typeface="+mn-cs"/>
                        </a:rPr>
                        <m:t>≤</m:t>
                      </m:r>
                      <m:r>
                        <a:rPr lang="en-SG" sz="2000" b="1" i="1" baseline="0" smtClean="0">
                          <a:solidFill>
                            <a:srgbClr val="C00000"/>
                          </a:solidFill>
                          <a:latin typeface="Cambria Math" panose="02040503050406030204" pitchFamily="18" charset="0"/>
                          <a:ea typeface="Cambria Math" panose="02040503050406030204" pitchFamily="18" charset="0"/>
                          <a:cs typeface="+mn-cs"/>
                        </a:rPr>
                        <m:t>𝟎</m:t>
                      </m:r>
                      <m:r>
                        <a:rPr lang="en-SG" sz="2000" b="1" i="1" baseline="0" smtClean="0">
                          <a:solidFill>
                            <a:srgbClr val="C00000"/>
                          </a:solidFill>
                          <a:latin typeface="Cambria Math" panose="02040503050406030204" pitchFamily="18" charset="0"/>
                          <a:ea typeface="Cambria Math" panose="02040503050406030204" pitchFamily="18" charset="0"/>
                          <a:cs typeface="+mn-cs"/>
                        </a:rPr>
                        <m:t>.</m:t>
                      </m:r>
                      <m:r>
                        <a:rPr lang="en-SG" sz="2000" b="1" i="1" baseline="0" smtClean="0">
                          <a:solidFill>
                            <a:srgbClr val="C00000"/>
                          </a:solidFill>
                          <a:latin typeface="Cambria Math" panose="02040503050406030204" pitchFamily="18" charset="0"/>
                          <a:ea typeface="Cambria Math" panose="02040503050406030204" pitchFamily="18" charset="0"/>
                          <a:cs typeface="+mn-cs"/>
                        </a:rPr>
                        <m:t>𝟎𝟓</m:t>
                      </m:r>
                    </m:oMath>
                  </m:oMathPara>
                </a14:m>
                <a:endParaRPr lang="en-SG" sz="3200" b="1" dirty="0">
                  <a:solidFill>
                    <a:srgbClr val="0000FF"/>
                  </a:solidFill>
                </a:endParaRPr>
              </a:p>
            </p:txBody>
          </p:sp>
        </mc:Choice>
        <mc:Fallback xmlns="">
          <p:sp>
            <p:nvSpPr>
              <p:cNvPr id="5" name="Rectangle 4">
                <a:extLst>
                  <a:ext uri="{FF2B5EF4-FFF2-40B4-BE49-F238E27FC236}">
                    <a16:creationId xmlns:a16="http://schemas.microsoft.com/office/drawing/2014/main" id="{1180DDA8-8A53-4C95-B126-1A2FF9B8F9B2}"/>
                  </a:ext>
                </a:extLst>
              </p:cNvPr>
              <p:cNvSpPr>
                <a:spLocks noRot="1" noChangeAspect="1" noMove="1" noResize="1" noEditPoints="1" noAdjustHandles="1" noChangeArrowheads="1" noChangeShapeType="1" noTextEdit="1"/>
              </p:cNvSpPr>
              <p:nvPr/>
            </p:nvSpPr>
            <p:spPr>
              <a:xfrm>
                <a:off x="4832871" y="2238343"/>
                <a:ext cx="2788327" cy="392993"/>
              </a:xfrm>
              <a:prstGeom prst="rect">
                <a:avLst/>
              </a:prstGeom>
              <a:blipFill>
                <a:blip r:embed="rId4"/>
                <a:stretch>
                  <a:fillRect t="-6154" b="-1076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7C4307B-0105-44D3-8CD8-7986DB7739B1}"/>
                  </a:ext>
                </a:extLst>
              </p:cNvPr>
              <p:cNvSpPr/>
              <p:nvPr/>
            </p:nvSpPr>
            <p:spPr>
              <a:xfrm>
                <a:off x="6339006" y="4092156"/>
                <a:ext cx="567784"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3200" b="1" i="1" baseline="0" smtClean="0">
                          <a:solidFill>
                            <a:srgbClr val="C00000"/>
                          </a:solidFill>
                          <a:latin typeface="Cambria Math" panose="02040503050406030204" pitchFamily="18" charset="0"/>
                          <a:ea typeface="Cambria Math" panose="02040503050406030204" pitchFamily="18" charset="0"/>
                          <a:cs typeface="+mn-cs"/>
                        </a:rPr>
                        <m:t>&gt;</m:t>
                      </m:r>
                    </m:oMath>
                  </m:oMathPara>
                </a14:m>
                <a:endParaRPr lang="en-SG" sz="4400" b="1" dirty="0">
                  <a:solidFill>
                    <a:srgbClr val="C00000"/>
                  </a:solidFill>
                </a:endParaRPr>
              </a:p>
            </p:txBody>
          </p:sp>
        </mc:Choice>
        <mc:Fallback xmlns="">
          <p:sp>
            <p:nvSpPr>
              <p:cNvPr id="9" name="Rectangle 8">
                <a:extLst>
                  <a:ext uri="{FF2B5EF4-FFF2-40B4-BE49-F238E27FC236}">
                    <a16:creationId xmlns:a16="http://schemas.microsoft.com/office/drawing/2014/main" id="{97C4307B-0105-44D3-8CD8-7986DB7739B1}"/>
                  </a:ext>
                </a:extLst>
              </p:cNvPr>
              <p:cNvSpPr>
                <a:spLocks noRot="1" noChangeAspect="1" noMove="1" noResize="1" noEditPoints="1" noAdjustHandles="1" noChangeArrowheads="1" noChangeShapeType="1" noTextEdit="1"/>
              </p:cNvSpPr>
              <p:nvPr/>
            </p:nvSpPr>
            <p:spPr>
              <a:xfrm>
                <a:off x="6339006" y="4092156"/>
                <a:ext cx="567784" cy="573427"/>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77A64E-1F61-4F53-91D8-1B239BD7683E}"/>
                  </a:ext>
                </a:extLst>
              </p:cNvPr>
              <p:cNvSpPr/>
              <p:nvPr/>
            </p:nvSpPr>
            <p:spPr>
              <a:xfrm>
                <a:off x="3182350" y="4100671"/>
                <a:ext cx="567784"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3200" b="1" i="1" baseline="0" smtClean="0">
                          <a:solidFill>
                            <a:srgbClr val="0000FF"/>
                          </a:solidFill>
                          <a:latin typeface="Cambria Math" panose="02040503050406030204" pitchFamily="18" charset="0"/>
                          <a:ea typeface="Cambria Math" panose="02040503050406030204" pitchFamily="18" charset="0"/>
                          <a:cs typeface="+mn-cs"/>
                        </a:rPr>
                        <m:t>&lt;</m:t>
                      </m:r>
                    </m:oMath>
                  </m:oMathPara>
                </a14:m>
                <a:endParaRPr lang="en-SG" sz="4400" b="1" dirty="0">
                  <a:solidFill>
                    <a:srgbClr val="0000FF"/>
                  </a:solidFill>
                </a:endParaRPr>
              </a:p>
            </p:txBody>
          </p:sp>
        </mc:Choice>
        <mc:Fallback xmlns="">
          <p:sp>
            <p:nvSpPr>
              <p:cNvPr id="12" name="Rectangle 11">
                <a:extLst>
                  <a:ext uri="{FF2B5EF4-FFF2-40B4-BE49-F238E27FC236}">
                    <a16:creationId xmlns:a16="http://schemas.microsoft.com/office/drawing/2014/main" id="{2977A64E-1F61-4F53-91D8-1B239BD7683E}"/>
                  </a:ext>
                </a:extLst>
              </p:cNvPr>
              <p:cNvSpPr>
                <a:spLocks noRot="1" noChangeAspect="1" noMove="1" noResize="1" noEditPoints="1" noAdjustHandles="1" noChangeArrowheads="1" noChangeShapeType="1" noTextEdit="1"/>
              </p:cNvSpPr>
              <p:nvPr/>
            </p:nvSpPr>
            <p:spPr>
              <a:xfrm>
                <a:off x="3182350" y="4100671"/>
                <a:ext cx="567784" cy="573427"/>
              </a:xfrm>
              <a:prstGeom prst="rect">
                <a:avLst/>
              </a:prstGeom>
              <a:blipFill>
                <a:blip r:embed="rId6"/>
                <a:stretch>
                  <a:fillRect/>
                </a:stretch>
              </a:blipFill>
            </p:spPr>
            <p:txBody>
              <a:bodyPr/>
              <a:lstStyle/>
              <a:p>
                <a:r>
                  <a:rPr lang="en-SG">
                    <a:noFill/>
                  </a:rPr>
                  <a:t> </a:t>
                </a:r>
              </a:p>
            </p:txBody>
          </p:sp>
        </mc:Fallback>
      </mc:AlternateContent>
      <p:sp>
        <p:nvSpPr>
          <p:cNvPr id="13" name="Rectangle 12">
            <a:extLst>
              <a:ext uri="{FF2B5EF4-FFF2-40B4-BE49-F238E27FC236}">
                <a16:creationId xmlns:a16="http://schemas.microsoft.com/office/drawing/2014/main" id="{B5B8CA04-FD7F-434A-9FB9-6AAD22B38072}"/>
              </a:ext>
            </a:extLst>
          </p:cNvPr>
          <p:cNvSpPr/>
          <p:nvPr/>
        </p:nvSpPr>
        <p:spPr>
          <a:xfrm>
            <a:off x="2060145" y="2194375"/>
            <a:ext cx="2048959" cy="523220"/>
          </a:xfrm>
          <a:prstGeom prst="rect">
            <a:avLst/>
          </a:prstGeom>
        </p:spPr>
        <p:txBody>
          <a:bodyPr wrap="none">
            <a:spAutoFit/>
          </a:bodyPr>
          <a:lstStyle/>
          <a:p>
            <a:r>
              <a:rPr lang="en-SG" sz="2800" kern="0" baseline="0" dirty="0">
                <a:solidFill>
                  <a:srgbClr val="262626"/>
                </a:solidFill>
                <a:latin typeface="Times New Roman" panose="02020603050405020304"/>
              </a:rPr>
              <a:t>Exact HKPR</a:t>
            </a:r>
            <a:endParaRPr lang="en-SG" sz="3200" dirty="0"/>
          </a:p>
        </p:txBody>
      </p:sp>
    </p:spTree>
    <p:extLst>
      <p:ext uri="{BB962C8B-B14F-4D97-AF65-F5344CB8AC3E}">
        <p14:creationId xmlns:p14="http://schemas.microsoft.com/office/powerpoint/2010/main" val="3290208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DB04C241-5A00-4870-B4D5-7639F00CDFF1}"/>
                  </a:ext>
                </a:extLst>
              </p:cNvPr>
              <p:cNvGraphicFramePr>
                <a:graphicFrameLocks noGrp="1"/>
              </p:cNvGraphicFramePr>
              <p:nvPr>
                <p:extLst/>
              </p:nvPr>
            </p:nvGraphicFramePr>
            <p:xfrm>
              <a:off x="446063" y="4464142"/>
              <a:ext cx="8264434" cy="1274826"/>
            </p:xfrm>
            <a:graphic>
              <a:graphicData uri="http://schemas.openxmlformats.org/drawingml/2006/table">
                <a:tbl>
                  <a:tblPr firstRow="1" bandRow="1">
                    <a:tableStyleId>{5940675A-B579-460E-94D1-54222C63F5DA}</a:tableStyleId>
                  </a:tblPr>
                  <a:tblGrid>
                    <a:gridCol w="1112771">
                      <a:extLst>
                        <a:ext uri="{9D8B030D-6E8A-4147-A177-3AD203B41FA5}">
                          <a16:colId xmlns:a16="http://schemas.microsoft.com/office/drawing/2014/main" val="289514428"/>
                        </a:ext>
                      </a:extLst>
                    </a:gridCol>
                    <a:gridCol w="5575410">
                      <a:extLst>
                        <a:ext uri="{9D8B030D-6E8A-4147-A177-3AD203B41FA5}">
                          <a16:colId xmlns:a16="http://schemas.microsoft.com/office/drawing/2014/main" val="3403885290"/>
                        </a:ext>
                      </a:extLst>
                    </a:gridCol>
                    <a:gridCol w="1576253">
                      <a:extLst>
                        <a:ext uri="{9D8B030D-6E8A-4147-A177-3AD203B41FA5}">
                          <a16:colId xmlns:a16="http://schemas.microsoft.com/office/drawing/2014/main" val="3669041392"/>
                        </a:ext>
                      </a:extLst>
                    </a:gridCol>
                  </a:tblGrid>
                  <a:tr h="370840">
                    <a:tc>
                      <a:txBody>
                        <a:bodyPr/>
                        <a:lstStyle/>
                        <a:p>
                          <a:r>
                            <a:rPr lang="en-SG" sz="1600" dirty="0">
                              <a:latin typeface="+mj-lt"/>
                            </a:rPr>
                            <a:t>TEA &amp; TEA+</a:t>
                          </a:r>
                        </a:p>
                      </a:txBody>
                      <a:tcPr anchor="ctr"/>
                    </a:tc>
                    <a:tc>
                      <a:txBody>
                        <a:bodyPr/>
                        <a:lstStyle/>
                        <a:p>
                          <a:pPr/>
                          <a14:m>
                            <m:oMathPara xmlns:m="http://schemas.openxmlformats.org/officeDocument/2006/math">
                              <m:oMathParaPr>
                                <m:jc m:val="centerGroup"/>
                              </m:oMathParaPr>
                              <m:oMath xmlns:m="http://schemas.openxmlformats.org/officeDocument/2006/math">
                                <m:r>
                                  <a:rPr lang="en-SG" sz="1600" i="1" smtClean="0">
                                    <a:latin typeface="Cambria Math" panose="02040503050406030204" pitchFamily="18" charset="0"/>
                                    <a:ea typeface="Cambria Math" panose="02040503050406030204" pitchFamily="18" charset="0"/>
                                  </a:rPr>
                                  <m:t>ℙ</m:t>
                                </m:r>
                                <m:d>
                                  <m:dPr>
                                    <m:begChr m:val="["/>
                                    <m:endChr m:val="]"/>
                                    <m:ctrlPr>
                                      <a:rPr lang="en-SG" sz="1600" b="0" i="1" smtClean="0">
                                        <a:latin typeface="Cambria Math" panose="02040503050406030204" pitchFamily="18" charset="0"/>
                                        <a:ea typeface="Cambria Math" panose="02040503050406030204" pitchFamily="18" charset="0"/>
                                      </a:rPr>
                                    </m:ctrlPr>
                                  </m:dPr>
                                  <m:e>
                                    <m:d>
                                      <m:dPr>
                                        <m:begChr m:val="{"/>
                                        <m:endChr m:val=""/>
                                        <m:ctrlPr>
                                          <a:rPr lang="en-SG" sz="1600" i="1" smtClean="0">
                                            <a:latin typeface="Cambria Math" panose="02040503050406030204" pitchFamily="18" charset="0"/>
                                          </a:rPr>
                                        </m:ctrlPr>
                                      </m:dPr>
                                      <m:e>
                                        <m:eqArr>
                                          <m:eqArrPr>
                                            <m:ctrlPr>
                                              <a:rPr lang="en-SG" sz="1600" i="1" smtClean="0">
                                                <a:latin typeface="Cambria Math" panose="02040503050406030204" pitchFamily="18" charset="0"/>
                                              </a:rPr>
                                            </m:ctrlPr>
                                          </m:eqArrPr>
                                          <m:e>
                                            <m:d>
                                              <m:dPr>
                                                <m:begChr m:val="|"/>
                                                <m:endChr m:val="|"/>
                                                <m:ctrlPr>
                                                  <a:rPr lang="en-SG" sz="1600" b="0" i="1" smtClean="0">
                                                    <a:latin typeface="Cambria Math" panose="02040503050406030204" pitchFamily="18" charset="0"/>
                                                  </a:rPr>
                                                </m:ctrlPr>
                                              </m:dPr>
                                              <m:e>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rPr>
                                                        </m:ctrlPr>
                                                      </m:sSubPr>
                                                      <m:e>
                                                        <m:acc>
                                                          <m:accPr>
                                                            <m:chr m:val="̂"/>
                                                            <m:ctrlPr>
                                                              <a:rPr lang="en-SG" sz="1600" b="0" i="1" smtClean="0">
                                                                <a:latin typeface="Cambria Math" panose="02040503050406030204" pitchFamily="18" charset="0"/>
                                                              </a:rPr>
                                                            </m:ctrlPr>
                                                          </m:accPr>
                                                          <m:e>
                                                            <m:r>
                                                              <a:rPr lang="en-SG" sz="1600" b="0" i="1" smtClean="0">
                                                                <a:latin typeface="Cambria Math" panose="02040503050406030204" pitchFamily="18" charset="0"/>
                                                                <a:ea typeface="Cambria Math" panose="02040503050406030204" pitchFamily="18" charset="0"/>
                                                              </a:rPr>
                                                              <m:t>𝜌</m:t>
                                                            </m:r>
                                                          </m:e>
                                                        </m:acc>
                                                      </m:e>
                                                      <m:sub>
                                                        <m:r>
                                                          <a:rPr lang="en-SG" sz="1600" b="0" i="1" smtClean="0">
                                                            <a:latin typeface="Cambria Math" panose="02040503050406030204" pitchFamily="18" charset="0"/>
                                                          </a:rPr>
                                                          <m:t>𝑠</m:t>
                                                        </m:r>
                                                      </m:sub>
                                                    </m:sSub>
                                                    <m:d>
                                                      <m:dPr>
                                                        <m:begChr m:val="["/>
                                                        <m:endChr m:val="]"/>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e>
                                            </m:d>
                                            <m:r>
                                              <a:rPr lang="en-SG" sz="1600" b="0" i="1" smtClean="0">
                                                <a:latin typeface="Cambria Math" panose="02040503050406030204" pitchFamily="18" charset="0"/>
                                              </a:rPr>
                                              <m:t>≤</m:t>
                                            </m:r>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𝜖</m:t>
                                                </m:r>
                                              </m:e>
                                              <m:sub>
                                                <m:r>
                                                  <a:rPr lang="en-SG" sz="1600" b="0" i="1" smtClean="0">
                                                    <a:latin typeface="Cambria Math" panose="02040503050406030204" pitchFamily="18" charset="0"/>
                                                  </a:rPr>
                                                  <m:t>𝑟</m:t>
                                                </m:r>
                                              </m:sub>
                                            </m:sSub>
                                            <m:r>
                                              <a:rPr lang="en-SG" sz="1600" b="0" i="1" smtClean="0">
                                                <a:latin typeface="Cambria Math" panose="02040503050406030204" pitchFamily="18" charset="0"/>
                                                <a:ea typeface="Cambria Math" panose="02040503050406030204" pitchFamily="18" charset="0"/>
                                              </a:rPr>
                                              <m:t>∗</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r>
                                              <a:rPr lang="en-SG" sz="1600" b="0" i="1" smtClean="0">
                                                <a:latin typeface="Cambria Math" panose="02040503050406030204" pitchFamily="18" charset="0"/>
                                              </a:rPr>
                                              <m:t>,  </m:t>
                                            </m:r>
                                            <m:r>
                                              <m:rPr>
                                                <m:sty m:val="p"/>
                                              </m:rPr>
                                              <a:rPr lang="en-SG" sz="1600" b="0" i="0" smtClean="0">
                                                <a:latin typeface="Cambria Math" panose="02040503050406030204" pitchFamily="18" charset="0"/>
                                              </a:rPr>
                                              <m:t>if</m:t>
                                            </m:r>
                                            <m:r>
                                              <a:rPr lang="en-SG" sz="1600" b="0" i="1" smtClean="0">
                                                <a:latin typeface="Cambria Math" panose="02040503050406030204" pitchFamily="18" charset="0"/>
                                              </a:rPr>
                                              <m:t> </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r>
                                              <a:rPr lang="en-SG" sz="1600" b="0" i="1" smtClean="0">
                                                <a:latin typeface="Cambria Math" panose="02040503050406030204" pitchFamily="18" charset="0"/>
                                                <a:ea typeface="Cambria Math" panose="02040503050406030204" pitchFamily="18" charset="0"/>
                                              </a:rPr>
                                              <m:t>&gt;</m:t>
                                            </m:r>
                                            <m:r>
                                              <a:rPr lang="en-SG" sz="1600" b="0" i="1" smtClean="0">
                                                <a:latin typeface="Cambria Math" panose="02040503050406030204" pitchFamily="18" charset="0"/>
                                                <a:ea typeface="Cambria Math" panose="02040503050406030204" pitchFamily="18" charset="0"/>
                                              </a:rPr>
                                              <m:t>𝛿</m:t>
                                            </m:r>
                                          </m:e>
                                          <m:e>
                                            <m:d>
                                              <m:dPr>
                                                <m:begChr m:val="|"/>
                                                <m:endChr m:val="|"/>
                                                <m:ctrlPr>
                                                  <a:rPr lang="en-SG" sz="1600" b="0" i="1" smtClean="0">
                                                    <a:latin typeface="Cambria Math" panose="02040503050406030204" pitchFamily="18" charset="0"/>
                                                  </a:rPr>
                                                </m:ctrlPr>
                                              </m:dPr>
                                              <m:e>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rPr>
                                                        </m:ctrlPr>
                                                      </m:sSubPr>
                                                      <m:e>
                                                        <m:acc>
                                                          <m:accPr>
                                                            <m:chr m:val="̂"/>
                                                            <m:ctrlPr>
                                                              <a:rPr lang="en-SG" sz="1600" b="0" i="1" smtClean="0">
                                                                <a:latin typeface="Cambria Math" panose="02040503050406030204" pitchFamily="18" charset="0"/>
                                                              </a:rPr>
                                                            </m:ctrlPr>
                                                          </m:accPr>
                                                          <m:e>
                                                            <m:r>
                                                              <a:rPr lang="en-SG" sz="1600" b="0" i="1" smtClean="0">
                                                                <a:latin typeface="Cambria Math" panose="02040503050406030204" pitchFamily="18" charset="0"/>
                                                                <a:ea typeface="Cambria Math" panose="02040503050406030204" pitchFamily="18" charset="0"/>
                                                              </a:rPr>
                                                              <m:t>𝜌</m:t>
                                                            </m:r>
                                                          </m:e>
                                                        </m:acc>
                                                      </m:e>
                                                      <m:sub>
                                                        <m:r>
                                                          <a:rPr lang="en-SG" sz="1600" b="0" i="1" smtClean="0">
                                                            <a:latin typeface="Cambria Math" panose="02040503050406030204" pitchFamily="18" charset="0"/>
                                                          </a:rPr>
                                                          <m:t>𝑠</m:t>
                                                        </m:r>
                                                      </m:sub>
                                                    </m:sSub>
                                                    <m:d>
                                                      <m:dPr>
                                                        <m:begChr m:val="["/>
                                                        <m:endChr m:val="]"/>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num>
                                                  <m:den>
                                                    <m:r>
                                                      <a:rPr lang="en-SG" sz="1600" b="0" i="1" smtClean="0">
                                                        <a:latin typeface="Cambria Math" panose="02040503050406030204" pitchFamily="18" charset="0"/>
                                                      </a:rPr>
                                                      <m:t>𝑑</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den>
                                                </m:f>
                                              </m:e>
                                            </m:d>
                                            <m:r>
                                              <a:rPr lang="en-SG" sz="1600" b="0" i="1" smtClean="0">
                                                <a:latin typeface="Cambria Math" panose="02040503050406030204" pitchFamily="18" charset="0"/>
                                                <a:ea typeface="Cambria Math" panose="02040503050406030204" pitchFamily="18" charset="0"/>
                                              </a:rPr>
                                              <m:t>≤</m:t>
                                            </m:r>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𝜖</m:t>
                                                </m:r>
                                              </m:e>
                                              <m:sub>
                                                <m:r>
                                                  <a:rPr lang="en-SG" sz="1600" b="0" i="1" smtClean="0">
                                                    <a:latin typeface="Cambria Math" panose="02040503050406030204" pitchFamily="18" charset="0"/>
                                                    <a:ea typeface="Cambria Math" panose="02040503050406030204" pitchFamily="18" charset="0"/>
                                                  </a:rPr>
                                                  <m:t>𝑟</m:t>
                                                </m:r>
                                              </m:sub>
                                            </m:sSub>
                                            <m:r>
                                              <a:rPr lang="en-SG" sz="1600" b="0" i="1" smtClean="0">
                                                <a:latin typeface="Cambria Math" panose="02040503050406030204" pitchFamily="18" charset="0"/>
                                                <a:ea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𝛿</m:t>
                                            </m:r>
                                            <m:r>
                                              <m:rPr>
                                                <m:nor/>
                                              </m:rPr>
                                              <a:rPr lang="en-SG" sz="1600" kern="1200" dirty="0">
                                                <a:solidFill>
                                                  <a:schemeClr val="tx1"/>
                                                </a:solidFill>
                                                <a:latin typeface="+mn-lt"/>
                                                <a:ea typeface="+mn-ea"/>
                                                <a:cs typeface="+mn-cs"/>
                                              </a:rPr>
                                              <m:t> </m:t>
                                            </m:r>
                                            <m:r>
                                              <a:rPr lang="en-SG" sz="1600" b="0" i="1" kern="1200" dirty="0" smtClean="0">
                                                <a:solidFill>
                                                  <a:schemeClr val="tx1"/>
                                                </a:solidFill>
                                                <a:latin typeface="Cambria Math" panose="02040503050406030204" pitchFamily="18" charset="0"/>
                                                <a:ea typeface="+mn-ea"/>
                                                <a:cs typeface="+mn-cs"/>
                                              </a:rPr>
                                              <m:t>, </m:t>
                                            </m:r>
                                            <m:r>
                                              <a:rPr lang="en-SG" sz="1600" b="0" i="0" kern="1200" dirty="0" smtClean="0">
                                                <a:solidFill>
                                                  <a:schemeClr val="tx1"/>
                                                </a:solidFill>
                                                <a:latin typeface="Cambria Math" panose="02040503050406030204" pitchFamily="18" charset="0"/>
                                                <a:ea typeface="+mn-ea"/>
                                                <a:cs typeface="+mn-cs"/>
                                              </a:rPr>
                                              <m:t>    </m:t>
                                            </m:r>
                                            <m:r>
                                              <m:rPr>
                                                <m:sty m:val="p"/>
                                              </m:rPr>
                                              <a:rPr lang="en-SG" sz="1600" b="0" i="0" kern="1200" dirty="0" smtClean="0">
                                                <a:solidFill>
                                                  <a:schemeClr val="tx1"/>
                                                </a:solidFill>
                                                <a:latin typeface="Cambria Math" panose="02040503050406030204" pitchFamily="18" charset="0"/>
                                                <a:ea typeface="+mn-ea"/>
                                                <a:cs typeface="+mn-cs"/>
                                              </a:rPr>
                                              <m:t>otherwise</m:t>
                                            </m:r>
                                          </m:e>
                                        </m:eqArr>
                                      </m:e>
                                    </m:d>
                                  </m:e>
                                </m:d>
                                <m:r>
                                  <a:rPr lang="en-SG" sz="1600" b="0" i="1" smtClean="0">
                                    <a:latin typeface="Cambria Math" panose="02040503050406030204" pitchFamily="18" charset="0"/>
                                    <a:ea typeface="Cambria Math" panose="02040503050406030204" pitchFamily="18" charset="0"/>
                                  </a:rPr>
                                  <m:t>≥1−</m:t>
                                </m:r>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𝑝</m:t>
                                    </m:r>
                                  </m:e>
                                  <m:sub>
                                    <m:r>
                                      <a:rPr lang="en-SG" sz="1600" b="0" i="1" smtClean="0">
                                        <a:latin typeface="Cambria Math" panose="02040503050406030204" pitchFamily="18" charset="0"/>
                                        <a:ea typeface="Cambria Math" panose="02040503050406030204" pitchFamily="18" charset="0"/>
                                      </a:rPr>
                                      <m:t>𝑓</m:t>
                                    </m:r>
                                  </m:sub>
                                </m:sSub>
                              </m:oMath>
                            </m:oMathPara>
                          </a14:m>
                          <a:endParaRPr lang="en-SG" sz="1600" dirty="0">
                            <a:latin typeface="+mj-lt"/>
                          </a:endParaRPr>
                        </a:p>
                      </a:txBody>
                      <a:tcPr anchor="ctr"/>
                    </a:tc>
                    <a:tc>
                      <a:txBody>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𝑂</m:t>
                                </m:r>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𝑡</m:t>
                                    </m:r>
                                    <m:r>
                                      <m:rPr>
                                        <m:sty m:val="p"/>
                                      </m:rPr>
                                      <a:rPr lang="en-SG" sz="1600" b="0" i="0" smtClean="0">
                                        <a:latin typeface="Cambria Math" panose="02040503050406030204" pitchFamily="18" charset="0"/>
                                      </a:rPr>
                                      <m:t>log</m:t>
                                    </m:r>
                                    <m:r>
                                      <a:rPr lang="en-SG" sz="1600" b="0" i="1" smtClean="0">
                                        <a:latin typeface="Cambria Math" panose="02040503050406030204" pitchFamily="18" charset="0"/>
                                      </a:rPr>
                                      <m:t>(</m:t>
                                    </m:r>
                                    <m:r>
                                      <a:rPr lang="en-SG" sz="1600" b="0" i="1" smtClean="0">
                                        <a:latin typeface="Cambria Math" panose="02040503050406030204" pitchFamily="18" charset="0"/>
                                      </a:rPr>
                                      <m:t>𝑛</m:t>
                                    </m:r>
                                    <m:r>
                                      <a:rPr lang="en-SG" sz="1600" b="0" i="1" smtClean="0">
                                        <a:latin typeface="Cambria Math" panose="02040503050406030204" pitchFamily="18" charset="0"/>
                                      </a:rPr>
                                      <m:t>/</m:t>
                                    </m:r>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rPr>
                                          <m:t>𝑝</m:t>
                                        </m:r>
                                      </m:e>
                                      <m:sub>
                                        <m:r>
                                          <a:rPr lang="en-SG" sz="1600" b="0" i="1" smtClean="0">
                                            <a:latin typeface="Cambria Math" panose="02040503050406030204" pitchFamily="18" charset="0"/>
                                          </a:rPr>
                                          <m:t>𝑓</m:t>
                                        </m:r>
                                      </m:sub>
                                    </m:sSub>
                                    <m:r>
                                      <a:rPr lang="en-SG" sz="1600" b="0" i="1" smtClean="0">
                                        <a:latin typeface="Cambria Math" panose="02040503050406030204" pitchFamily="18" charset="0"/>
                                      </a:rPr>
                                      <m:t>)</m:t>
                                    </m:r>
                                  </m:num>
                                  <m:den>
                                    <m:sSubSup>
                                      <m:sSubSupPr>
                                        <m:ctrlPr>
                                          <a:rPr lang="en-SG" sz="1600" b="0" i="1" smtClean="0">
                                            <a:latin typeface="Cambria Math" panose="02040503050406030204" pitchFamily="18" charset="0"/>
                                          </a:rPr>
                                        </m:ctrlPr>
                                      </m:sSubSupPr>
                                      <m:e>
                                        <m:r>
                                          <a:rPr lang="en-SG" sz="1600" b="0" i="1" smtClean="0">
                                            <a:latin typeface="Cambria Math" panose="02040503050406030204" pitchFamily="18" charset="0"/>
                                            <a:ea typeface="Cambria Math" panose="02040503050406030204" pitchFamily="18" charset="0"/>
                                          </a:rPr>
                                          <m:t>𝜖</m:t>
                                        </m:r>
                                      </m:e>
                                      <m:sub>
                                        <m:r>
                                          <a:rPr lang="en-SG" sz="1600" b="0" i="1" smtClean="0">
                                            <a:latin typeface="Cambria Math" panose="02040503050406030204" pitchFamily="18" charset="0"/>
                                          </a:rPr>
                                          <m:t>𝑟</m:t>
                                        </m:r>
                                      </m:sub>
                                      <m:sup>
                                        <m:r>
                                          <a:rPr lang="en-SG" sz="1600" b="0" i="1" smtClean="0">
                                            <a:latin typeface="Cambria Math" panose="02040503050406030204" pitchFamily="18" charset="0"/>
                                          </a:rPr>
                                          <m:t>2</m:t>
                                        </m:r>
                                      </m:sup>
                                    </m:sSubSup>
                                    <m:r>
                                      <a:rPr lang="en-SG" sz="1600" b="0" i="1" smtClean="0">
                                        <a:latin typeface="Cambria Math" panose="02040503050406030204" pitchFamily="18" charset="0"/>
                                        <a:ea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𝛿</m:t>
                                    </m:r>
                                  </m:den>
                                </m:f>
                                <m:r>
                                  <a:rPr lang="en-SG" sz="1600" b="0" i="1" smtClean="0">
                                    <a:latin typeface="Cambria Math" panose="02040503050406030204" pitchFamily="18" charset="0"/>
                                  </a:rPr>
                                  <m:t>)</m:t>
                                </m:r>
                              </m:oMath>
                            </m:oMathPara>
                          </a14:m>
                          <a:endParaRPr lang="en-SG" sz="1600" dirty="0">
                            <a:latin typeface="+mj-lt"/>
                          </a:endParaRPr>
                        </a:p>
                      </a:txBody>
                      <a:tcPr anchor="ctr"/>
                    </a:tc>
                    <a:extLst>
                      <a:ext uri="{0D108BD9-81ED-4DB2-BD59-A6C34878D82A}">
                        <a16:rowId xmlns:a16="http://schemas.microsoft.com/office/drawing/2014/main" val="2501486703"/>
                      </a:ext>
                    </a:extLst>
                  </a:tr>
                </a:tbl>
              </a:graphicData>
            </a:graphic>
          </p:graphicFrame>
        </mc:Choice>
        <mc:Fallback xmlns="">
          <p:graphicFrame>
            <p:nvGraphicFramePr>
              <p:cNvPr id="7" name="Table 6">
                <a:extLst>
                  <a:ext uri="{FF2B5EF4-FFF2-40B4-BE49-F238E27FC236}">
                    <a16:creationId xmlns:a16="http://schemas.microsoft.com/office/drawing/2014/main" id="{DB04C241-5A00-4870-B4D5-7639F00CDFF1}"/>
                  </a:ext>
                </a:extLst>
              </p:cNvPr>
              <p:cNvGraphicFramePr>
                <a:graphicFrameLocks noGrp="1"/>
              </p:cNvGraphicFramePr>
              <p:nvPr>
                <p:extLst>
                  <p:ext uri="{D42A27DB-BD31-4B8C-83A1-F6EECF244321}">
                    <p14:modId xmlns:p14="http://schemas.microsoft.com/office/powerpoint/2010/main" val="3723380335"/>
                  </p:ext>
                </p:extLst>
              </p:nvPr>
            </p:nvGraphicFramePr>
            <p:xfrm>
              <a:off x="446063" y="4464142"/>
              <a:ext cx="8264434" cy="1274826"/>
            </p:xfrm>
            <a:graphic>
              <a:graphicData uri="http://schemas.openxmlformats.org/drawingml/2006/table">
                <a:tbl>
                  <a:tblPr firstRow="1" bandRow="1">
                    <a:tableStyleId>{5940675A-B579-460E-94D1-54222C63F5DA}</a:tableStyleId>
                  </a:tblPr>
                  <a:tblGrid>
                    <a:gridCol w="1112771">
                      <a:extLst>
                        <a:ext uri="{9D8B030D-6E8A-4147-A177-3AD203B41FA5}">
                          <a16:colId xmlns:a16="http://schemas.microsoft.com/office/drawing/2014/main" val="289514428"/>
                        </a:ext>
                      </a:extLst>
                    </a:gridCol>
                    <a:gridCol w="5575410">
                      <a:extLst>
                        <a:ext uri="{9D8B030D-6E8A-4147-A177-3AD203B41FA5}">
                          <a16:colId xmlns:a16="http://schemas.microsoft.com/office/drawing/2014/main" val="3403885290"/>
                        </a:ext>
                      </a:extLst>
                    </a:gridCol>
                    <a:gridCol w="1576253">
                      <a:extLst>
                        <a:ext uri="{9D8B030D-6E8A-4147-A177-3AD203B41FA5}">
                          <a16:colId xmlns:a16="http://schemas.microsoft.com/office/drawing/2014/main" val="3669041392"/>
                        </a:ext>
                      </a:extLst>
                    </a:gridCol>
                  </a:tblGrid>
                  <a:tr h="1274826">
                    <a:tc>
                      <a:txBody>
                        <a:bodyPr/>
                        <a:lstStyle/>
                        <a:p>
                          <a:r>
                            <a:rPr lang="en-SG" sz="1600" dirty="0">
                              <a:latin typeface="+mj-lt"/>
                            </a:rPr>
                            <a:t>TEA &amp; TEA+</a:t>
                          </a:r>
                        </a:p>
                      </a:txBody>
                      <a:tcPr anchor="ctr"/>
                    </a:tc>
                    <a:tc>
                      <a:txBody>
                        <a:bodyPr/>
                        <a:lstStyle/>
                        <a:p>
                          <a:endParaRPr lang="en-US"/>
                        </a:p>
                      </a:txBody>
                      <a:tcPr anchor="ctr">
                        <a:blipFill>
                          <a:blip r:embed="rId2"/>
                          <a:stretch>
                            <a:fillRect l="-20131" t="-476" r="-28556" b="-952"/>
                          </a:stretch>
                        </a:blipFill>
                      </a:tcPr>
                    </a:tc>
                    <a:tc>
                      <a:txBody>
                        <a:bodyPr/>
                        <a:lstStyle/>
                        <a:p>
                          <a:endParaRPr lang="en-US"/>
                        </a:p>
                      </a:txBody>
                      <a:tcPr anchor="ctr">
                        <a:blipFill>
                          <a:blip r:embed="rId2"/>
                          <a:stretch>
                            <a:fillRect l="-423938" t="-476" r="-772" b="-952"/>
                          </a:stretch>
                        </a:blipFill>
                      </a:tcPr>
                    </a:tc>
                    <a:extLst>
                      <a:ext uri="{0D108BD9-81ED-4DB2-BD59-A6C34878D82A}">
                        <a16:rowId xmlns:a16="http://schemas.microsoft.com/office/drawing/2014/main" val="2501486703"/>
                      </a:ext>
                    </a:extLst>
                  </a:tr>
                </a:tbl>
              </a:graphicData>
            </a:graphic>
          </p:graphicFrame>
        </mc:Fallback>
      </mc:AlternateContent>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a:xfrm>
            <a:off x="685800" y="609600"/>
            <a:ext cx="7929694" cy="1143000"/>
          </a:xfrm>
        </p:spPr>
        <p:txBody>
          <a:bodyPr/>
          <a:lstStyle/>
          <a:p>
            <a:pPr lvl="0"/>
            <a:r>
              <a:rPr lang="en-SG" dirty="0"/>
              <a:t>Theoretical Guarantees</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C3E390CA-A5D4-4D78-81E9-3577202465FB}"/>
                  </a:ext>
                </a:extLst>
              </p:cNvPr>
              <p:cNvGraphicFramePr>
                <a:graphicFrameLocks noGrp="1"/>
              </p:cNvGraphicFramePr>
              <p:nvPr>
                <p:ph idx="1"/>
                <p:extLst/>
              </p:nvPr>
            </p:nvGraphicFramePr>
            <p:xfrm>
              <a:off x="446063" y="1989589"/>
              <a:ext cx="8264434" cy="1566863"/>
            </p:xfrm>
            <a:graphic>
              <a:graphicData uri="http://schemas.openxmlformats.org/drawingml/2006/table">
                <a:tbl>
                  <a:tblPr firstRow="1" bandRow="1">
                    <a:tableStyleId>{5940675A-B579-460E-94D1-54222C63F5DA}</a:tableStyleId>
                  </a:tblPr>
                  <a:tblGrid>
                    <a:gridCol w="1375953">
                      <a:extLst>
                        <a:ext uri="{9D8B030D-6E8A-4147-A177-3AD203B41FA5}">
                          <a16:colId xmlns:a16="http://schemas.microsoft.com/office/drawing/2014/main" val="3714756336"/>
                        </a:ext>
                      </a:extLst>
                    </a:gridCol>
                    <a:gridCol w="5312228">
                      <a:extLst>
                        <a:ext uri="{9D8B030D-6E8A-4147-A177-3AD203B41FA5}">
                          <a16:colId xmlns:a16="http://schemas.microsoft.com/office/drawing/2014/main" val="3771501781"/>
                        </a:ext>
                      </a:extLst>
                    </a:gridCol>
                    <a:gridCol w="1576253">
                      <a:extLst>
                        <a:ext uri="{9D8B030D-6E8A-4147-A177-3AD203B41FA5}">
                          <a16:colId xmlns:a16="http://schemas.microsoft.com/office/drawing/2014/main" val="1523614744"/>
                        </a:ext>
                      </a:extLst>
                    </a:gridCol>
                  </a:tblGrid>
                  <a:tr h="370840">
                    <a:tc>
                      <a:txBody>
                        <a:bodyPr/>
                        <a:lstStyle/>
                        <a:p>
                          <a:pPr algn="ctr"/>
                          <a:r>
                            <a:rPr lang="en-US" altLang="zh-CN" b="1" dirty="0">
                              <a:latin typeface="+mj-lt"/>
                            </a:rPr>
                            <a:t>Algorithm</a:t>
                          </a:r>
                          <a:endParaRPr lang="en-SG" b="1" dirty="0">
                            <a:latin typeface="+mj-lt"/>
                          </a:endParaRPr>
                        </a:p>
                      </a:txBody>
                      <a:tcPr anchor="ctr"/>
                    </a:tc>
                    <a:tc>
                      <a:txBody>
                        <a:bodyPr/>
                        <a:lstStyle/>
                        <a:p>
                          <a:pPr algn="ctr"/>
                          <a:r>
                            <a:rPr lang="en-SG" b="1" dirty="0">
                              <a:latin typeface="+mj-lt"/>
                            </a:rPr>
                            <a:t>Accuracy Guarantee</a:t>
                          </a:r>
                        </a:p>
                      </a:txBody>
                      <a:tcPr anchor="ctr"/>
                    </a:tc>
                    <a:tc>
                      <a:txBody>
                        <a:bodyPr/>
                        <a:lstStyle/>
                        <a:p>
                          <a:pPr algn="ctr"/>
                          <a:r>
                            <a:rPr lang="en-SG" b="1" dirty="0">
                              <a:latin typeface="+mj-lt"/>
                            </a:rPr>
                            <a:t>Complexity</a:t>
                          </a:r>
                        </a:p>
                      </a:txBody>
                      <a:tcPr anchor="ctr"/>
                    </a:tc>
                    <a:extLst>
                      <a:ext uri="{0D108BD9-81ED-4DB2-BD59-A6C34878D82A}">
                        <a16:rowId xmlns:a16="http://schemas.microsoft.com/office/drawing/2014/main" val="968358707"/>
                      </a:ext>
                    </a:extLst>
                  </a:tr>
                  <a:tr h="507129">
                    <a:tc>
                      <a:txBody>
                        <a:bodyPr/>
                        <a:lstStyle/>
                        <a:p>
                          <a:r>
                            <a:rPr lang="en-SG" sz="1600" dirty="0" err="1">
                              <a:latin typeface="+mj-lt"/>
                            </a:rPr>
                            <a:t>ClusterHKPR</a:t>
                          </a:r>
                          <a:endParaRPr lang="en-SG" sz="1600" dirty="0">
                            <a:latin typeface="+mj-lt"/>
                          </a:endParaRPr>
                        </a:p>
                      </a:txBody>
                      <a:tcPr anchor="ctr"/>
                    </a:tc>
                    <a:tc>
                      <a:txBody>
                        <a:bodyPr/>
                        <a:lstStyle/>
                        <a:p>
                          <a:pPr/>
                          <a14:m>
                            <m:oMathPara xmlns:m="http://schemas.openxmlformats.org/officeDocument/2006/math">
                              <m:oMathParaPr>
                                <m:jc m:val="centerGroup"/>
                              </m:oMathParaPr>
                              <m:oMath xmlns:m="http://schemas.openxmlformats.org/officeDocument/2006/math">
                                <m:r>
                                  <a:rPr lang="en-SG" sz="1600" i="1" smtClean="0">
                                    <a:latin typeface="Cambria Math" panose="02040503050406030204" pitchFamily="18" charset="0"/>
                                    <a:ea typeface="Cambria Math" panose="02040503050406030204" pitchFamily="18" charset="0"/>
                                  </a:rPr>
                                  <m:t>ℙ</m:t>
                                </m:r>
                                <m:r>
                                  <a:rPr lang="en-SG" sz="1600" b="0" i="1" smtClean="0">
                                    <a:latin typeface="Cambria Math" panose="02040503050406030204" pitchFamily="18" charset="0"/>
                                    <a:ea typeface="Cambria Math" panose="02040503050406030204" pitchFamily="18" charset="0"/>
                                  </a:rPr>
                                  <m:t>[</m:t>
                                </m:r>
                                <m:d>
                                  <m:dPr>
                                    <m:begChr m:val="{"/>
                                    <m:endChr m:val=""/>
                                    <m:ctrlPr>
                                      <a:rPr lang="en-SG" sz="1600" i="1" smtClean="0">
                                        <a:latin typeface="Cambria Math" panose="02040503050406030204" pitchFamily="18" charset="0"/>
                                      </a:rPr>
                                    </m:ctrlPr>
                                  </m:dPr>
                                  <m:e>
                                    <m:eqArr>
                                      <m:eqArrPr>
                                        <m:ctrlPr>
                                          <a:rPr lang="en-SG" sz="1600" i="1" smtClean="0">
                                            <a:latin typeface="Cambria Math" panose="02040503050406030204" pitchFamily="18" charset="0"/>
                                          </a:rPr>
                                        </m:ctrlPr>
                                      </m:eqArrPr>
                                      <m:e>
                                        <m:d>
                                          <m:dPr>
                                            <m:begChr m:val="|"/>
                                            <m:endChr m:val="|"/>
                                            <m:ctrlPr>
                                              <a:rPr lang="en-SG" sz="1600" b="0" i="1" smtClean="0">
                                                <a:latin typeface="Cambria Math" panose="02040503050406030204" pitchFamily="18" charset="0"/>
                                              </a:rPr>
                                            </m:ctrlPr>
                                          </m:dPr>
                                          <m:e>
                                            <m:sSub>
                                              <m:sSubPr>
                                                <m:ctrlPr>
                                                  <a:rPr lang="en-SG" sz="1600" b="0" i="1" smtClean="0">
                                                    <a:latin typeface="Cambria Math" panose="02040503050406030204" pitchFamily="18" charset="0"/>
                                                  </a:rPr>
                                                </m:ctrlPr>
                                              </m:sSubPr>
                                              <m:e>
                                                <m:sSub>
                                                  <m:sSubPr>
                                                    <m:ctrlPr>
                                                      <a:rPr lang="en-SG" sz="1600" b="0" i="1" smtClean="0">
                                                        <a:latin typeface="Cambria Math" panose="02040503050406030204" pitchFamily="18" charset="0"/>
                                                      </a:rPr>
                                                    </m:ctrlPr>
                                                  </m:sSubPr>
                                                  <m:e>
                                                    <m:acc>
                                                      <m:accPr>
                                                        <m:chr m:val="̂"/>
                                                        <m:ctrlPr>
                                                          <a:rPr lang="en-SG" sz="1600" b="0" i="1" smtClean="0">
                                                            <a:latin typeface="Cambria Math" panose="02040503050406030204" pitchFamily="18" charset="0"/>
                                                          </a:rPr>
                                                        </m:ctrlPr>
                                                      </m:accPr>
                                                      <m:e>
                                                        <m:r>
                                                          <a:rPr lang="en-SG" sz="1600" b="0" i="1" smtClean="0">
                                                            <a:latin typeface="Cambria Math" panose="02040503050406030204" pitchFamily="18" charset="0"/>
                                                            <a:ea typeface="Cambria Math" panose="02040503050406030204" pitchFamily="18" charset="0"/>
                                                          </a:rPr>
                                                          <m:t>𝜌</m:t>
                                                        </m:r>
                                                      </m:e>
                                                    </m:acc>
                                                  </m:e>
                                                  <m:sub>
                                                    <m:r>
                                                      <a:rPr lang="en-SG" sz="1600" b="0" i="1" smtClean="0">
                                                        <a:latin typeface="Cambria Math" panose="02040503050406030204" pitchFamily="18" charset="0"/>
                                                      </a:rPr>
                                                      <m:t>𝑠</m:t>
                                                    </m:r>
                                                  </m:sub>
                                                </m:sSub>
                                                <m:d>
                                                  <m:dPr>
                                                    <m:begChr m:val="["/>
                                                    <m:endChr m:val="]"/>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r>
                                                  <a:rPr lang="en-SG" sz="1600" b="0" i="1" smtClean="0">
                                                    <a:latin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rPr>
                                                  <m:t>𝑠</m:t>
                                                </m:r>
                                              </m:sub>
                                            </m:sSub>
                                            <m:d>
                                              <m:dPr>
                                                <m:begChr m:val="["/>
                                                <m:endChr m:val="]"/>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e>
                                        </m:d>
                                        <m:r>
                                          <a:rPr lang="en-SG" sz="1600" b="0" i="1" smtClean="0">
                                            <a:latin typeface="Cambria Math" panose="02040503050406030204" pitchFamily="18" charset="0"/>
                                            <a:ea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𝜖</m:t>
                                        </m:r>
                                        <m:r>
                                          <a:rPr lang="en-SG" sz="1600" b="0" i="1" smtClean="0">
                                            <a:latin typeface="Cambria Math" panose="02040503050406030204" pitchFamily="18" charset="0"/>
                                            <a:ea typeface="Cambria Math" panose="02040503050406030204" pitchFamily="18" charset="0"/>
                                          </a:rPr>
                                          <m:t>∗</m:t>
                                        </m:r>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r>
                                          <a:rPr lang="en-SG" sz="1600" b="0" i="1" smtClean="0">
                                            <a:latin typeface="Cambria Math" panose="02040503050406030204" pitchFamily="18" charset="0"/>
                                            <a:ea typeface="Cambria Math" panose="02040503050406030204" pitchFamily="18" charset="0"/>
                                          </a:rPr>
                                          <m:t>, </m:t>
                                        </m:r>
                                        <m:r>
                                          <a:rPr lang="en-SG" sz="1600" b="0" i="0" smtClean="0">
                                            <a:latin typeface="Cambria Math" panose="02040503050406030204" pitchFamily="18" charset="0"/>
                                            <a:ea typeface="Cambria Math" panose="02040503050406030204" pitchFamily="18" charset="0"/>
                                          </a:rPr>
                                          <m:t> </m:t>
                                        </m:r>
                                        <m:r>
                                          <m:rPr>
                                            <m:sty m:val="p"/>
                                          </m:rPr>
                                          <a:rPr lang="en-SG" sz="1600" b="0" i="0" smtClean="0">
                                            <a:latin typeface="Cambria Math" panose="02040503050406030204" pitchFamily="18" charset="0"/>
                                            <a:ea typeface="Cambria Math" panose="02040503050406030204" pitchFamily="18" charset="0"/>
                                          </a:rPr>
                                          <m:t>if</m:t>
                                        </m:r>
                                        <m:r>
                                          <a:rPr lang="en-SG" sz="1600" b="0" i="0" smtClean="0">
                                            <a:latin typeface="Cambria Math" panose="02040503050406030204" pitchFamily="18" charset="0"/>
                                            <a:ea typeface="Cambria Math" panose="02040503050406030204" pitchFamily="18" charset="0"/>
                                          </a:rPr>
                                          <m:t>  </m:t>
                                        </m:r>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d>
                                          <m:dPr>
                                            <m:begChr m:val="["/>
                                            <m:endChr m:val="]"/>
                                            <m:ctrlPr>
                                              <a:rPr lang="en-SG" sz="1600" b="0" i="1" smtClean="0">
                                                <a:latin typeface="Cambria Math" panose="02040503050406030204" pitchFamily="18" charset="0"/>
                                                <a:ea typeface="Cambria Math" panose="02040503050406030204" pitchFamily="18" charset="0"/>
                                              </a:rPr>
                                            </m:ctrlPr>
                                          </m:dPr>
                                          <m:e>
                                            <m:r>
                                              <a:rPr lang="en-SG" sz="1600" b="0" i="1" smtClean="0">
                                                <a:latin typeface="Cambria Math" panose="02040503050406030204" pitchFamily="18" charset="0"/>
                                                <a:ea typeface="Cambria Math" panose="02040503050406030204" pitchFamily="18" charset="0"/>
                                              </a:rPr>
                                              <m:t>𝑣</m:t>
                                            </m:r>
                                          </m:e>
                                        </m:d>
                                        <m:r>
                                          <a:rPr lang="en-SG" sz="1600" b="0" i="1" smtClean="0">
                                            <a:latin typeface="Cambria Math" panose="02040503050406030204" pitchFamily="18" charset="0"/>
                                            <a:ea typeface="Cambria Math" panose="02040503050406030204" pitchFamily="18" charset="0"/>
                                          </a:rPr>
                                          <m:t>&gt;</m:t>
                                        </m:r>
                                        <m:r>
                                          <a:rPr lang="en-SG" sz="1600" b="0" i="1" smtClean="0">
                                            <a:latin typeface="Cambria Math" panose="02040503050406030204" pitchFamily="18" charset="0"/>
                                            <a:ea typeface="Cambria Math" panose="02040503050406030204" pitchFamily="18" charset="0"/>
                                          </a:rPr>
                                          <m:t>𝜖</m:t>
                                        </m:r>
                                      </m:e>
                                      <m:e>
                                        <m:d>
                                          <m:dPr>
                                            <m:begChr m:val="|"/>
                                            <m:endChr m:val="|"/>
                                            <m:ctrlPr>
                                              <a:rPr lang="en-SG" sz="1600" b="0" i="1" smtClean="0">
                                                <a:solidFill>
                                                  <a:srgbClr val="0000FF"/>
                                                </a:solidFill>
                                                <a:latin typeface="Cambria Math" panose="02040503050406030204" pitchFamily="18" charset="0"/>
                                              </a:rPr>
                                            </m:ctrlPr>
                                          </m:dPr>
                                          <m:e>
                                            <m:sSub>
                                              <m:sSubPr>
                                                <m:ctrlPr>
                                                  <a:rPr lang="en-SG" sz="1600" b="0" i="1" smtClean="0">
                                                    <a:solidFill>
                                                      <a:srgbClr val="0000FF"/>
                                                    </a:solidFill>
                                                    <a:latin typeface="Cambria Math" panose="02040503050406030204" pitchFamily="18" charset="0"/>
                                                  </a:rPr>
                                                </m:ctrlPr>
                                              </m:sSubPr>
                                              <m:e>
                                                <m:sSub>
                                                  <m:sSubPr>
                                                    <m:ctrlPr>
                                                      <a:rPr lang="en-SG" sz="1600" b="0" i="1" smtClean="0">
                                                        <a:solidFill>
                                                          <a:srgbClr val="0000FF"/>
                                                        </a:solidFill>
                                                        <a:latin typeface="Cambria Math" panose="02040503050406030204" pitchFamily="18" charset="0"/>
                                                      </a:rPr>
                                                    </m:ctrlPr>
                                                  </m:sSubPr>
                                                  <m:e>
                                                    <m:acc>
                                                      <m:accPr>
                                                        <m:chr m:val="̂"/>
                                                        <m:ctrlPr>
                                                          <a:rPr lang="en-SG" sz="1600" b="0" i="1" smtClean="0">
                                                            <a:solidFill>
                                                              <a:srgbClr val="0000FF"/>
                                                            </a:solidFill>
                                                            <a:latin typeface="Cambria Math" panose="02040503050406030204" pitchFamily="18" charset="0"/>
                                                          </a:rPr>
                                                        </m:ctrlPr>
                                                      </m:accPr>
                                                      <m:e>
                                                        <m:r>
                                                          <a:rPr lang="en-SG" sz="1600" b="0" i="1" smtClean="0">
                                                            <a:solidFill>
                                                              <a:srgbClr val="0000FF"/>
                                                            </a:solidFill>
                                                            <a:latin typeface="Cambria Math" panose="02040503050406030204" pitchFamily="18" charset="0"/>
                                                            <a:ea typeface="Cambria Math" panose="02040503050406030204" pitchFamily="18" charset="0"/>
                                                          </a:rPr>
                                                          <m:t>𝜌</m:t>
                                                        </m:r>
                                                      </m:e>
                                                    </m:acc>
                                                  </m:e>
                                                  <m:sub>
                                                    <m:r>
                                                      <a:rPr lang="en-SG" sz="1600" b="0" i="1" smtClean="0">
                                                        <a:solidFill>
                                                          <a:srgbClr val="0000FF"/>
                                                        </a:solidFill>
                                                        <a:latin typeface="Cambria Math" panose="02040503050406030204" pitchFamily="18" charset="0"/>
                                                      </a:rPr>
                                                      <m:t>𝑠</m:t>
                                                    </m:r>
                                                  </m:sub>
                                                </m:sSub>
                                                <m:d>
                                                  <m:dPr>
                                                    <m:begChr m:val="["/>
                                                    <m:endChr m:val="]"/>
                                                    <m:ctrlPr>
                                                      <a:rPr lang="en-SG" sz="1600" b="0" i="1" smtClean="0">
                                                        <a:solidFill>
                                                          <a:srgbClr val="0000FF"/>
                                                        </a:solidFill>
                                                        <a:latin typeface="Cambria Math" panose="02040503050406030204" pitchFamily="18" charset="0"/>
                                                      </a:rPr>
                                                    </m:ctrlPr>
                                                  </m:dPr>
                                                  <m:e>
                                                    <m:r>
                                                      <a:rPr lang="en-SG" sz="1600" b="0" i="1" smtClean="0">
                                                        <a:solidFill>
                                                          <a:srgbClr val="0000FF"/>
                                                        </a:solidFill>
                                                        <a:latin typeface="Cambria Math" panose="02040503050406030204" pitchFamily="18" charset="0"/>
                                                      </a:rPr>
                                                      <m:t>𝑣</m:t>
                                                    </m:r>
                                                  </m:e>
                                                </m:d>
                                                <m:r>
                                                  <a:rPr lang="en-SG" sz="1600" b="0" i="1" smtClean="0">
                                                    <a:solidFill>
                                                      <a:srgbClr val="0000FF"/>
                                                    </a:solidFill>
                                                    <a:latin typeface="Cambria Math" panose="02040503050406030204" pitchFamily="18" charset="0"/>
                                                  </a:rPr>
                                                  <m:t>−</m:t>
                                                </m:r>
                                                <m:r>
                                                  <a:rPr lang="en-SG" sz="1600" b="0" i="1" smtClean="0">
                                                    <a:solidFill>
                                                      <a:srgbClr val="0000FF"/>
                                                    </a:solidFill>
                                                    <a:latin typeface="Cambria Math" panose="02040503050406030204" pitchFamily="18" charset="0"/>
                                                    <a:ea typeface="Cambria Math" panose="02040503050406030204" pitchFamily="18" charset="0"/>
                                                  </a:rPr>
                                                  <m:t>𝜌</m:t>
                                                </m:r>
                                              </m:e>
                                              <m:sub>
                                                <m:r>
                                                  <a:rPr lang="en-SG" sz="1600" b="0" i="1" smtClean="0">
                                                    <a:solidFill>
                                                      <a:srgbClr val="0000FF"/>
                                                    </a:solidFill>
                                                    <a:latin typeface="Cambria Math" panose="02040503050406030204" pitchFamily="18" charset="0"/>
                                                  </a:rPr>
                                                  <m:t>𝑠</m:t>
                                                </m:r>
                                              </m:sub>
                                            </m:sSub>
                                            <m:d>
                                              <m:dPr>
                                                <m:begChr m:val="["/>
                                                <m:endChr m:val="]"/>
                                                <m:ctrlPr>
                                                  <a:rPr lang="en-SG" sz="1600" b="0" i="1" smtClean="0">
                                                    <a:solidFill>
                                                      <a:srgbClr val="0000FF"/>
                                                    </a:solidFill>
                                                    <a:latin typeface="Cambria Math" panose="02040503050406030204" pitchFamily="18" charset="0"/>
                                                  </a:rPr>
                                                </m:ctrlPr>
                                              </m:dPr>
                                              <m:e>
                                                <m:r>
                                                  <a:rPr lang="en-SG" sz="1600" b="0" i="1" smtClean="0">
                                                    <a:solidFill>
                                                      <a:srgbClr val="0000FF"/>
                                                    </a:solidFill>
                                                    <a:latin typeface="Cambria Math" panose="02040503050406030204" pitchFamily="18" charset="0"/>
                                                  </a:rPr>
                                                  <m:t>𝑣</m:t>
                                                </m:r>
                                              </m:e>
                                            </m:d>
                                          </m:e>
                                        </m:d>
                                        <m:r>
                                          <a:rPr lang="en-SG" sz="1600" b="0" i="1" smtClean="0">
                                            <a:solidFill>
                                              <a:srgbClr val="0000FF"/>
                                            </a:solidFill>
                                            <a:latin typeface="Cambria Math" panose="02040503050406030204" pitchFamily="18" charset="0"/>
                                            <a:ea typeface="Cambria Math" panose="02040503050406030204" pitchFamily="18" charset="0"/>
                                          </a:rPr>
                                          <m:t>≤</m:t>
                                        </m:r>
                                        <m:r>
                                          <a:rPr lang="en-SG" sz="1600" b="0" i="1" smtClean="0">
                                            <a:solidFill>
                                              <a:srgbClr val="0000FF"/>
                                            </a:solidFill>
                                            <a:latin typeface="Cambria Math" panose="02040503050406030204" pitchFamily="18" charset="0"/>
                                            <a:ea typeface="Cambria Math" panose="02040503050406030204" pitchFamily="18" charset="0"/>
                                          </a:rPr>
                                          <m:t>𝜖</m:t>
                                        </m:r>
                                        <m:r>
                                          <a:rPr lang="en-SG" sz="1600" b="0" i="1" smtClean="0">
                                            <a:latin typeface="Cambria Math" panose="02040503050406030204" pitchFamily="18" charset="0"/>
                                            <a:ea typeface="Cambria Math" panose="02040503050406030204" pitchFamily="18" charset="0"/>
                                          </a:rPr>
                                          <m:t>, </m:t>
                                        </m:r>
                                        <m:r>
                                          <a:rPr lang="en-SG" sz="1600" b="0" i="0" smtClean="0">
                                            <a:latin typeface="Cambria Math" panose="02040503050406030204" pitchFamily="18" charset="0"/>
                                            <a:ea typeface="Cambria Math" panose="02040503050406030204" pitchFamily="18" charset="0"/>
                                          </a:rPr>
                                          <m:t>            </m:t>
                                        </m:r>
                                        <m:r>
                                          <m:rPr>
                                            <m:sty m:val="p"/>
                                          </m:rPr>
                                          <a:rPr lang="en-SG" sz="1600" b="0" i="0" smtClean="0">
                                            <a:latin typeface="Cambria Math" panose="02040503050406030204" pitchFamily="18" charset="0"/>
                                            <a:ea typeface="Cambria Math" panose="02040503050406030204" pitchFamily="18" charset="0"/>
                                          </a:rPr>
                                          <m:t>otherwise</m:t>
                                        </m:r>
                                      </m:e>
                                    </m:eqArr>
                                    <m:r>
                                      <a:rPr lang="en-SG" sz="1600" b="0" i="1" smtClean="0">
                                        <a:latin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≥1−</m:t>
                                    </m:r>
                                    <m:r>
                                      <a:rPr lang="en-SG" sz="1600" b="0" i="1" smtClean="0">
                                        <a:latin typeface="Cambria Math" panose="02040503050406030204" pitchFamily="18" charset="0"/>
                                        <a:ea typeface="Cambria Math" panose="02040503050406030204" pitchFamily="18" charset="0"/>
                                      </a:rPr>
                                      <m:t>𝜖</m:t>
                                    </m:r>
                                  </m:e>
                                </m:d>
                              </m:oMath>
                            </m:oMathPara>
                          </a14:m>
                          <a:endParaRPr lang="en-SG" sz="1600" dirty="0">
                            <a:latin typeface="+mj-lt"/>
                          </a:endParaRPr>
                        </a:p>
                      </a:txBody>
                      <a:tcPr anchor="ctr"/>
                    </a:tc>
                    <a:tc>
                      <a:txBody>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𝑂</m:t>
                                </m:r>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𝑡</m:t>
                                    </m:r>
                                    <m:r>
                                      <m:rPr>
                                        <m:sty m:val="p"/>
                                      </m:rPr>
                                      <a:rPr lang="en-SG" sz="1600" b="0" i="0" smtClean="0">
                                        <a:latin typeface="Cambria Math" panose="02040503050406030204" pitchFamily="18" charset="0"/>
                                      </a:rPr>
                                      <m:t>log</m:t>
                                    </m:r>
                                    <m:r>
                                      <a:rPr lang="en-SG" sz="1600" b="0" i="1" smtClean="0">
                                        <a:latin typeface="Cambria Math" panose="02040503050406030204" pitchFamily="18" charset="0"/>
                                      </a:rPr>
                                      <m:t>(</m:t>
                                    </m:r>
                                    <m:r>
                                      <a:rPr lang="en-SG" sz="1600" b="0" i="1" smtClean="0">
                                        <a:latin typeface="Cambria Math" panose="02040503050406030204" pitchFamily="18" charset="0"/>
                                      </a:rPr>
                                      <m:t>𝑛</m:t>
                                    </m:r>
                                    <m:r>
                                      <a:rPr lang="en-SG" sz="1600" b="0" i="1" smtClean="0">
                                        <a:latin typeface="Cambria Math" panose="02040503050406030204" pitchFamily="18" charset="0"/>
                                      </a:rPr>
                                      <m:t>)</m:t>
                                    </m:r>
                                  </m:num>
                                  <m:den>
                                    <m:sSup>
                                      <m:sSupPr>
                                        <m:ctrlPr>
                                          <a:rPr lang="en-SG" sz="1600" b="0" i="1" smtClean="0">
                                            <a:solidFill>
                                              <a:srgbClr val="0000FF"/>
                                            </a:solidFill>
                                            <a:latin typeface="Cambria Math" panose="02040503050406030204" pitchFamily="18" charset="0"/>
                                          </a:rPr>
                                        </m:ctrlPr>
                                      </m:sSupPr>
                                      <m:e>
                                        <m:r>
                                          <a:rPr lang="en-SG" sz="1600" b="0" i="1" smtClean="0">
                                            <a:solidFill>
                                              <a:srgbClr val="0000FF"/>
                                            </a:solidFill>
                                            <a:latin typeface="Cambria Math" panose="02040503050406030204" pitchFamily="18" charset="0"/>
                                            <a:ea typeface="Cambria Math" panose="02040503050406030204" pitchFamily="18" charset="0"/>
                                          </a:rPr>
                                          <m:t>𝜖</m:t>
                                        </m:r>
                                      </m:e>
                                      <m:sup>
                                        <m:r>
                                          <a:rPr lang="en-SG" sz="1600" b="0" i="1" smtClean="0">
                                            <a:solidFill>
                                              <a:srgbClr val="0000FF"/>
                                            </a:solidFill>
                                            <a:latin typeface="Cambria Math" panose="02040503050406030204" pitchFamily="18" charset="0"/>
                                          </a:rPr>
                                          <m:t>3</m:t>
                                        </m:r>
                                      </m:sup>
                                    </m:sSup>
                                  </m:den>
                                </m:f>
                                <m:r>
                                  <a:rPr lang="en-SG" sz="1600" b="0" i="1" smtClean="0">
                                    <a:latin typeface="Cambria Math" panose="02040503050406030204" pitchFamily="18" charset="0"/>
                                  </a:rPr>
                                  <m:t>)</m:t>
                                </m:r>
                              </m:oMath>
                            </m:oMathPara>
                          </a14:m>
                          <a:endParaRPr lang="en-SG" sz="1600" dirty="0">
                            <a:latin typeface="+mj-lt"/>
                          </a:endParaRPr>
                        </a:p>
                      </a:txBody>
                      <a:tcPr anchor="ctr"/>
                    </a:tc>
                    <a:extLst>
                      <a:ext uri="{0D108BD9-81ED-4DB2-BD59-A6C34878D82A}">
                        <a16:rowId xmlns:a16="http://schemas.microsoft.com/office/drawing/2014/main" val="277991316"/>
                      </a:ext>
                    </a:extLst>
                  </a:tr>
                  <a:tr h="541337">
                    <a:tc>
                      <a:txBody>
                        <a:bodyPr/>
                        <a:lstStyle/>
                        <a:p>
                          <a:r>
                            <a:rPr lang="en-SG" sz="1600" dirty="0">
                              <a:latin typeface="+mj-lt"/>
                            </a:rPr>
                            <a:t>HK-Relax</a:t>
                          </a:r>
                        </a:p>
                      </a:txBody>
                      <a:tcPr anchor="ctr"/>
                    </a:tc>
                    <a:tc>
                      <a:txBody>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rPr>
                                        </m:ctrlPr>
                                      </m:sSubPr>
                                      <m:e>
                                        <m:acc>
                                          <m:accPr>
                                            <m:chr m:val="̂"/>
                                            <m:ctrlPr>
                                              <a:rPr lang="en-SG" sz="1600" b="0" i="1" smtClean="0">
                                                <a:latin typeface="Cambria Math" panose="02040503050406030204" pitchFamily="18" charset="0"/>
                                              </a:rPr>
                                            </m:ctrlPr>
                                          </m:accPr>
                                          <m:e>
                                            <m:r>
                                              <a:rPr lang="en-SG" sz="1600" b="0" i="1" smtClean="0">
                                                <a:latin typeface="Cambria Math" panose="02040503050406030204" pitchFamily="18" charset="0"/>
                                                <a:ea typeface="Cambria Math" panose="02040503050406030204" pitchFamily="18" charset="0"/>
                                              </a:rPr>
                                              <m:t>𝜌</m:t>
                                            </m:r>
                                          </m:e>
                                        </m:acc>
                                      </m:e>
                                      <m:sub>
                                        <m:r>
                                          <a:rPr lang="en-SG" sz="1600" b="0" i="1" smtClean="0">
                                            <a:latin typeface="Cambria Math" panose="02040503050406030204" pitchFamily="18" charset="0"/>
                                          </a:rPr>
                                          <m:t>𝑠</m:t>
                                        </m:r>
                                      </m:sub>
                                    </m:sSub>
                                    <m:d>
                                      <m:dPr>
                                        <m:begChr m:val="["/>
                                        <m:endChr m:val="]"/>
                                        <m:ctrlPr>
                                          <a:rPr lang="en-SG" sz="1600" b="0" i="1" smtClean="0">
                                            <a:latin typeface="Cambria Math" panose="02040503050406030204" pitchFamily="18" charset="0"/>
                                          </a:rPr>
                                        </m:ctrlPr>
                                      </m:dPr>
                                      <m:e>
                                        <m:r>
                                          <a:rPr lang="en-SG" sz="1600" b="0" i="1" smtClean="0">
                                            <a:latin typeface="Cambria Math" panose="02040503050406030204" pitchFamily="18" charset="0"/>
                                          </a:rPr>
                                          <m:t>𝑣</m:t>
                                        </m:r>
                                      </m:e>
                                    </m:d>
                                  </m:num>
                                  <m:den>
                                    <m:r>
                                      <a:rPr lang="en-SG" sz="1600" b="0" i="1" smtClean="0">
                                        <a:latin typeface="Cambria Math" panose="02040503050406030204" pitchFamily="18" charset="0"/>
                                      </a:rPr>
                                      <m:t>𝑑</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den>
                                </m:f>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sSub>
                                      <m:sSubPr>
                                        <m:ctrlPr>
                                          <a:rPr lang="en-SG" sz="1600" b="0" i="1" smtClean="0">
                                            <a:latin typeface="Cambria Math" panose="02040503050406030204" pitchFamily="18" charset="0"/>
                                            <a:ea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ea typeface="Cambria Math" panose="02040503050406030204" pitchFamily="18" charset="0"/>
                                          </a:rPr>
                                          <m:t>𝑠</m:t>
                                        </m:r>
                                      </m:sub>
                                    </m:sSub>
                                    <m:r>
                                      <a:rPr lang="en-SG" sz="1600" b="0" i="1" smtClean="0">
                                        <a:latin typeface="Cambria Math" panose="02040503050406030204" pitchFamily="18" charset="0"/>
                                        <a:ea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𝑣</m:t>
                                    </m:r>
                                    <m:r>
                                      <a:rPr lang="en-SG" sz="1600" b="0" i="1" smtClean="0">
                                        <a:latin typeface="Cambria Math" panose="02040503050406030204" pitchFamily="18" charset="0"/>
                                        <a:ea typeface="Cambria Math" panose="02040503050406030204" pitchFamily="18" charset="0"/>
                                      </a:rPr>
                                      <m:t>]</m:t>
                                    </m:r>
                                  </m:num>
                                  <m:den>
                                    <m:r>
                                      <a:rPr lang="en-SG" sz="1600" b="0" i="1" smtClean="0">
                                        <a:latin typeface="Cambria Math" panose="02040503050406030204" pitchFamily="18" charset="0"/>
                                      </a:rPr>
                                      <m:t>𝑑</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den>
                                </m:f>
                                <m:r>
                                  <a:rPr lang="en-SG" sz="1600" b="0" i="1" smtClean="0">
                                    <a:latin typeface="Cambria Math" panose="02040503050406030204" pitchFamily="18" charset="0"/>
                                  </a:rPr>
                                  <m:t>|</m:t>
                                </m:r>
                                <m:r>
                                  <a:rPr lang="en-SG" sz="1600" b="0" i="1" smtClean="0">
                                    <a:latin typeface="Cambria Math" panose="02040503050406030204" pitchFamily="18" charset="0"/>
                                    <a:ea typeface="Cambria Math" panose="02040503050406030204" pitchFamily="18" charset="0"/>
                                  </a:rPr>
                                  <m:t>≤</m:t>
                                </m:r>
                                <m:sSub>
                                  <m:sSubPr>
                                    <m:ctrlPr>
                                      <a:rPr lang="en-SG" sz="1600" b="0" i="1" smtClean="0">
                                        <a:solidFill>
                                          <a:srgbClr val="0000FF"/>
                                        </a:solidFill>
                                        <a:latin typeface="Cambria Math" panose="02040503050406030204" pitchFamily="18" charset="0"/>
                                        <a:ea typeface="Cambria Math" panose="02040503050406030204" pitchFamily="18" charset="0"/>
                                      </a:rPr>
                                    </m:ctrlPr>
                                  </m:sSubPr>
                                  <m:e>
                                    <m:r>
                                      <a:rPr lang="en-SG" sz="1600" b="0" i="1" smtClean="0">
                                        <a:solidFill>
                                          <a:srgbClr val="0000FF"/>
                                        </a:solidFill>
                                        <a:latin typeface="Cambria Math" panose="02040503050406030204" pitchFamily="18" charset="0"/>
                                        <a:ea typeface="Cambria Math" panose="02040503050406030204" pitchFamily="18" charset="0"/>
                                      </a:rPr>
                                      <m:t>𝜖</m:t>
                                    </m:r>
                                  </m:e>
                                  <m:sub>
                                    <m:r>
                                      <a:rPr lang="en-SG" sz="1600" b="0" i="1" smtClean="0">
                                        <a:solidFill>
                                          <a:srgbClr val="0000FF"/>
                                        </a:solidFill>
                                        <a:latin typeface="Cambria Math" panose="02040503050406030204" pitchFamily="18" charset="0"/>
                                        <a:ea typeface="Cambria Math" panose="02040503050406030204" pitchFamily="18" charset="0"/>
                                      </a:rPr>
                                      <m:t>𝑎</m:t>
                                    </m:r>
                                  </m:sub>
                                </m:sSub>
                              </m:oMath>
                            </m:oMathPara>
                          </a14:m>
                          <a:endParaRPr lang="en-SG" sz="1600" dirty="0">
                            <a:latin typeface="+mj-lt"/>
                          </a:endParaRPr>
                        </a:p>
                      </a:txBody>
                      <a:tcPr anchor="ctr"/>
                    </a:tc>
                    <a:tc>
                      <a:txBody>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𝑂</m:t>
                                </m:r>
                                <m:r>
                                  <a:rPr lang="en-SG" sz="1600" b="0" i="1" smtClean="0">
                                    <a:latin typeface="Cambria Math" panose="02040503050406030204" pitchFamily="18" charset="0"/>
                                  </a:rPr>
                                  <m:t>(</m:t>
                                </m:r>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𝑡</m:t>
                                    </m:r>
                                    <m:sSup>
                                      <m:sSupPr>
                                        <m:ctrlPr>
                                          <a:rPr lang="en-SG" sz="1600" b="0" i="1" smtClean="0">
                                            <a:solidFill>
                                              <a:srgbClr val="0000FF"/>
                                            </a:solidFill>
                                            <a:latin typeface="Cambria Math" panose="02040503050406030204" pitchFamily="18" charset="0"/>
                                          </a:rPr>
                                        </m:ctrlPr>
                                      </m:sSupPr>
                                      <m:e>
                                        <m:r>
                                          <a:rPr lang="en-SG" sz="1600" b="0" i="1" smtClean="0">
                                            <a:solidFill>
                                              <a:srgbClr val="0000FF"/>
                                            </a:solidFill>
                                            <a:latin typeface="Cambria Math" panose="02040503050406030204" pitchFamily="18" charset="0"/>
                                          </a:rPr>
                                          <m:t>𝑒</m:t>
                                        </m:r>
                                      </m:e>
                                      <m:sup>
                                        <m:r>
                                          <a:rPr lang="en-SG" sz="1600" b="0" i="1" smtClean="0">
                                            <a:solidFill>
                                              <a:srgbClr val="0000FF"/>
                                            </a:solidFill>
                                            <a:latin typeface="Cambria Math" panose="02040503050406030204" pitchFamily="18" charset="0"/>
                                          </a:rPr>
                                          <m:t>𝑡</m:t>
                                        </m:r>
                                      </m:sup>
                                    </m:sSup>
                                    <m:r>
                                      <m:rPr>
                                        <m:sty m:val="p"/>
                                      </m:rPr>
                                      <a:rPr lang="en-SG" sz="1600" b="0" i="0" smtClean="0">
                                        <a:latin typeface="Cambria Math" panose="02040503050406030204" pitchFamily="18" charset="0"/>
                                      </a:rPr>
                                      <m:t>log</m:t>
                                    </m:r>
                                    <m:r>
                                      <a:rPr lang="en-SG" sz="1600" b="0" i="1" smtClean="0">
                                        <a:latin typeface="Cambria Math" panose="02040503050406030204" pitchFamily="18" charset="0"/>
                                      </a:rPr>
                                      <m:t>⁡(1/</m:t>
                                    </m:r>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𝜖</m:t>
                                        </m:r>
                                      </m:e>
                                      <m:sub>
                                        <m:r>
                                          <a:rPr lang="en-SG" sz="1600" b="0" i="1" smtClean="0">
                                            <a:latin typeface="Cambria Math" panose="02040503050406030204" pitchFamily="18" charset="0"/>
                                          </a:rPr>
                                          <m:t>𝑎</m:t>
                                        </m:r>
                                      </m:sub>
                                    </m:sSub>
                                    <m:r>
                                      <a:rPr lang="en-SG" sz="1600" b="0" i="1" smtClean="0">
                                        <a:latin typeface="Cambria Math" panose="02040503050406030204" pitchFamily="18" charset="0"/>
                                      </a:rPr>
                                      <m:t>)</m:t>
                                    </m:r>
                                  </m:num>
                                  <m:den>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ea typeface="Cambria Math" panose="02040503050406030204" pitchFamily="18" charset="0"/>
                                          </a:rPr>
                                          <m:t>𝜖</m:t>
                                        </m:r>
                                      </m:e>
                                      <m:sub>
                                        <m:r>
                                          <a:rPr lang="en-SG" sz="1600" b="0" i="1" smtClean="0">
                                            <a:latin typeface="Cambria Math" panose="02040503050406030204" pitchFamily="18" charset="0"/>
                                          </a:rPr>
                                          <m:t>𝑎</m:t>
                                        </m:r>
                                      </m:sub>
                                    </m:sSub>
                                  </m:den>
                                </m:f>
                                <m:r>
                                  <a:rPr lang="en-SG" sz="1600" b="0" i="1" smtClean="0">
                                    <a:latin typeface="Cambria Math" panose="02040503050406030204" pitchFamily="18" charset="0"/>
                                  </a:rPr>
                                  <m:t>)</m:t>
                                </m:r>
                              </m:oMath>
                            </m:oMathPara>
                          </a14:m>
                          <a:endParaRPr lang="en-SG" sz="1600" dirty="0">
                            <a:latin typeface="+mj-lt"/>
                          </a:endParaRPr>
                        </a:p>
                      </a:txBody>
                      <a:tcPr anchor="ctr"/>
                    </a:tc>
                    <a:extLst>
                      <a:ext uri="{0D108BD9-81ED-4DB2-BD59-A6C34878D82A}">
                        <a16:rowId xmlns:a16="http://schemas.microsoft.com/office/drawing/2014/main" val="3147161653"/>
                      </a:ext>
                    </a:extLst>
                  </a:tr>
                </a:tbl>
              </a:graphicData>
            </a:graphic>
          </p:graphicFrame>
        </mc:Choice>
        <mc:Fallback xmlns="">
          <p:graphicFrame>
            <p:nvGraphicFramePr>
              <p:cNvPr id="4" name="Content Placeholder 3">
                <a:extLst>
                  <a:ext uri="{FF2B5EF4-FFF2-40B4-BE49-F238E27FC236}">
                    <a16:creationId xmlns:a16="http://schemas.microsoft.com/office/drawing/2014/main" id="{C3E390CA-A5D4-4D78-81E9-3577202465FB}"/>
                  </a:ext>
                </a:extLst>
              </p:cNvPr>
              <p:cNvGraphicFramePr>
                <a:graphicFrameLocks noGrp="1"/>
              </p:cNvGraphicFramePr>
              <p:nvPr>
                <p:ph idx="1"/>
                <p:extLst>
                  <p:ext uri="{D42A27DB-BD31-4B8C-83A1-F6EECF244321}">
                    <p14:modId xmlns:p14="http://schemas.microsoft.com/office/powerpoint/2010/main" val="559626987"/>
                  </p:ext>
                </p:extLst>
              </p:nvPr>
            </p:nvGraphicFramePr>
            <p:xfrm>
              <a:off x="446063" y="1989589"/>
              <a:ext cx="8264434" cy="1566863"/>
            </p:xfrm>
            <a:graphic>
              <a:graphicData uri="http://schemas.openxmlformats.org/drawingml/2006/table">
                <a:tbl>
                  <a:tblPr firstRow="1" bandRow="1">
                    <a:tableStyleId>{5940675A-B579-460E-94D1-54222C63F5DA}</a:tableStyleId>
                  </a:tblPr>
                  <a:tblGrid>
                    <a:gridCol w="1375953">
                      <a:extLst>
                        <a:ext uri="{9D8B030D-6E8A-4147-A177-3AD203B41FA5}">
                          <a16:colId xmlns:a16="http://schemas.microsoft.com/office/drawing/2014/main" val="3714756336"/>
                        </a:ext>
                      </a:extLst>
                    </a:gridCol>
                    <a:gridCol w="5312228">
                      <a:extLst>
                        <a:ext uri="{9D8B030D-6E8A-4147-A177-3AD203B41FA5}">
                          <a16:colId xmlns:a16="http://schemas.microsoft.com/office/drawing/2014/main" val="3771501781"/>
                        </a:ext>
                      </a:extLst>
                    </a:gridCol>
                    <a:gridCol w="1576253">
                      <a:extLst>
                        <a:ext uri="{9D8B030D-6E8A-4147-A177-3AD203B41FA5}">
                          <a16:colId xmlns:a16="http://schemas.microsoft.com/office/drawing/2014/main" val="1523614744"/>
                        </a:ext>
                      </a:extLst>
                    </a:gridCol>
                  </a:tblGrid>
                  <a:tr h="370840">
                    <a:tc>
                      <a:txBody>
                        <a:bodyPr/>
                        <a:lstStyle/>
                        <a:p>
                          <a:pPr algn="ctr"/>
                          <a:r>
                            <a:rPr lang="en-US" altLang="zh-CN" b="1" dirty="0">
                              <a:latin typeface="+mj-lt"/>
                            </a:rPr>
                            <a:t>Algorithm</a:t>
                          </a:r>
                          <a:endParaRPr lang="en-SG" b="1" dirty="0">
                            <a:latin typeface="+mj-lt"/>
                          </a:endParaRPr>
                        </a:p>
                      </a:txBody>
                      <a:tcPr anchor="ctr"/>
                    </a:tc>
                    <a:tc>
                      <a:txBody>
                        <a:bodyPr/>
                        <a:lstStyle/>
                        <a:p>
                          <a:pPr algn="ctr"/>
                          <a:r>
                            <a:rPr lang="en-SG" b="1" dirty="0">
                              <a:latin typeface="+mj-lt"/>
                            </a:rPr>
                            <a:t>Accuracy Guarantee</a:t>
                          </a:r>
                        </a:p>
                      </a:txBody>
                      <a:tcPr anchor="ctr"/>
                    </a:tc>
                    <a:tc>
                      <a:txBody>
                        <a:bodyPr/>
                        <a:lstStyle/>
                        <a:p>
                          <a:pPr algn="ctr"/>
                          <a:r>
                            <a:rPr lang="en-SG" b="1" dirty="0">
                              <a:latin typeface="+mj-lt"/>
                            </a:rPr>
                            <a:t>Complexity</a:t>
                          </a:r>
                        </a:p>
                      </a:txBody>
                      <a:tcPr anchor="ctr"/>
                    </a:tc>
                    <a:extLst>
                      <a:ext uri="{0D108BD9-81ED-4DB2-BD59-A6C34878D82A}">
                        <a16:rowId xmlns:a16="http://schemas.microsoft.com/office/drawing/2014/main" val="968358707"/>
                      </a:ext>
                    </a:extLst>
                  </a:tr>
                  <a:tr h="577088">
                    <a:tc>
                      <a:txBody>
                        <a:bodyPr/>
                        <a:lstStyle/>
                        <a:p>
                          <a:r>
                            <a:rPr lang="en-SG" sz="1600" dirty="0" err="1">
                              <a:latin typeface="+mj-lt"/>
                            </a:rPr>
                            <a:t>ClusterHKPR</a:t>
                          </a:r>
                          <a:endParaRPr lang="en-SG" sz="1600" dirty="0">
                            <a:latin typeface="+mj-lt"/>
                          </a:endParaRPr>
                        </a:p>
                      </a:txBody>
                      <a:tcPr anchor="ctr"/>
                    </a:tc>
                    <a:tc>
                      <a:txBody>
                        <a:bodyPr/>
                        <a:lstStyle/>
                        <a:p>
                          <a:endParaRPr lang="en-US"/>
                        </a:p>
                      </a:txBody>
                      <a:tcPr anchor="ctr">
                        <a:blipFill>
                          <a:blip r:embed="rId4"/>
                          <a:stretch>
                            <a:fillRect l="-26062" t="-69474" r="-29966" b="-109474"/>
                          </a:stretch>
                        </a:blipFill>
                      </a:tcPr>
                    </a:tc>
                    <a:tc>
                      <a:txBody>
                        <a:bodyPr/>
                        <a:lstStyle/>
                        <a:p>
                          <a:endParaRPr lang="en-US"/>
                        </a:p>
                      </a:txBody>
                      <a:tcPr anchor="ctr">
                        <a:blipFill>
                          <a:blip r:embed="rId4"/>
                          <a:stretch>
                            <a:fillRect l="-423938" t="-69474" r="-772" b="-109474"/>
                          </a:stretch>
                        </a:blipFill>
                      </a:tcPr>
                    </a:tc>
                    <a:extLst>
                      <a:ext uri="{0D108BD9-81ED-4DB2-BD59-A6C34878D82A}">
                        <a16:rowId xmlns:a16="http://schemas.microsoft.com/office/drawing/2014/main" val="277991316"/>
                      </a:ext>
                    </a:extLst>
                  </a:tr>
                  <a:tr h="618935">
                    <a:tc>
                      <a:txBody>
                        <a:bodyPr/>
                        <a:lstStyle/>
                        <a:p>
                          <a:r>
                            <a:rPr lang="en-SG" sz="1600" dirty="0">
                              <a:latin typeface="+mj-lt"/>
                            </a:rPr>
                            <a:t>HK-Relax</a:t>
                          </a:r>
                        </a:p>
                      </a:txBody>
                      <a:tcPr anchor="ctr"/>
                    </a:tc>
                    <a:tc>
                      <a:txBody>
                        <a:bodyPr/>
                        <a:lstStyle/>
                        <a:p>
                          <a:endParaRPr lang="en-US"/>
                        </a:p>
                      </a:txBody>
                      <a:tcPr anchor="ctr">
                        <a:blipFill>
                          <a:blip r:embed="rId4"/>
                          <a:stretch>
                            <a:fillRect l="-26062" t="-157843" r="-29966" b="-1961"/>
                          </a:stretch>
                        </a:blipFill>
                      </a:tcPr>
                    </a:tc>
                    <a:tc>
                      <a:txBody>
                        <a:bodyPr/>
                        <a:lstStyle/>
                        <a:p>
                          <a:endParaRPr lang="en-US"/>
                        </a:p>
                      </a:txBody>
                      <a:tcPr anchor="ctr">
                        <a:blipFill>
                          <a:blip r:embed="rId4"/>
                          <a:stretch>
                            <a:fillRect l="-423938" t="-157843" r="-772" b="-1961"/>
                          </a:stretch>
                        </a:blipFill>
                      </a:tcPr>
                    </a:tc>
                    <a:extLst>
                      <a:ext uri="{0D108BD9-81ED-4DB2-BD59-A6C34878D82A}">
                        <a16:rowId xmlns:a16="http://schemas.microsoft.com/office/drawing/2014/main" val="3147161653"/>
                      </a:ext>
                    </a:extLst>
                  </a:tr>
                </a:tbl>
              </a:graphicData>
            </a:graphic>
          </p:graphicFrame>
        </mc:Fallback>
      </mc:AlternateContent>
      <p:sp>
        <p:nvSpPr>
          <p:cNvPr id="5" name="Rectangle 4">
            <a:extLst>
              <a:ext uri="{FF2B5EF4-FFF2-40B4-BE49-F238E27FC236}">
                <a16:creationId xmlns:a16="http://schemas.microsoft.com/office/drawing/2014/main" id="{FF4E3CD0-4F7A-4832-9892-94FE89B04E34}"/>
              </a:ext>
            </a:extLst>
          </p:cNvPr>
          <p:cNvSpPr/>
          <p:nvPr/>
        </p:nvSpPr>
        <p:spPr bwMode="auto">
          <a:xfrm>
            <a:off x="2118694" y="4527925"/>
            <a:ext cx="3925055" cy="1149531"/>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9" name="Right Arrow 1077">
            <a:extLst>
              <a:ext uri="{FF2B5EF4-FFF2-40B4-BE49-F238E27FC236}">
                <a16:creationId xmlns:a16="http://schemas.microsoft.com/office/drawing/2014/main" id="{C30A61EF-EF0F-4876-B883-3C91029F83AA}"/>
              </a:ext>
            </a:extLst>
          </p:cNvPr>
          <p:cNvSpPr/>
          <p:nvPr/>
        </p:nvSpPr>
        <p:spPr>
          <a:xfrm rot="5400000">
            <a:off x="4325641" y="3922179"/>
            <a:ext cx="492718" cy="218181"/>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spTree>
    <p:extLst>
      <p:ext uri="{BB962C8B-B14F-4D97-AF65-F5344CB8AC3E}">
        <p14:creationId xmlns:p14="http://schemas.microsoft.com/office/powerpoint/2010/main" val="390274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a:xfrm>
            <a:off x="685800" y="838202"/>
            <a:ext cx="7772400" cy="1143000"/>
          </a:xfrm>
        </p:spPr>
        <p:txBody>
          <a:bodyPr/>
          <a:lstStyle/>
          <a:p>
            <a:r>
              <a:rPr lang="en-SG" dirty="0"/>
              <a:t>HK-Push: deterministic graph traversal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4D0E49-E0E5-4EE4-B007-723D176221C0}"/>
                  </a:ext>
                </a:extLst>
              </p:cNvPr>
              <p:cNvSpPr>
                <a:spLocks noGrp="1"/>
              </p:cNvSpPr>
              <p:nvPr>
                <p:ph idx="1"/>
              </p:nvPr>
            </p:nvSpPr>
            <p:spPr>
              <a:xfrm>
                <a:off x="637672" y="2071164"/>
                <a:ext cx="8001000" cy="4114800"/>
              </a:xfrm>
            </p:spPr>
            <p:txBody>
              <a:bodyPr/>
              <a:lstStyle/>
              <a:p>
                <a:r>
                  <a:rPr lang="en-SG" sz="2800" dirty="0">
                    <a:solidFill>
                      <a:srgbClr val="0000FF"/>
                    </a:solidFill>
                    <a:latin typeface="+mj-lt"/>
                  </a:rPr>
                  <a:t>Reserve </a:t>
                </a:r>
                <a14:m>
                  <m:oMath xmlns:m="http://schemas.openxmlformats.org/officeDocument/2006/math">
                    <m:sSub>
                      <m:sSubPr>
                        <m:ctrlPr>
                          <a:rPr lang="en-SG" sz="2800" i="1" smtClean="0">
                            <a:solidFill>
                              <a:srgbClr val="0000FF"/>
                            </a:solidFill>
                            <a:latin typeface="Cambria Math" panose="02040503050406030204" pitchFamily="18" charset="0"/>
                          </a:rPr>
                        </m:ctrlPr>
                      </m:sSubPr>
                      <m:e>
                        <m:acc>
                          <m:accPr>
                            <m:chr m:val="̂"/>
                            <m:ctrlPr>
                              <a:rPr lang="en-SG" sz="2800" i="1">
                                <a:solidFill>
                                  <a:srgbClr val="0000FF"/>
                                </a:solidFill>
                                <a:latin typeface="Cambria Math" panose="02040503050406030204" pitchFamily="18" charset="0"/>
                              </a:rPr>
                            </m:ctrlPr>
                          </m:accPr>
                          <m:e>
                            <m:r>
                              <a:rPr lang="en-SG" sz="2800" b="1" i="1">
                                <a:solidFill>
                                  <a:srgbClr val="0000FF"/>
                                </a:solidFill>
                                <a:latin typeface="Cambria Math" panose="02040503050406030204" pitchFamily="18" charset="0"/>
                                <a:ea typeface="Cambria Math" panose="02040503050406030204" pitchFamily="18" charset="0"/>
                              </a:rPr>
                              <m:t>𝝆</m:t>
                            </m:r>
                          </m:e>
                        </m:acc>
                      </m:e>
                      <m:sub>
                        <m:r>
                          <a:rPr lang="en-SG" sz="2800" i="1">
                            <a:solidFill>
                              <a:srgbClr val="0000FF"/>
                            </a:solidFill>
                            <a:latin typeface="Cambria Math" panose="02040503050406030204" pitchFamily="18" charset="0"/>
                          </a:rPr>
                          <m:t>𝑠</m:t>
                        </m:r>
                      </m:sub>
                    </m:sSub>
                    <m:r>
                      <a:rPr lang="en-SG" sz="2800" i="1">
                        <a:solidFill>
                          <a:srgbClr val="0000FF"/>
                        </a:solidFill>
                        <a:latin typeface="Cambria Math" panose="02040503050406030204" pitchFamily="18" charset="0"/>
                      </a:rPr>
                      <m:t>[</m:t>
                    </m:r>
                    <m:r>
                      <a:rPr lang="en-SG" sz="2800" i="1">
                        <a:solidFill>
                          <a:srgbClr val="0000FF"/>
                        </a:solidFill>
                        <a:latin typeface="Cambria Math" panose="02040503050406030204" pitchFamily="18" charset="0"/>
                      </a:rPr>
                      <m:t>𝑣</m:t>
                    </m:r>
                    <m:r>
                      <a:rPr lang="en-SG" sz="2800" i="1">
                        <a:solidFill>
                          <a:srgbClr val="0000FF"/>
                        </a:solidFill>
                        <a:latin typeface="Cambria Math" panose="02040503050406030204" pitchFamily="18" charset="0"/>
                      </a:rPr>
                      <m:t>]</m:t>
                    </m:r>
                  </m:oMath>
                </a14:m>
                <a:r>
                  <a:rPr lang="en-SG" sz="2800" dirty="0">
                    <a:latin typeface="+mj-lt"/>
                  </a:rPr>
                  <a:t>: </a:t>
                </a:r>
                <a:r>
                  <a:rPr lang="en-US" sz="2800" dirty="0">
                    <a:latin typeface="+mj-lt"/>
                  </a:rPr>
                  <a:t>the portion of random walks stopped at </a:t>
                </a:r>
                <a14:m>
                  <m:oMath xmlns:m="http://schemas.openxmlformats.org/officeDocument/2006/math">
                    <m:r>
                      <a:rPr lang="en-SG" sz="2800" i="1" smtClean="0">
                        <a:solidFill>
                          <a:srgbClr val="0000FF"/>
                        </a:solidFill>
                        <a:latin typeface="Cambria Math" panose="02040503050406030204" pitchFamily="18" charset="0"/>
                        <a:cs typeface="Times New Roman" panose="02020603050405020304" pitchFamily="18" charset="0"/>
                      </a:rPr>
                      <m:t>𝑣</m:t>
                    </m:r>
                  </m:oMath>
                </a14:m>
                <a:endParaRPr lang="en-SG" sz="2800" i="1" dirty="0">
                  <a:solidFill>
                    <a:schemeClr val="tx1"/>
                  </a:solidFill>
                  <a:latin typeface="+mj-lt"/>
                </a:endParaRPr>
              </a:p>
              <a:p>
                <a:r>
                  <a:rPr lang="en-SG" sz="2800" i="1" dirty="0">
                    <a:solidFill>
                      <a:srgbClr val="32862E"/>
                    </a:solidFill>
                    <a:latin typeface="+mj-lt"/>
                  </a:rPr>
                  <a:t>k</a:t>
                </a:r>
                <a:r>
                  <a:rPr lang="en-SG" sz="2800" dirty="0">
                    <a:solidFill>
                      <a:srgbClr val="32862E"/>
                    </a:solidFill>
                    <a:latin typeface="+mj-lt"/>
                  </a:rPr>
                  <a:t>-hop residue </a:t>
                </a:r>
                <a14:m>
                  <m:oMath xmlns:m="http://schemas.openxmlformats.org/officeDocument/2006/math">
                    <m:sSubSup>
                      <m:sSubSupPr>
                        <m:ctrlPr>
                          <a:rPr lang="en-SG" sz="2800" i="1">
                            <a:solidFill>
                              <a:srgbClr val="32862E"/>
                            </a:solidFill>
                            <a:latin typeface="Cambria Math" panose="02040503050406030204" pitchFamily="18" charset="0"/>
                            <a:cs typeface="Times New Roman" panose="02020603050405020304" pitchFamily="18" charset="0"/>
                          </a:rPr>
                        </m:ctrlPr>
                      </m:sSubSupPr>
                      <m:e>
                        <m:r>
                          <a:rPr lang="en-SG" sz="2800" b="1" i="1">
                            <a:solidFill>
                              <a:srgbClr val="32862E"/>
                            </a:solidFill>
                            <a:latin typeface="Cambria Math" panose="02040503050406030204" pitchFamily="18" charset="0"/>
                            <a:cs typeface="Times New Roman" panose="02020603050405020304" pitchFamily="18" charset="0"/>
                          </a:rPr>
                          <m:t>𝒓</m:t>
                        </m:r>
                      </m:e>
                      <m:sub>
                        <m:r>
                          <a:rPr lang="en-SG" sz="2800" i="1">
                            <a:solidFill>
                              <a:srgbClr val="32862E"/>
                            </a:solidFill>
                            <a:latin typeface="Cambria Math" panose="02040503050406030204" pitchFamily="18" charset="0"/>
                            <a:cs typeface="Times New Roman" panose="02020603050405020304" pitchFamily="18" charset="0"/>
                          </a:rPr>
                          <m:t>𝑠</m:t>
                        </m:r>
                      </m:sub>
                      <m:sup>
                        <m:r>
                          <a:rPr lang="en-SG" sz="2800" i="1">
                            <a:solidFill>
                              <a:srgbClr val="32862E"/>
                            </a:solidFill>
                            <a:latin typeface="Cambria Math" panose="02040503050406030204" pitchFamily="18" charset="0"/>
                            <a:cs typeface="Times New Roman" panose="02020603050405020304" pitchFamily="18" charset="0"/>
                          </a:rPr>
                          <m:t>(</m:t>
                        </m:r>
                        <m:r>
                          <a:rPr lang="en-SG" sz="2800" i="1">
                            <a:solidFill>
                              <a:srgbClr val="32862E"/>
                            </a:solidFill>
                            <a:latin typeface="Cambria Math" panose="02040503050406030204" pitchFamily="18" charset="0"/>
                            <a:cs typeface="Times New Roman" panose="02020603050405020304" pitchFamily="18" charset="0"/>
                          </a:rPr>
                          <m:t>𝑘</m:t>
                        </m:r>
                        <m:r>
                          <a:rPr lang="en-SG" sz="2800" i="1">
                            <a:solidFill>
                              <a:srgbClr val="32862E"/>
                            </a:solidFill>
                            <a:latin typeface="Cambria Math" panose="02040503050406030204" pitchFamily="18" charset="0"/>
                            <a:cs typeface="Times New Roman" panose="02020603050405020304" pitchFamily="18" charset="0"/>
                          </a:rPr>
                          <m:t>)</m:t>
                        </m:r>
                      </m:sup>
                    </m:sSubSup>
                    <m:r>
                      <a:rPr lang="en-SG" sz="2800" i="1">
                        <a:solidFill>
                          <a:srgbClr val="32862E"/>
                        </a:solidFill>
                        <a:latin typeface="Cambria Math" panose="02040503050406030204" pitchFamily="18" charset="0"/>
                        <a:cs typeface="Times New Roman" panose="02020603050405020304" pitchFamily="18" charset="0"/>
                      </a:rPr>
                      <m:t>[</m:t>
                    </m:r>
                    <m:r>
                      <a:rPr lang="en-SG" sz="2800" b="0" i="1" smtClean="0">
                        <a:solidFill>
                          <a:srgbClr val="32862E"/>
                        </a:solidFill>
                        <a:latin typeface="Cambria Math" panose="02040503050406030204" pitchFamily="18" charset="0"/>
                        <a:cs typeface="Times New Roman" panose="02020603050405020304" pitchFamily="18" charset="0"/>
                      </a:rPr>
                      <m:t>𝑣</m:t>
                    </m:r>
                    <m:r>
                      <a:rPr lang="en-SG" sz="2800" i="1">
                        <a:solidFill>
                          <a:srgbClr val="32862E"/>
                        </a:solidFill>
                        <a:latin typeface="Cambria Math" panose="02040503050406030204" pitchFamily="18" charset="0"/>
                        <a:cs typeface="Times New Roman" panose="02020603050405020304" pitchFamily="18" charset="0"/>
                      </a:rPr>
                      <m:t>] </m:t>
                    </m:r>
                  </m:oMath>
                </a14:m>
                <a:r>
                  <a:rPr lang="en-SG" sz="2800" dirty="0">
                    <a:latin typeface="+mj-lt"/>
                  </a:rPr>
                  <a:t>: </a:t>
                </a:r>
                <a:r>
                  <a:rPr lang="en-US" sz="2800" dirty="0">
                    <a:latin typeface="+mj-lt"/>
                  </a:rPr>
                  <a:t>the portion of random walks of length </a:t>
                </a:r>
                <a:r>
                  <a:rPr lang="en-US" sz="2800" i="1" dirty="0">
                    <a:solidFill>
                      <a:srgbClr val="32862E"/>
                    </a:solidFill>
                    <a:latin typeface="+mj-lt"/>
                  </a:rPr>
                  <a:t>k</a:t>
                </a:r>
                <a:r>
                  <a:rPr lang="en-US" sz="2800" dirty="0">
                    <a:latin typeface="+mj-lt"/>
                  </a:rPr>
                  <a:t> currently at node </a:t>
                </a:r>
                <a14:m>
                  <m:oMath xmlns:m="http://schemas.openxmlformats.org/officeDocument/2006/math">
                    <m:r>
                      <a:rPr lang="en-SG" sz="2800" i="1" smtClean="0">
                        <a:solidFill>
                          <a:srgbClr val="32862E"/>
                        </a:solidFill>
                        <a:latin typeface="Cambria Math" panose="02040503050406030204" pitchFamily="18" charset="0"/>
                        <a:cs typeface="Times New Roman" panose="02020603050405020304" pitchFamily="18" charset="0"/>
                      </a:rPr>
                      <m:t>𝑣</m:t>
                    </m:r>
                  </m:oMath>
                </a14:m>
                <a:r>
                  <a:rPr lang="en-US" sz="2800" dirty="0">
                    <a:latin typeface="+mj-lt"/>
                  </a:rPr>
                  <a:t> (not stopped yet) </a:t>
                </a:r>
                <a:endParaRPr lang="en-SG" dirty="0">
                  <a:latin typeface="+mj-lt"/>
                </a:endParaRPr>
              </a:p>
              <a:p>
                <a:endParaRPr lang="en-SG" sz="2800" dirty="0">
                  <a:latin typeface="+mj-lt"/>
                </a:endParaRPr>
              </a:p>
            </p:txBody>
          </p:sp>
        </mc:Choice>
        <mc:Fallback xmlns="">
          <p:sp>
            <p:nvSpPr>
              <p:cNvPr id="3" name="Content Placeholder 2">
                <a:extLst>
                  <a:ext uri="{FF2B5EF4-FFF2-40B4-BE49-F238E27FC236}">
                    <a16:creationId xmlns:a16="http://schemas.microsoft.com/office/drawing/2014/main" id="{8E4D0E49-E0E5-4EE4-B007-723D176221C0}"/>
                  </a:ext>
                </a:extLst>
              </p:cNvPr>
              <p:cNvSpPr>
                <a:spLocks noGrp="1" noRot="1" noChangeAspect="1" noMove="1" noResize="1" noEditPoints="1" noAdjustHandles="1" noChangeArrowheads="1" noChangeShapeType="1" noTextEdit="1"/>
              </p:cNvSpPr>
              <p:nvPr>
                <p:ph idx="1"/>
              </p:nvPr>
            </p:nvSpPr>
            <p:spPr>
              <a:xfrm>
                <a:off x="637672" y="2071164"/>
                <a:ext cx="8001000" cy="4114800"/>
              </a:xfrm>
              <a:blipFill>
                <a:blip r:embed="rId2"/>
                <a:stretch>
                  <a:fillRect l="-1372" t="-1630" r="-243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DE53EDD-356E-4481-9CCD-A3799B9A39A3}"/>
                  </a:ext>
                </a:extLst>
              </p:cNvPr>
              <p:cNvSpPr/>
              <p:nvPr/>
            </p:nvSpPr>
            <p:spPr>
              <a:xfrm>
                <a:off x="1280567" y="4006438"/>
                <a:ext cx="6933501" cy="10637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kern="0" baseline="0" smtClean="0">
                              <a:solidFill>
                                <a:srgbClr val="262626"/>
                              </a:solidFill>
                              <a:latin typeface="Cambria Math" panose="02040503050406030204" pitchFamily="18" charset="0"/>
                              <a:ea typeface="+mn-ea"/>
                              <a:cs typeface="Times New Roman" panose="02020603050405020304" pitchFamily="18" charset="0"/>
                            </a:rPr>
                          </m:ctrlPr>
                        </m:sSubPr>
                        <m:e>
                          <m:r>
                            <a:rPr lang="en-US" sz="2600" b="1" i="1" kern="0"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SG" sz="2600" i="1" kern="0" baseline="0">
                              <a:solidFill>
                                <a:srgbClr val="262626"/>
                              </a:solidFill>
                              <a:latin typeface="Cambria Math" panose="02040503050406030204" pitchFamily="18" charset="0"/>
                              <a:ea typeface="+mn-ea"/>
                              <a:cs typeface="Times New Roman" panose="02020603050405020304" pitchFamily="18" charset="0"/>
                            </a:rPr>
                            <m:t>𝑠</m:t>
                          </m:r>
                        </m:sub>
                      </m:sSub>
                      <m:d>
                        <m:dPr>
                          <m:begChr m:val="["/>
                          <m:endChr m:val="]"/>
                          <m:ctrlPr>
                            <a:rPr lang="en-SG" sz="2600" i="1" kern="0" baseline="0">
                              <a:solidFill>
                                <a:srgbClr val="262626"/>
                              </a:solidFill>
                              <a:latin typeface="Cambria Math" panose="02040503050406030204" pitchFamily="18" charset="0"/>
                              <a:ea typeface="+mn-ea"/>
                              <a:cs typeface="Times New Roman" panose="02020603050405020304" pitchFamily="18" charset="0"/>
                            </a:rPr>
                          </m:ctrlPr>
                        </m:dPr>
                        <m:e>
                          <m:r>
                            <a:rPr lang="en-SG" sz="2600" i="1" kern="0" baseline="0">
                              <a:solidFill>
                                <a:srgbClr val="262626"/>
                              </a:solidFill>
                              <a:latin typeface="Cambria Math" panose="02040503050406030204" pitchFamily="18" charset="0"/>
                              <a:ea typeface="+mn-ea"/>
                              <a:cs typeface="Times New Roman" panose="02020603050405020304" pitchFamily="18" charset="0"/>
                            </a:rPr>
                            <m:t>𝑣</m:t>
                          </m:r>
                        </m:e>
                      </m:d>
                      <m:r>
                        <a:rPr lang="en-SG" sz="2600" i="1" kern="0" baseline="0">
                          <a:solidFill>
                            <a:srgbClr val="262626"/>
                          </a:solidFill>
                          <a:latin typeface="Cambria Math" panose="02040503050406030204" pitchFamily="18" charset="0"/>
                          <a:ea typeface="+mn-ea"/>
                          <a:cs typeface="Times New Roman" panose="02020603050405020304" pitchFamily="18" charset="0"/>
                        </a:rPr>
                        <m:t>=</m:t>
                      </m:r>
                      <m:sSub>
                        <m:sSubPr>
                          <m:ctrlPr>
                            <a:rPr lang="en-SG" sz="2800" i="1" kern="0" baseline="0">
                              <a:solidFill>
                                <a:srgbClr val="0000FF"/>
                              </a:solidFill>
                              <a:latin typeface="Cambria Math" panose="02040503050406030204" pitchFamily="18" charset="0"/>
                              <a:ea typeface="+mn-ea"/>
                              <a:cs typeface="+mn-cs"/>
                            </a:rPr>
                          </m:ctrlPr>
                        </m:sSubPr>
                        <m:e>
                          <m:acc>
                            <m:accPr>
                              <m:chr m:val="̂"/>
                              <m:ctrlPr>
                                <a:rPr lang="en-SG" sz="2800" i="1" kern="0" baseline="0">
                                  <a:solidFill>
                                    <a:srgbClr val="0000FF"/>
                                  </a:solidFill>
                                  <a:latin typeface="Cambria Math" panose="02040503050406030204" pitchFamily="18" charset="0"/>
                                  <a:ea typeface="+mn-ea"/>
                                  <a:cs typeface="+mn-cs"/>
                                </a:rPr>
                              </m:ctrlPr>
                            </m:accPr>
                            <m:e>
                              <m:r>
                                <a:rPr lang="en-SG" sz="2800" b="1" i="1" kern="0" baseline="0">
                                  <a:solidFill>
                                    <a:srgbClr val="0000FF"/>
                                  </a:solidFill>
                                  <a:latin typeface="Cambria Math" panose="02040503050406030204" pitchFamily="18" charset="0"/>
                                  <a:ea typeface="Cambria Math" panose="02040503050406030204" pitchFamily="18" charset="0"/>
                                  <a:cs typeface="+mn-cs"/>
                                </a:rPr>
                                <m:t>𝝆</m:t>
                              </m:r>
                            </m:e>
                          </m:acc>
                        </m:e>
                        <m:sub>
                          <m:r>
                            <a:rPr lang="en-SG" sz="2800" i="1" kern="0" baseline="0">
                              <a:solidFill>
                                <a:srgbClr val="0000FF"/>
                              </a:solidFill>
                              <a:latin typeface="Cambria Math" panose="02040503050406030204" pitchFamily="18" charset="0"/>
                              <a:ea typeface="+mn-ea"/>
                              <a:cs typeface="+mn-cs"/>
                            </a:rPr>
                            <m:t>𝑠</m:t>
                          </m:r>
                        </m:sub>
                      </m:sSub>
                      <m:r>
                        <a:rPr lang="en-SG" sz="2800" i="1" kern="0" baseline="0">
                          <a:solidFill>
                            <a:srgbClr val="0000FF"/>
                          </a:solidFill>
                          <a:latin typeface="Cambria Math" panose="02040503050406030204" pitchFamily="18" charset="0"/>
                          <a:ea typeface="+mn-ea"/>
                          <a:cs typeface="+mn-cs"/>
                        </a:rPr>
                        <m:t>[</m:t>
                      </m:r>
                      <m:r>
                        <a:rPr lang="en-SG" sz="2800" i="1" kern="0" baseline="0">
                          <a:solidFill>
                            <a:srgbClr val="0000FF"/>
                          </a:solidFill>
                          <a:latin typeface="Cambria Math" panose="02040503050406030204" pitchFamily="18" charset="0"/>
                          <a:ea typeface="+mn-ea"/>
                          <a:cs typeface="+mn-cs"/>
                        </a:rPr>
                        <m:t>𝑣</m:t>
                      </m:r>
                      <m:r>
                        <a:rPr lang="en-SG" sz="2800" i="1" kern="0" baseline="0" smtClean="0">
                          <a:solidFill>
                            <a:srgbClr val="0000FF"/>
                          </a:solidFill>
                          <a:latin typeface="Cambria Math" panose="02040503050406030204" pitchFamily="18" charset="0"/>
                          <a:ea typeface="+mn-ea"/>
                          <a:cs typeface="+mn-cs"/>
                        </a:rPr>
                        <m:t>]</m:t>
                      </m:r>
                      <m:r>
                        <m:rPr>
                          <m:nor/>
                        </m:rPr>
                        <a:rPr lang="en-SG" sz="2800" kern="0" baseline="0" dirty="0" smtClean="0">
                          <a:solidFill>
                            <a:srgbClr val="262626"/>
                          </a:solidFill>
                          <a:latin typeface="Times New Roman" panose="02020603050405020304"/>
                          <a:ea typeface="+mn-ea"/>
                          <a:cs typeface="+mn-cs"/>
                        </a:rPr>
                        <m:t>:</m:t>
                      </m:r>
                      <m:r>
                        <a:rPr lang="en-SG" sz="2600" i="1" kern="0" baseline="0">
                          <a:solidFill>
                            <a:srgbClr val="262626"/>
                          </a:solidFill>
                          <a:latin typeface="Cambria Math" panose="02040503050406030204" pitchFamily="18" charset="0"/>
                          <a:ea typeface="+mn-ea"/>
                          <a:cs typeface="Times New Roman" panose="02020603050405020304" pitchFamily="18" charset="0"/>
                        </a:rPr>
                        <m:t>+</m:t>
                      </m:r>
                      <m:nary>
                        <m:naryPr>
                          <m:chr m:val="∑"/>
                          <m:supHide m:val="on"/>
                          <m:ctrlPr>
                            <a:rPr lang="en-SG" sz="2600" i="1" kern="0" baseline="0">
                              <a:solidFill>
                                <a:srgbClr val="262626"/>
                              </a:solidFill>
                              <a:latin typeface="Cambria Math" panose="02040503050406030204" pitchFamily="18" charset="0"/>
                              <a:ea typeface="+mn-ea"/>
                              <a:cs typeface="Times New Roman" panose="02020603050405020304" pitchFamily="18" charset="0"/>
                            </a:rPr>
                          </m:ctrlPr>
                        </m:naryPr>
                        <m:sub>
                          <m:r>
                            <m:rPr>
                              <m:brk m:alnAt="7"/>
                            </m:rPr>
                            <a:rPr lang="en-SG" sz="2600" i="1" kern="0" baseline="0">
                              <a:solidFill>
                                <a:srgbClr val="262626"/>
                              </a:solidFill>
                              <a:latin typeface="Cambria Math" panose="02040503050406030204" pitchFamily="18" charset="0"/>
                              <a:ea typeface="+mn-ea"/>
                              <a:cs typeface="Times New Roman" panose="02020603050405020304" pitchFamily="18" charset="0"/>
                            </a:rPr>
                            <m:t>𝑢</m:t>
                          </m:r>
                          <m:r>
                            <a:rPr lang="en-SG" sz="2600" i="1" kern="0"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sz="2600" i="1" kern="0"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sz="2600" i="1" kern="0" baseline="0">
                                  <a:solidFill>
                                    <a:srgbClr val="262626"/>
                                  </a:solidFill>
                                  <a:latin typeface="Cambria Math" panose="02040503050406030204" pitchFamily="18" charset="0"/>
                                  <a:ea typeface="+mn-ea"/>
                                  <a:cs typeface="Times New Roman" panose="02020603050405020304" pitchFamily="18" charset="0"/>
                                </a:rPr>
                              </m:ctrlPr>
                            </m:naryPr>
                            <m:sub>
                              <m:r>
                                <m:rPr>
                                  <m:brk m:alnAt="25"/>
                                </m:rPr>
                                <a:rPr lang="en-SG" sz="2600" i="1" kern="0" baseline="0">
                                  <a:solidFill>
                                    <a:srgbClr val="262626"/>
                                  </a:solidFill>
                                  <a:latin typeface="Cambria Math" panose="02040503050406030204" pitchFamily="18" charset="0"/>
                                  <a:ea typeface="+mn-ea"/>
                                  <a:cs typeface="Times New Roman" panose="02020603050405020304" pitchFamily="18" charset="0"/>
                                </a:rPr>
                                <m:t>𝑘</m:t>
                              </m:r>
                              <m:r>
                                <a:rPr lang="en-SG" sz="2600" i="1" kern="0" baseline="0">
                                  <a:solidFill>
                                    <a:srgbClr val="262626"/>
                                  </a:solidFill>
                                  <a:latin typeface="Cambria Math" panose="02040503050406030204" pitchFamily="18" charset="0"/>
                                  <a:ea typeface="+mn-ea"/>
                                  <a:cs typeface="Times New Roman" panose="02020603050405020304" pitchFamily="18" charset="0"/>
                                </a:rPr>
                                <m:t>=0</m:t>
                              </m:r>
                            </m:sub>
                            <m:sup>
                              <m:r>
                                <a:rPr lang="en-SG" sz="2600" i="1" kern="0" baseline="0">
                                  <a:solidFill>
                                    <a:srgbClr val="262626"/>
                                  </a:solidFill>
                                  <a:latin typeface="Cambria Math" panose="02040503050406030204" pitchFamily="18" charset="0"/>
                                  <a:ea typeface="+mn-ea"/>
                                  <a:cs typeface="Times New Roman" panose="02020603050405020304" pitchFamily="18" charset="0"/>
                                </a:rPr>
                                <m:t>𝐾</m:t>
                              </m:r>
                            </m:sup>
                            <m:e>
                              <m:sSubSup>
                                <m:sSubSupPr>
                                  <m:ctrlPr>
                                    <a:rPr lang="en-SG" sz="2600" i="1" kern="0" baseline="0" smtClean="0">
                                      <a:solidFill>
                                        <a:srgbClr val="32862E"/>
                                      </a:solidFill>
                                      <a:latin typeface="Cambria Math" panose="02040503050406030204" pitchFamily="18" charset="0"/>
                                      <a:ea typeface="+mn-ea"/>
                                      <a:cs typeface="Times New Roman" panose="02020603050405020304" pitchFamily="18" charset="0"/>
                                    </a:rPr>
                                  </m:ctrlPr>
                                </m:sSubSupPr>
                                <m:e>
                                  <m:r>
                                    <a:rPr lang="en-SG" sz="2600" b="1" i="1" kern="0" baseline="0">
                                      <a:solidFill>
                                        <a:srgbClr val="32862E"/>
                                      </a:solidFill>
                                      <a:latin typeface="Cambria Math" panose="02040503050406030204" pitchFamily="18" charset="0"/>
                                      <a:ea typeface="+mn-ea"/>
                                      <a:cs typeface="Times New Roman" panose="02020603050405020304" pitchFamily="18" charset="0"/>
                                    </a:rPr>
                                    <m:t>𝒓</m:t>
                                  </m:r>
                                </m:e>
                                <m:sub>
                                  <m:r>
                                    <a:rPr lang="en-SG" sz="2600" i="1" kern="0" baseline="0">
                                      <a:solidFill>
                                        <a:srgbClr val="32862E"/>
                                      </a:solidFill>
                                      <a:latin typeface="Cambria Math" panose="02040503050406030204" pitchFamily="18" charset="0"/>
                                      <a:ea typeface="+mn-ea"/>
                                      <a:cs typeface="Times New Roman" panose="02020603050405020304" pitchFamily="18" charset="0"/>
                                    </a:rPr>
                                    <m:t>𝑠</m:t>
                                  </m:r>
                                </m:sub>
                                <m:sup>
                                  <m:r>
                                    <a:rPr lang="en-SG" sz="2600" i="1" kern="0" baseline="0">
                                      <a:solidFill>
                                        <a:srgbClr val="32862E"/>
                                      </a:solidFill>
                                      <a:latin typeface="Cambria Math" panose="02040503050406030204" pitchFamily="18" charset="0"/>
                                      <a:ea typeface="+mn-ea"/>
                                      <a:cs typeface="Times New Roman" panose="02020603050405020304" pitchFamily="18" charset="0"/>
                                    </a:rPr>
                                    <m:t>(</m:t>
                                  </m:r>
                                  <m:r>
                                    <a:rPr lang="en-SG" sz="2600" i="1" kern="0" baseline="0">
                                      <a:solidFill>
                                        <a:srgbClr val="32862E"/>
                                      </a:solidFill>
                                      <a:latin typeface="Cambria Math" panose="02040503050406030204" pitchFamily="18" charset="0"/>
                                      <a:ea typeface="+mn-ea"/>
                                      <a:cs typeface="Times New Roman" panose="02020603050405020304" pitchFamily="18" charset="0"/>
                                    </a:rPr>
                                    <m:t>𝑘</m:t>
                                  </m:r>
                                  <m:r>
                                    <a:rPr lang="en-SG" sz="2600" i="1" kern="0" baseline="0">
                                      <a:solidFill>
                                        <a:srgbClr val="32862E"/>
                                      </a:solidFill>
                                      <a:latin typeface="Cambria Math" panose="02040503050406030204" pitchFamily="18" charset="0"/>
                                      <a:ea typeface="+mn-ea"/>
                                      <a:cs typeface="Times New Roman" panose="02020603050405020304" pitchFamily="18" charset="0"/>
                                    </a:rPr>
                                    <m:t>)</m:t>
                                  </m:r>
                                </m:sup>
                              </m:sSubSup>
                              <m:r>
                                <a:rPr lang="en-SG" sz="2600" i="1" kern="0" baseline="0">
                                  <a:solidFill>
                                    <a:srgbClr val="32862E"/>
                                  </a:solidFill>
                                  <a:latin typeface="Cambria Math" panose="02040503050406030204" pitchFamily="18" charset="0"/>
                                  <a:ea typeface="+mn-ea"/>
                                  <a:cs typeface="Times New Roman" panose="02020603050405020304" pitchFamily="18" charset="0"/>
                                </a:rPr>
                                <m:t>[</m:t>
                              </m:r>
                              <m:r>
                                <a:rPr lang="en-SG" sz="2600" i="1" kern="0" baseline="0">
                                  <a:solidFill>
                                    <a:srgbClr val="32862E"/>
                                  </a:solidFill>
                                  <a:latin typeface="Cambria Math" panose="02040503050406030204" pitchFamily="18" charset="0"/>
                                  <a:ea typeface="+mn-ea"/>
                                  <a:cs typeface="Times New Roman" panose="02020603050405020304" pitchFamily="18" charset="0"/>
                                </a:rPr>
                                <m:t>𝑢</m:t>
                              </m:r>
                              <m:r>
                                <a:rPr lang="en-SG" sz="2600" i="1" kern="0" baseline="0">
                                  <a:solidFill>
                                    <a:srgbClr val="32862E"/>
                                  </a:solidFill>
                                  <a:latin typeface="Cambria Math" panose="02040503050406030204" pitchFamily="18" charset="0"/>
                                  <a:ea typeface="+mn-ea"/>
                                  <a:cs typeface="Times New Roman" panose="02020603050405020304" pitchFamily="18" charset="0"/>
                                </a:rPr>
                                <m:t>]∗</m:t>
                              </m:r>
                              <m:sSubSup>
                                <m:sSubSupPr>
                                  <m:ctrlPr>
                                    <a:rPr lang="en-SG" sz="260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sz="2600" b="1"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sz="2600"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sz="2600"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sz="2600"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sz="2600"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n-SG" sz="2600" i="1" kern="0" baseline="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60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lang="en-SG" dirty="0"/>
              </a:p>
            </p:txBody>
          </p:sp>
        </mc:Choice>
        <mc:Fallback xmlns="">
          <p:sp>
            <p:nvSpPr>
              <p:cNvPr id="4" name="Rectangle 3">
                <a:extLst>
                  <a:ext uri="{FF2B5EF4-FFF2-40B4-BE49-F238E27FC236}">
                    <a16:creationId xmlns:a16="http://schemas.microsoft.com/office/drawing/2014/main" id="{8DE53EDD-356E-4481-9CCD-A3799B9A39A3}"/>
                  </a:ext>
                </a:extLst>
              </p:cNvPr>
              <p:cNvSpPr>
                <a:spLocks noRot="1" noChangeAspect="1" noMove="1" noResize="1" noEditPoints="1" noAdjustHandles="1" noChangeArrowheads="1" noChangeShapeType="1" noTextEdit="1"/>
              </p:cNvSpPr>
              <p:nvPr/>
            </p:nvSpPr>
            <p:spPr>
              <a:xfrm>
                <a:off x="1280567" y="4006438"/>
                <a:ext cx="6933501" cy="1063753"/>
              </a:xfrm>
              <a:prstGeom prst="rect">
                <a:avLst/>
              </a:prstGeom>
              <a:blipFill>
                <a:blip r:embed="rId3"/>
                <a:stretch>
                  <a:fillRect/>
                </a:stretch>
              </a:blipFill>
            </p:spPr>
            <p:txBody>
              <a:bodyPr/>
              <a:lstStyle/>
              <a:p>
                <a:r>
                  <a:rPr lang="en-SG">
                    <a:noFill/>
                  </a:rPr>
                  <a:t> </a:t>
                </a:r>
              </a:p>
            </p:txBody>
          </p:sp>
        </mc:Fallback>
      </mc:AlternateContent>
      <p:sp>
        <p:nvSpPr>
          <p:cNvPr id="9" name="Rectangle 8">
            <a:extLst>
              <a:ext uri="{FF2B5EF4-FFF2-40B4-BE49-F238E27FC236}">
                <a16:creationId xmlns:a16="http://schemas.microsoft.com/office/drawing/2014/main" id="{17D8ABC6-BC97-428A-A29F-152A02A7B1A9}"/>
              </a:ext>
            </a:extLst>
          </p:cNvPr>
          <p:cNvSpPr/>
          <p:nvPr/>
        </p:nvSpPr>
        <p:spPr bwMode="auto">
          <a:xfrm>
            <a:off x="5581636" y="4154307"/>
            <a:ext cx="1002498" cy="599374"/>
          </a:xfrm>
          <a:prstGeom prst="rect">
            <a:avLst/>
          </a:prstGeom>
          <a:noFill/>
          <a:ln w="28575" cap="flat" cmpd="sng" algn="ctr">
            <a:solidFill>
              <a:srgbClr val="3286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0" name="Rectangle 9">
            <a:extLst>
              <a:ext uri="{FF2B5EF4-FFF2-40B4-BE49-F238E27FC236}">
                <a16:creationId xmlns:a16="http://schemas.microsoft.com/office/drawing/2014/main" id="{A9645873-F30F-4AAC-9DC2-6C055FC7E373}"/>
              </a:ext>
            </a:extLst>
          </p:cNvPr>
          <p:cNvSpPr/>
          <p:nvPr/>
        </p:nvSpPr>
        <p:spPr bwMode="auto">
          <a:xfrm>
            <a:off x="6839037" y="4155443"/>
            <a:ext cx="1074293" cy="599374"/>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rgbClr val="0000FF"/>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02B626-C3EE-4448-ADEE-7DD1D0BD4F20}"/>
                  </a:ext>
                </a:extLst>
              </p:cNvPr>
              <p:cNvSpPr txBox="1"/>
              <p:nvPr/>
            </p:nvSpPr>
            <p:spPr>
              <a:xfrm>
                <a:off x="1159491" y="5269699"/>
                <a:ext cx="2889750" cy="923330"/>
              </a:xfrm>
              <a:prstGeom prst="rect">
                <a:avLst/>
              </a:prstGeom>
              <a:noFill/>
              <a:ln w="28575">
                <a:solidFill>
                  <a:srgbClr val="32862E"/>
                </a:solidFill>
              </a:ln>
            </p:spPr>
            <p:txBody>
              <a:bodyPr wrap="square" rtlCol="0">
                <a:spAutoFit/>
              </a:bodyPr>
              <a:lstStyle/>
              <a:p>
                <a:pPr marL="0" marR="0" lvl="0" indent="0" algn="just" defTabSz="4547628" eaLnBrk="1" fontAlgn="auto" latinLnBrk="0" hangingPunct="1">
                  <a:lnSpc>
                    <a:spcPct val="100000"/>
                  </a:lnSpc>
                  <a:spcBef>
                    <a:spcPts val="0"/>
                  </a:spcBef>
                  <a:spcAft>
                    <a:spcPts val="0"/>
                  </a:spcAft>
                  <a:buClrTx/>
                  <a:buSzTx/>
                  <a:buFontTx/>
                  <a:buNone/>
                  <a:tabLst/>
                  <a:defRPr/>
                </a:pPr>
                <a:r>
                  <a:rPr lang="en-SG" sz="1800" kern="0" baseline="0" dirty="0">
                    <a:solidFill>
                      <a:prstClr val="black"/>
                    </a:solidFill>
                    <a:latin typeface="Times New Roman" panose="02020603050405020304" pitchFamily="18" charset="0"/>
                    <a:ea typeface="+mn-ea"/>
                    <a:cs typeface="Times New Roman" panose="02020603050405020304" pitchFamily="18" charset="0"/>
                  </a:rPr>
                  <a:t>P</a:t>
                </a:r>
                <a:r>
                  <a:rPr kumimoji="0" lang="en-SG" sz="1800" b="0"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ortion</a:t>
                </a:r>
                <a:r>
                  <a:rPr kumimoji="0" lang="en-SG"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of random walks currently at </a:t>
                </a:r>
                <a14:m>
                  <m:oMath xmlns:m="http://schemas.openxmlformats.org/officeDocument/2006/math">
                    <m:r>
                      <a:rPr lang="en-SG" sz="1800" b="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𝑢</m:t>
                    </m:r>
                  </m:oMath>
                </a14:m>
                <a:r>
                  <a:rPr kumimoji="0" lang="en-SG" sz="1800" b="0" i="1"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SG" sz="18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t>
                </a:r>
                <a14:m>
                  <m:oMath xmlns:m="http://schemas.openxmlformats.org/officeDocument/2006/math">
                    <m:r>
                      <a:rPr lang="en-SG" sz="1800" b="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kumimoji="0" lang="en-SG" sz="18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SG" sz="1800" b="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a:t>
                </a:r>
                <a:r>
                  <a:rPr kumimoji="0" lang="en-SG" sz="18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SG" sz="1800" kern="0" baseline="0" dirty="0">
                    <a:solidFill>
                      <a:prstClr val="black"/>
                    </a:solidFill>
                    <a:latin typeface="Times New Roman" panose="02020603050405020304" pitchFamily="18" charset="0"/>
                    <a:ea typeface="+mn-ea"/>
                    <a:cs typeface="Times New Roman" panose="02020603050405020304" pitchFamily="18" charset="0"/>
                  </a:rPr>
                  <a:t>step (not stopped yet)</a:t>
                </a:r>
                <a:endParaRPr kumimoji="0" lang="en-US" sz="1800" b="0" i="1"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D202B626-C3EE-4448-ADEE-7DD1D0BD4F20}"/>
                  </a:ext>
                </a:extLst>
              </p:cNvPr>
              <p:cNvSpPr txBox="1">
                <a:spLocks noRot="1" noChangeAspect="1" noMove="1" noResize="1" noEditPoints="1" noAdjustHandles="1" noChangeArrowheads="1" noChangeShapeType="1" noTextEdit="1"/>
              </p:cNvSpPr>
              <p:nvPr/>
            </p:nvSpPr>
            <p:spPr>
              <a:xfrm>
                <a:off x="1159491" y="5269699"/>
                <a:ext cx="2889750" cy="923330"/>
              </a:xfrm>
              <a:prstGeom prst="rect">
                <a:avLst/>
              </a:prstGeom>
              <a:blipFill>
                <a:blip r:embed="rId4"/>
                <a:stretch>
                  <a:fillRect l="-1253" t="-1911" r="-1253" b="-7006"/>
                </a:stretch>
              </a:blipFill>
              <a:ln w="28575">
                <a:solidFill>
                  <a:srgbClr val="32862E"/>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5FD35D-2666-4EFF-81B5-4E5E9E76B0AB}"/>
                  </a:ext>
                </a:extLst>
              </p:cNvPr>
              <p:cNvSpPr txBox="1"/>
              <p:nvPr/>
            </p:nvSpPr>
            <p:spPr>
              <a:xfrm>
                <a:off x="4520726" y="5261310"/>
                <a:ext cx="3786847" cy="923330"/>
              </a:xfrm>
              <a:prstGeom prst="rect">
                <a:avLst/>
              </a:prstGeom>
              <a:noFill/>
              <a:ln w="28575">
                <a:solidFill>
                  <a:srgbClr val="7030A0"/>
                </a:solidFill>
              </a:ln>
            </p:spPr>
            <p:txBody>
              <a:bodyPr wrap="square" rtlCol="0">
                <a:spAutoFit/>
              </a:bodyPr>
              <a:lstStyle/>
              <a:p>
                <a:pPr marL="0" marR="0" lvl="0" indent="0" algn="just" defTabSz="4547628" eaLnBrk="1" fontAlgn="auto" latinLnBrk="0" hangingPunct="1">
                  <a:lnSpc>
                    <a:spcPct val="100000"/>
                  </a:lnSpc>
                  <a:spcBef>
                    <a:spcPts val="0"/>
                  </a:spcBef>
                  <a:spcAft>
                    <a:spcPts val="0"/>
                  </a:spcAft>
                  <a:buClrTx/>
                  <a:buSzTx/>
                  <a:buFontTx/>
                  <a:buNone/>
                  <a:tabLst/>
                  <a:defRPr/>
                </a:pPr>
                <a:r>
                  <a:rPr lang="en-SG" sz="1800" kern="0" baseline="0" dirty="0">
                    <a:solidFill>
                      <a:prstClr val="black"/>
                    </a:solidFill>
                    <a:latin typeface="Times New Roman" panose="02020603050405020304" pitchFamily="18" charset="0"/>
                    <a:ea typeface="+mn-ea"/>
                    <a:cs typeface="Times New Roman" panose="02020603050405020304" pitchFamily="18" charset="0"/>
                  </a:rPr>
                  <a:t>Conditional probability that the random walk terminates at </a:t>
                </a:r>
                <a14:m>
                  <m:oMath xmlns:m="http://schemas.openxmlformats.org/officeDocument/2006/math">
                    <m:r>
                      <a:rPr lang="en-SG" sz="180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𝑣</m:t>
                    </m:r>
                  </m:oMath>
                </a14:m>
                <a:r>
                  <a:rPr lang="en-SG" sz="1800" i="1" kern="0" baseline="0" dirty="0">
                    <a:solidFill>
                      <a:srgbClr val="FF0000"/>
                    </a:solidFill>
                    <a:latin typeface="Times New Roman" panose="02020603050405020304" pitchFamily="18" charset="0"/>
                    <a:ea typeface="+mn-ea"/>
                    <a:cs typeface="Times New Roman" panose="02020603050405020304" pitchFamily="18" charset="0"/>
                  </a:rPr>
                  <a:t> </a:t>
                </a:r>
                <a:r>
                  <a:rPr lang="en-SG" sz="1800" kern="0" baseline="0" dirty="0">
                    <a:latin typeface="Times New Roman" panose="02020603050405020304" pitchFamily="18" charset="0"/>
                    <a:ea typeface="+mn-ea"/>
                    <a:cs typeface="Times New Roman" panose="02020603050405020304" pitchFamily="18" charset="0"/>
                  </a:rPr>
                  <a:t>given its </a:t>
                </a:r>
                <a14:m>
                  <m:oMath xmlns:m="http://schemas.openxmlformats.org/officeDocument/2006/math">
                    <m:r>
                      <a:rPr lang="en-SG" sz="1800" b="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lang="en-SG" sz="1800" kern="0" baseline="0" dirty="0">
                    <a:latin typeface="Times New Roman" panose="02020603050405020304" pitchFamily="18" charset="0"/>
                    <a:ea typeface="+mn-ea"/>
                    <a:cs typeface="Times New Roman" panose="02020603050405020304" pitchFamily="18" charset="0"/>
                  </a:rPr>
                  <a:t>-</a:t>
                </a:r>
                <a:r>
                  <a:rPr lang="en-SG" sz="1800" kern="0" baseline="0" dirty="0" err="1">
                    <a:latin typeface="Times New Roman" panose="02020603050405020304" pitchFamily="18" charset="0"/>
                    <a:ea typeface="+mn-ea"/>
                    <a:cs typeface="Times New Roman" panose="02020603050405020304" pitchFamily="18" charset="0"/>
                  </a:rPr>
                  <a:t>th</a:t>
                </a:r>
                <a:r>
                  <a:rPr lang="en-SG" sz="1800" kern="0" baseline="0" dirty="0">
                    <a:latin typeface="Times New Roman" panose="02020603050405020304" pitchFamily="18" charset="0"/>
                    <a:ea typeface="+mn-ea"/>
                    <a:cs typeface="Times New Roman" panose="02020603050405020304" pitchFamily="18" charset="0"/>
                  </a:rPr>
                  <a:t> hop at </a:t>
                </a:r>
                <a14:m>
                  <m:oMath xmlns:m="http://schemas.openxmlformats.org/officeDocument/2006/math">
                    <m:r>
                      <a:rPr lang="en-SG" sz="1800" b="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𝑢</m:t>
                    </m:r>
                  </m:oMath>
                </a14:m>
                <a:endParaRPr kumimoji="0" lang="en-US" sz="1800" b="0" i="1"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9A5FD35D-2666-4EFF-81B5-4E5E9E76B0AB}"/>
                  </a:ext>
                </a:extLst>
              </p:cNvPr>
              <p:cNvSpPr txBox="1">
                <a:spLocks noRot="1" noChangeAspect="1" noMove="1" noResize="1" noEditPoints="1" noAdjustHandles="1" noChangeArrowheads="1" noChangeShapeType="1" noTextEdit="1"/>
              </p:cNvSpPr>
              <p:nvPr/>
            </p:nvSpPr>
            <p:spPr>
              <a:xfrm>
                <a:off x="4520726" y="5261310"/>
                <a:ext cx="3786847" cy="923330"/>
              </a:xfrm>
              <a:prstGeom prst="rect">
                <a:avLst/>
              </a:prstGeom>
              <a:blipFill>
                <a:blip r:embed="rId5"/>
                <a:stretch>
                  <a:fillRect l="-1118" t="-1911" r="-799" b="-7006"/>
                </a:stretch>
              </a:blipFill>
              <a:ln w="28575">
                <a:solidFill>
                  <a:srgbClr val="7030A0"/>
                </a:solidFill>
              </a:ln>
            </p:spPr>
            <p:txBody>
              <a:bodyPr/>
              <a:lstStyle/>
              <a:p>
                <a:r>
                  <a:rPr lang="en-SG">
                    <a:noFill/>
                  </a:rPr>
                  <a:t> </a:t>
                </a:r>
              </a:p>
            </p:txBody>
          </p:sp>
        </mc:Fallback>
      </mc:AlternateContent>
      <p:sp>
        <p:nvSpPr>
          <p:cNvPr id="13" name="Rectangle 12">
            <a:extLst>
              <a:ext uri="{FF2B5EF4-FFF2-40B4-BE49-F238E27FC236}">
                <a16:creationId xmlns:a16="http://schemas.microsoft.com/office/drawing/2014/main" id="{FC3ACF2F-6DDD-4F0F-9BAA-C79292D69DD8}"/>
              </a:ext>
            </a:extLst>
          </p:cNvPr>
          <p:cNvSpPr/>
          <p:nvPr/>
        </p:nvSpPr>
        <p:spPr bwMode="auto">
          <a:xfrm>
            <a:off x="4015809" y="4022080"/>
            <a:ext cx="4036049" cy="104697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4" name="Rectangle 13">
            <a:extLst>
              <a:ext uri="{FF2B5EF4-FFF2-40B4-BE49-F238E27FC236}">
                <a16:creationId xmlns:a16="http://schemas.microsoft.com/office/drawing/2014/main" id="{8E81A305-7E5D-446C-A143-73D7C3066C01}"/>
              </a:ext>
            </a:extLst>
          </p:cNvPr>
          <p:cNvSpPr/>
          <p:nvPr/>
        </p:nvSpPr>
        <p:spPr>
          <a:xfrm>
            <a:off x="8028786" y="4211411"/>
            <a:ext cx="883575" cy="523220"/>
          </a:xfrm>
          <a:prstGeom prst="rect">
            <a:avLst/>
          </a:prstGeom>
        </p:spPr>
        <p:txBody>
          <a:bodyPr wrap="none">
            <a:spAutoFit/>
          </a:bodyPr>
          <a:lstStyle/>
          <a:p>
            <a:r>
              <a:rPr lang="en-US" sz="2800" kern="0" baseline="0" dirty="0">
                <a:latin typeface="Times New Roman" panose="02020603050405020304"/>
                <a:ea typeface="+mn-ea"/>
                <a:cs typeface="+mn-cs"/>
              </a:rPr>
              <a:t>error</a:t>
            </a:r>
            <a:endParaRPr lang="en-SG" dirty="0"/>
          </a:p>
        </p:txBody>
      </p:sp>
    </p:spTree>
    <p:extLst>
      <p:ext uri="{BB962C8B-B14F-4D97-AF65-F5344CB8AC3E}">
        <p14:creationId xmlns:p14="http://schemas.microsoft.com/office/powerpoint/2010/main" val="675497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TEA: Rationale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4D0E49-E0E5-4EE4-B007-723D176221C0}"/>
                  </a:ext>
                </a:extLst>
              </p:cNvPr>
              <p:cNvSpPr>
                <a:spLocks noGrp="1"/>
              </p:cNvSpPr>
              <p:nvPr>
                <p:ph idx="1"/>
              </p:nvPr>
            </p:nvSpPr>
            <p:spPr>
              <a:xfrm>
                <a:off x="685800" y="1981200"/>
                <a:ext cx="8121316" cy="4114800"/>
              </a:xfrm>
            </p:spPr>
            <p:txBody>
              <a:bodyPr/>
              <a:lstStyle/>
              <a:p>
                <a:pPr marL="301023">
                  <a:spcBef>
                    <a:spcPts val="2195"/>
                  </a:spcBef>
                </a:pPr>
                <a14:m>
                  <m:oMath xmlns:m="http://schemas.openxmlformats.org/officeDocument/2006/math">
                    <m:sSub>
                      <m:sSubPr>
                        <m:ctrlPr>
                          <a:rPr lang="en-US" sz="2600" i="1" smtClean="0">
                            <a:latin typeface="Cambria Math" panose="02040503050406030204" pitchFamily="18" charset="0"/>
                            <a:cs typeface="Times New Roman" panose="02020603050405020304" pitchFamily="18" charset="0"/>
                          </a:rPr>
                        </m:ctrlPr>
                      </m:sSubPr>
                      <m:e>
                        <m:r>
                          <a:rPr lang="en-US" sz="2600" b="1" i="1">
                            <a:latin typeface="Cambria Math" panose="02040503050406030204" pitchFamily="18" charset="0"/>
                            <a:ea typeface="Cambria Math" panose="02040503050406030204" pitchFamily="18" charset="0"/>
                            <a:cs typeface="Times New Roman" panose="02020603050405020304" pitchFamily="18" charset="0"/>
                          </a:rPr>
                          <m:t>𝝆</m:t>
                        </m:r>
                      </m:e>
                      <m:sub>
                        <m:r>
                          <a:rPr lang="en-SG" sz="2600" i="1">
                            <a:latin typeface="Cambria Math" panose="02040503050406030204" pitchFamily="18" charset="0"/>
                            <a:cs typeface="Times New Roman" panose="02020603050405020304" pitchFamily="18" charset="0"/>
                          </a:rPr>
                          <m:t>𝑠</m:t>
                        </m:r>
                      </m:sub>
                    </m:sSub>
                    <m:d>
                      <m:dPr>
                        <m:begChr m:val="["/>
                        <m:endChr m:val="]"/>
                        <m:ctrlPr>
                          <a:rPr lang="en-SG" sz="2600" i="1">
                            <a:latin typeface="Cambria Math" panose="02040503050406030204" pitchFamily="18" charset="0"/>
                            <a:cs typeface="Times New Roman" panose="02020603050405020304" pitchFamily="18" charset="0"/>
                          </a:rPr>
                        </m:ctrlPr>
                      </m:dPr>
                      <m:e>
                        <m:r>
                          <a:rPr lang="en-SG" sz="2600" i="1">
                            <a:latin typeface="Cambria Math" panose="02040503050406030204" pitchFamily="18" charset="0"/>
                            <a:cs typeface="Times New Roman" panose="02020603050405020304" pitchFamily="18" charset="0"/>
                          </a:rPr>
                          <m:t>𝑣</m:t>
                        </m:r>
                      </m:e>
                    </m:d>
                    <m:r>
                      <a:rPr lang="en-SG" sz="2600" i="1">
                        <a:latin typeface="Cambria Math" panose="02040503050406030204" pitchFamily="18" charset="0"/>
                        <a:cs typeface="Times New Roman" panose="02020603050405020304" pitchFamily="18" charset="0"/>
                      </a:rPr>
                      <m:t>=</m:t>
                    </m:r>
                    <m:sSub>
                      <m:sSubPr>
                        <m:ctrlPr>
                          <a:rPr lang="en-US" sz="2600" i="1" smtClean="0">
                            <a:solidFill>
                              <a:srgbClr val="0000FF"/>
                            </a:solidFill>
                            <a:latin typeface="Cambria Math" panose="02040503050406030204" pitchFamily="18" charset="0"/>
                            <a:cs typeface="Times New Roman" panose="02020603050405020304" pitchFamily="18" charset="0"/>
                          </a:rPr>
                        </m:ctrlPr>
                      </m:sSubPr>
                      <m:e>
                        <m:acc>
                          <m:accPr>
                            <m:chr m:val="̂"/>
                            <m:ctrlPr>
                              <a:rPr lang="en-US" sz="2600" i="1" smtClean="0">
                                <a:solidFill>
                                  <a:srgbClr val="0000FF"/>
                                </a:solidFill>
                                <a:latin typeface="Cambria Math" panose="02040503050406030204" pitchFamily="18" charset="0"/>
                                <a:cs typeface="Times New Roman" panose="02020603050405020304" pitchFamily="18" charset="0"/>
                              </a:rPr>
                            </m:ctrlPr>
                          </m:accPr>
                          <m:e>
                            <m:r>
                              <a:rPr lang="en-US" sz="2600" b="1"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𝝆</m:t>
                            </m:r>
                          </m:e>
                        </m:acc>
                      </m:e>
                      <m:sub>
                        <m:r>
                          <a:rPr lang="en-SG" sz="2600" i="1">
                            <a:solidFill>
                              <a:srgbClr val="0000FF"/>
                            </a:solidFill>
                            <a:latin typeface="Cambria Math" panose="02040503050406030204" pitchFamily="18" charset="0"/>
                            <a:cs typeface="Times New Roman" panose="02020603050405020304" pitchFamily="18" charset="0"/>
                          </a:rPr>
                          <m:t>𝑠</m:t>
                        </m:r>
                      </m:sub>
                    </m:sSub>
                    <m:d>
                      <m:dPr>
                        <m:begChr m:val="["/>
                        <m:endChr m:val="]"/>
                        <m:ctrlPr>
                          <a:rPr lang="en-SG" sz="2600" i="1">
                            <a:solidFill>
                              <a:srgbClr val="0000FF"/>
                            </a:solidFill>
                            <a:latin typeface="Cambria Math" panose="02040503050406030204" pitchFamily="18" charset="0"/>
                            <a:cs typeface="Times New Roman" panose="02020603050405020304" pitchFamily="18" charset="0"/>
                          </a:rPr>
                        </m:ctrlPr>
                      </m:dPr>
                      <m:e>
                        <m:r>
                          <a:rPr lang="en-SG" sz="2600" i="1">
                            <a:solidFill>
                              <a:srgbClr val="0000FF"/>
                            </a:solidFill>
                            <a:latin typeface="Cambria Math" panose="02040503050406030204" pitchFamily="18" charset="0"/>
                            <a:cs typeface="Times New Roman" panose="02020603050405020304" pitchFamily="18" charset="0"/>
                          </a:rPr>
                          <m:t>𝑣</m:t>
                        </m:r>
                      </m:e>
                    </m:d>
                    <m:r>
                      <a:rPr lang="en-SG" sz="2600" i="1">
                        <a:solidFill>
                          <a:schemeClr val="tx1"/>
                        </a:solidFill>
                        <a:latin typeface="Cambria Math" panose="02040503050406030204" pitchFamily="18" charset="0"/>
                        <a:cs typeface="Times New Roman" panose="02020603050405020304" pitchFamily="18" charset="0"/>
                      </a:rPr>
                      <m:t>+</m:t>
                    </m:r>
                    <m:nary>
                      <m:naryPr>
                        <m:chr m:val="∑"/>
                        <m:supHide m:val="on"/>
                        <m:ctrlPr>
                          <a:rPr lang="en-SG" sz="2600" i="1">
                            <a:latin typeface="Cambria Math" panose="02040503050406030204" pitchFamily="18" charset="0"/>
                            <a:cs typeface="Times New Roman" panose="02020603050405020304" pitchFamily="18" charset="0"/>
                          </a:rPr>
                        </m:ctrlPr>
                      </m:naryPr>
                      <m:sub>
                        <m:r>
                          <m:rPr>
                            <m:brk m:alnAt="7"/>
                          </m:rPr>
                          <a:rPr lang="en-SG" sz="2600" i="1">
                            <a:latin typeface="Cambria Math" panose="02040503050406030204" pitchFamily="18" charset="0"/>
                            <a:cs typeface="Times New Roman" panose="02020603050405020304" pitchFamily="18" charset="0"/>
                          </a:rPr>
                          <m:t>𝑢</m:t>
                        </m:r>
                        <m:r>
                          <a:rPr lang="en-SG" sz="2600" i="1">
                            <a:latin typeface="Cambria Math" panose="02040503050406030204" pitchFamily="18" charset="0"/>
                            <a:ea typeface="Cambria Math" panose="02040503050406030204" pitchFamily="18" charset="0"/>
                            <a:cs typeface="Times New Roman" panose="02020603050405020304" pitchFamily="18" charset="0"/>
                          </a:rPr>
                          <m:t>∈</m:t>
                        </m:r>
                        <m:r>
                          <a:rPr lang="en-SG" sz="2600" i="1">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sz="2600" i="1">
                                <a:latin typeface="Cambria Math" panose="02040503050406030204" pitchFamily="18" charset="0"/>
                                <a:cs typeface="Times New Roman" panose="02020603050405020304" pitchFamily="18" charset="0"/>
                              </a:rPr>
                            </m:ctrlPr>
                          </m:naryPr>
                          <m:sub>
                            <m:r>
                              <m:rPr>
                                <m:brk m:alnAt="25"/>
                              </m:rPr>
                              <a:rPr lang="en-SG" sz="2600" i="1">
                                <a:latin typeface="Cambria Math" panose="02040503050406030204" pitchFamily="18" charset="0"/>
                                <a:cs typeface="Times New Roman" panose="02020603050405020304" pitchFamily="18" charset="0"/>
                              </a:rPr>
                              <m:t>𝑘</m:t>
                            </m:r>
                            <m:r>
                              <a:rPr lang="en-SG" sz="2600" i="1">
                                <a:latin typeface="Cambria Math" panose="02040503050406030204" pitchFamily="18" charset="0"/>
                                <a:cs typeface="Times New Roman" panose="02020603050405020304" pitchFamily="18" charset="0"/>
                              </a:rPr>
                              <m:t>=0</m:t>
                            </m:r>
                          </m:sub>
                          <m:sup>
                            <m:r>
                              <a:rPr lang="en-SG" sz="2600" i="1">
                                <a:latin typeface="Cambria Math" panose="02040503050406030204" pitchFamily="18" charset="0"/>
                                <a:cs typeface="Times New Roman" panose="02020603050405020304" pitchFamily="18" charset="0"/>
                              </a:rPr>
                              <m:t>𝐾</m:t>
                            </m:r>
                          </m:sup>
                          <m:e>
                            <m:sSubSup>
                              <m:sSubSupPr>
                                <m:ctrlPr>
                                  <a:rPr lang="en-SG" sz="2600" i="1" smtClean="0">
                                    <a:solidFill>
                                      <a:srgbClr val="32862E"/>
                                    </a:solidFill>
                                    <a:latin typeface="Cambria Math" panose="02040503050406030204" pitchFamily="18" charset="0"/>
                                    <a:cs typeface="Times New Roman" panose="02020603050405020304" pitchFamily="18" charset="0"/>
                                  </a:rPr>
                                </m:ctrlPr>
                              </m:sSubSupPr>
                              <m:e>
                                <m:r>
                                  <a:rPr lang="en-SG" sz="2600" b="1" i="1">
                                    <a:solidFill>
                                      <a:srgbClr val="32862E"/>
                                    </a:solidFill>
                                    <a:latin typeface="Cambria Math" panose="02040503050406030204" pitchFamily="18" charset="0"/>
                                    <a:cs typeface="Times New Roman" panose="02020603050405020304" pitchFamily="18" charset="0"/>
                                  </a:rPr>
                                  <m:t>𝒓</m:t>
                                </m:r>
                              </m:e>
                              <m:sub>
                                <m:r>
                                  <a:rPr lang="en-SG" sz="2600" i="1">
                                    <a:solidFill>
                                      <a:srgbClr val="32862E"/>
                                    </a:solidFill>
                                    <a:latin typeface="Cambria Math" panose="02040503050406030204" pitchFamily="18" charset="0"/>
                                    <a:cs typeface="Times New Roman" panose="02020603050405020304" pitchFamily="18" charset="0"/>
                                  </a:rPr>
                                  <m:t>𝑠</m:t>
                                </m:r>
                              </m:sub>
                              <m:sup>
                                <m:r>
                                  <a:rPr lang="en-SG" sz="2600" i="1">
                                    <a:solidFill>
                                      <a:srgbClr val="32862E"/>
                                    </a:solidFill>
                                    <a:latin typeface="Cambria Math" panose="02040503050406030204" pitchFamily="18" charset="0"/>
                                    <a:cs typeface="Times New Roman" panose="02020603050405020304" pitchFamily="18" charset="0"/>
                                  </a:rPr>
                                  <m:t>(</m:t>
                                </m:r>
                                <m:r>
                                  <a:rPr lang="en-SG" sz="2600" i="1">
                                    <a:solidFill>
                                      <a:srgbClr val="32862E"/>
                                    </a:solidFill>
                                    <a:latin typeface="Cambria Math" panose="02040503050406030204" pitchFamily="18" charset="0"/>
                                    <a:cs typeface="Times New Roman" panose="02020603050405020304" pitchFamily="18" charset="0"/>
                                  </a:rPr>
                                  <m:t>𝑘</m:t>
                                </m:r>
                                <m:r>
                                  <a:rPr lang="en-SG" sz="2600" i="1">
                                    <a:solidFill>
                                      <a:srgbClr val="32862E"/>
                                    </a:solidFill>
                                    <a:latin typeface="Cambria Math" panose="02040503050406030204" pitchFamily="18" charset="0"/>
                                    <a:cs typeface="Times New Roman" panose="02020603050405020304" pitchFamily="18" charset="0"/>
                                  </a:rPr>
                                  <m:t>)</m:t>
                                </m:r>
                              </m:sup>
                            </m:sSubSup>
                            <m:r>
                              <a:rPr lang="en-SG" sz="2600" i="1">
                                <a:solidFill>
                                  <a:srgbClr val="32862E"/>
                                </a:solidFill>
                                <a:latin typeface="Cambria Math" panose="02040503050406030204" pitchFamily="18" charset="0"/>
                                <a:cs typeface="Times New Roman" panose="02020603050405020304" pitchFamily="18" charset="0"/>
                              </a:rPr>
                              <m:t>[</m:t>
                            </m:r>
                            <m:r>
                              <a:rPr lang="en-SG" sz="2600" i="1">
                                <a:solidFill>
                                  <a:srgbClr val="32862E"/>
                                </a:solidFill>
                                <a:latin typeface="Cambria Math" panose="02040503050406030204" pitchFamily="18" charset="0"/>
                                <a:cs typeface="Times New Roman" panose="02020603050405020304" pitchFamily="18" charset="0"/>
                              </a:rPr>
                              <m:t>𝑢</m:t>
                            </m:r>
                            <m:r>
                              <a:rPr lang="en-SG" sz="2600" i="1">
                                <a:solidFill>
                                  <a:srgbClr val="32862E"/>
                                </a:solidFill>
                                <a:latin typeface="Cambria Math" panose="02040503050406030204" pitchFamily="18" charset="0"/>
                                <a:cs typeface="Times New Roman" panose="02020603050405020304" pitchFamily="18" charset="0"/>
                              </a:rPr>
                              <m:t>]∗</m:t>
                            </m:r>
                            <m:sSubSup>
                              <m:sSubSupPr>
                                <m:ctrlPr>
                                  <a:rPr lang="en-SG" sz="26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sz="2600" b="1"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6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a14:m>
                <a:endParaRPr lang="en-US" sz="2600" i="1" dirty="0">
                  <a:latin typeface="Cambria Math" panose="02040503050406030204" pitchFamily="18" charset="0"/>
                  <a:cs typeface="Times New Roman" panose="02020603050405020304" pitchFamily="18" charset="0"/>
                </a:endParaRPr>
              </a:p>
              <a:p>
                <a:pPr marL="415323" lvl="1" indent="0">
                  <a:spcBef>
                    <a:spcPts val="2195"/>
                  </a:spcBef>
                  <a:buClrTx/>
                  <a:buNone/>
                </a:pPr>
                <a:br>
                  <a:rPr lang="en-US" sz="2600" i="1" dirty="0">
                    <a:latin typeface="Cambria Math" panose="02040503050406030204" pitchFamily="18" charset="0"/>
                    <a:cs typeface="Times New Roman" panose="02020603050405020304" pitchFamily="18" charset="0"/>
                  </a:rPr>
                </a:br>
                <a:endParaRPr lang="en-US" sz="2600" i="1" dirty="0">
                  <a:latin typeface="Cambria Math" panose="02040503050406030204" pitchFamily="18" charset="0"/>
                  <a:cs typeface="Times New Roman" panose="02020603050405020304" pitchFamily="18" charset="0"/>
                </a:endParaRPr>
              </a:p>
              <a:p>
                <a:pPr marL="301023">
                  <a:spcBef>
                    <a:spcPts val="2195"/>
                  </a:spcBef>
                </a:pPr>
                <a:endParaRPr lang="en-SG" sz="2600" i="1" dirty="0">
                  <a:latin typeface="Cambria Math" panose="02040503050406030204" pitchFamily="18" charset="0"/>
                  <a:cs typeface="Times New Roman" panose="02020603050405020304" pitchFamily="18" charset="0"/>
                </a:endParaRPr>
              </a:p>
              <a:p>
                <a:pPr marL="301023">
                  <a:spcBef>
                    <a:spcPts val="2195"/>
                  </a:spcBef>
                </a:pPr>
                <a14:m>
                  <m:oMath xmlns:m="http://schemas.openxmlformats.org/officeDocument/2006/math">
                    <m:sSub>
                      <m:sSubPr>
                        <m:ctrlPr>
                          <a:rPr lang="en-US" sz="2600" i="1" smtClean="0">
                            <a:latin typeface="Cambria Math" panose="02040503050406030204" pitchFamily="18" charset="0"/>
                            <a:cs typeface="Times New Roman" panose="02020603050405020304" pitchFamily="18" charset="0"/>
                          </a:rPr>
                        </m:ctrlPr>
                      </m:sSubPr>
                      <m:e>
                        <m:r>
                          <a:rPr lang="en-US" sz="2600" b="1" i="1">
                            <a:latin typeface="Cambria Math" panose="02040503050406030204" pitchFamily="18" charset="0"/>
                            <a:ea typeface="Cambria Math" panose="02040503050406030204" pitchFamily="18" charset="0"/>
                            <a:cs typeface="Times New Roman" panose="02020603050405020304" pitchFamily="18" charset="0"/>
                          </a:rPr>
                          <m:t>𝝆</m:t>
                        </m:r>
                      </m:e>
                      <m:sub>
                        <m:r>
                          <a:rPr lang="en-SG" sz="2600" i="1">
                            <a:latin typeface="Cambria Math" panose="02040503050406030204" pitchFamily="18" charset="0"/>
                            <a:cs typeface="Times New Roman" panose="02020603050405020304" pitchFamily="18" charset="0"/>
                          </a:rPr>
                          <m:t>𝑠</m:t>
                        </m:r>
                      </m:sub>
                    </m:sSub>
                    <m:d>
                      <m:dPr>
                        <m:begChr m:val="["/>
                        <m:endChr m:val="]"/>
                        <m:ctrlPr>
                          <a:rPr lang="en-SG" sz="2600" i="1">
                            <a:latin typeface="Cambria Math" panose="02040503050406030204" pitchFamily="18" charset="0"/>
                            <a:cs typeface="Times New Roman" panose="02020603050405020304" pitchFamily="18" charset="0"/>
                          </a:rPr>
                        </m:ctrlPr>
                      </m:dPr>
                      <m:e>
                        <m:r>
                          <a:rPr lang="en-SG" sz="2600" i="1">
                            <a:latin typeface="Cambria Math" panose="02040503050406030204" pitchFamily="18" charset="0"/>
                            <a:cs typeface="Times New Roman" panose="02020603050405020304" pitchFamily="18" charset="0"/>
                          </a:rPr>
                          <m:t>𝑣</m:t>
                        </m:r>
                      </m:e>
                    </m:d>
                    <m:r>
                      <a:rPr lang="en-SG" sz="2600" i="1">
                        <a:latin typeface="Cambria Math" panose="02040503050406030204" pitchFamily="18" charset="0"/>
                        <a:cs typeface="Times New Roman" panose="02020603050405020304" pitchFamily="18" charset="0"/>
                      </a:rPr>
                      <m:t>=</m:t>
                    </m:r>
                    <m:sSub>
                      <m:sSubPr>
                        <m:ctrlPr>
                          <a:rPr lang="en-US" sz="2600" i="1">
                            <a:solidFill>
                              <a:srgbClr val="0000FF"/>
                            </a:solidFill>
                            <a:latin typeface="Cambria Math" panose="02040503050406030204" pitchFamily="18" charset="0"/>
                            <a:cs typeface="Times New Roman" panose="02020603050405020304" pitchFamily="18" charset="0"/>
                          </a:rPr>
                        </m:ctrlPr>
                      </m:sSubPr>
                      <m:e>
                        <m:acc>
                          <m:accPr>
                            <m:chr m:val="̂"/>
                            <m:ctrlPr>
                              <a:rPr lang="en-US" sz="2600" i="1">
                                <a:solidFill>
                                  <a:srgbClr val="0000FF"/>
                                </a:solidFill>
                                <a:latin typeface="Cambria Math" panose="02040503050406030204" pitchFamily="18" charset="0"/>
                                <a:cs typeface="Times New Roman" panose="02020603050405020304" pitchFamily="18" charset="0"/>
                              </a:rPr>
                            </m:ctrlPr>
                          </m:accPr>
                          <m:e>
                            <m:r>
                              <a:rPr lang="en-US" sz="2600"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𝝆</m:t>
                            </m:r>
                          </m:e>
                        </m:acc>
                      </m:e>
                      <m:sub>
                        <m:r>
                          <a:rPr lang="en-SG" sz="2600" i="1">
                            <a:solidFill>
                              <a:srgbClr val="0000FF"/>
                            </a:solidFill>
                            <a:latin typeface="Cambria Math" panose="02040503050406030204" pitchFamily="18" charset="0"/>
                            <a:cs typeface="Times New Roman" panose="02020603050405020304" pitchFamily="18" charset="0"/>
                          </a:rPr>
                          <m:t>𝑠</m:t>
                        </m:r>
                      </m:sub>
                    </m:sSub>
                    <m:d>
                      <m:dPr>
                        <m:begChr m:val="["/>
                        <m:endChr m:val="]"/>
                        <m:ctrlPr>
                          <a:rPr lang="en-SG" sz="2600" i="1">
                            <a:solidFill>
                              <a:srgbClr val="0000FF"/>
                            </a:solidFill>
                            <a:latin typeface="Cambria Math" panose="02040503050406030204" pitchFamily="18" charset="0"/>
                            <a:cs typeface="Times New Roman" panose="02020603050405020304" pitchFamily="18" charset="0"/>
                          </a:rPr>
                        </m:ctrlPr>
                      </m:dPr>
                      <m:e>
                        <m:r>
                          <a:rPr lang="en-SG" sz="2600" i="1">
                            <a:solidFill>
                              <a:srgbClr val="0000FF"/>
                            </a:solidFill>
                            <a:latin typeface="Cambria Math" panose="02040503050406030204" pitchFamily="18" charset="0"/>
                            <a:cs typeface="Times New Roman" panose="02020603050405020304" pitchFamily="18" charset="0"/>
                          </a:rPr>
                          <m:t>𝑣</m:t>
                        </m:r>
                      </m:e>
                    </m:d>
                    <m:r>
                      <a:rPr lang="en-SG" sz="2600" i="1" smtClean="0">
                        <a:latin typeface="Cambria Math" panose="02040503050406030204" pitchFamily="18" charset="0"/>
                        <a:cs typeface="Times New Roman" panose="02020603050405020304" pitchFamily="18" charset="0"/>
                      </a:rPr>
                      <m:t>+</m:t>
                    </m:r>
                    <m:nary>
                      <m:naryPr>
                        <m:chr m:val="∑"/>
                        <m:supHide m:val="on"/>
                        <m:ctrlPr>
                          <a:rPr lang="en-SG" sz="2600" i="1">
                            <a:latin typeface="Cambria Math" panose="02040503050406030204" pitchFamily="18" charset="0"/>
                            <a:cs typeface="Times New Roman" panose="02020603050405020304" pitchFamily="18" charset="0"/>
                          </a:rPr>
                        </m:ctrlPr>
                      </m:naryPr>
                      <m:sub>
                        <m:r>
                          <m:rPr>
                            <m:brk m:alnAt="7"/>
                          </m:rPr>
                          <a:rPr lang="en-SG" sz="2600" i="1">
                            <a:latin typeface="Cambria Math" panose="02040503050406030204" pitchFamily="18" charset="0"/>
                            <a:cs typeface="Times New Roman" panose="02020603050405020304" pitchFamily="18" charset="0"/>
                          </a:rPr>
                          <m:t>𝑢</m:t>
                        </m:r>
                        <m:r>
                          <a:rPr lang="en-SG" sz="2600" i="1">
                            <a:latin typeface="Cambria Math" panose="02040503050406030204" pitchFamily="18" charset="0"/>
                            <a:ea typeface="Cambria Math" panose="02040503050406030204" pitchFamily="18" charset="0"/>
                            <a:cs typeface="Times New Roman" panose="02020603050405020304" pitchFamily="18" charset="0"/>
                          </a:rPr>
                          <m:t>∈</m:t>
                        </m:r>
                        <m:r>
                          <a:rPr lang="en-SG" sz="2600" i="1">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sz="2600" i="1">
                                <a:latin typeface="Cambria Math" panose="02040503050406030204" pitchFamily="18" charset="0"/>
                                <a:cs typeface="Times New Roman" panose="02020603050405020304" pitchFamily="18" charset="0"/>
                              </a:rPr>
                            </m:ctrlPr>
                          </m:naryPr>
                          <m:sub>
                            <m:r>
                              <m:rPr>
                                <m:brk m:alnAt="25"/>
                              </m:rPr>
                              <a:rPr lang="en-SG" sz="2600" i="1">
                                <a:latin typeface="Cambria Math" panose="02040503050406030204" pitchFamily="18" charset="0"/>
                                <a:cs typeface="Times New Roman" panose="02020603050405020304" pitchFamily="18" charset="0"/>
                              </a:rPr>
                              <m:t>𝑘</m:t>
                            </m:r>
                            <m:r>
                              <a:rPr lang="en-SG" sz="2600" i="1">
                                <a:latin typeface="Cambria Math" panose="02040503050406030204" pitchFamily="18" charset="0"/>
                                <a:cs typeface="Times New Roman" panose="02020603050405020304" pitchFamily="18" charset="0"/>
                              </a:rPr>
                              <m:t>=0</m:t>
                            </m:r>
                          </m:sub>
                          <m:sup>
                            <m:r>
                              <a:rPr lang="en-SG" sz="2600" i="1">
                                <a:latin typeface="Cambria Math" panose="02040503050406030204" pitchFamily="18" charset="0"/>
                                <a:cs typeface="Times New Roman" panose="02020603050405020304" pitchFamily="18" charset="0"/>
                              </a:rPr>
                              <m:t>𝐾</m:t>
                            </m:r>
                          </m:sup>
                          <m:e>
                            <m:sSubSup>
                              <m:sSubSupPr>
                                <m:ctrlPr>
                                  <a:rPr lang="en-SG" sz="2600" i="1" smtClean="0">
                                    <a:solidFill>
                                      <a:srgbClr val="32862E"/>
                                    </a:solidFill>
                                    <a:latin typeface="Cambria Math" panose="02040503050406030204" pitchFamily="18" charset="0"/>
                                    <a:cs typeface="Times New Roman" panose="02020603050405020304" pitchFamily="18" charset="0"/>
                                  </a:rPr>
                                </m:ctrlPr>
                              </m:sSubSupPr>
                              <m:e>
                                <m:r>
                                  <a:rPr lang="en-SG" sz="2600" b="1" i="1">
                                    <a:solidFill>
                                      <a:srgbClr val="32862E"/>
                                    </a:solidFill>
                                    <a:latin typeface="Cambria Math" panose="02040503050406030204" pitchFamily="18" charset="0"/>
                                    <a:cs typeface="Times New Roman" panose="02020603050405020304" pitchFamily="18" charset="0"/>
                                  </a:rPr>
                                  <m:t>𝒓</m:t>
                                </m:r>
                              </m:e>
                              <m:sub>
                                <m:r>
                                  <a:rPr lang="en-SG" sz="2600" i="1">
                                    <a:solidFill>
                                      <a:srgbClr val="32862E"/>
                                    </a:solidFill>
                                    <a:latin typeface="Cambria Math" panose="02040503050406030204" pitchFamily="18" charset="0"/>
                                    <a:cs typeface="Times New Roman" panose="02020603050405020304" pitchFamily="18" charset="0"/>
                                  </a:rPr>
                                  <m:t>𝑠</m:t>
                                </m:r>
                              </m:sub>
                              <m:sup>
                                <m:r>
                                  <a:rPr lang="en-SG" sz="2600" i="1">
                                    <a:solidFill>
                                      <a:srgbClr val="32862E"/>
                                    </a:solidFill>
                                    <a:latin typeface="Cambria Math" panose="02040503050406030204" pitchFamily="18" charset="0"/>
                                    <a:cs typeface="Times New Roman" panose="02020603050405020304" pitchFamily="18" charset="0"/>
                                  </a:rPr>
                                  <m:t>(</m:t>
                                </m:r>
                                <m:r>
                                  <a:rPr lang="en-SG" sz="2600" i="1">
                                    <a:solidFill>
                                      <a:srgbClr val="32862E"/>
                                    </a:solidFill>
                                    <a:latin typeface="Cambria Math" panose="02040503050406030204" pitchFamily="18" charset="0"/>
                                    <a:cs typeface="Times New Roman" panose="02020603050405020304" pitchFamily="18" charset="0"/>
                                  </a:rPr>
                                  <m:t>𝑘</m:t>
                                </m:r>
                                <m:r>
                                  <a:rPr lang="en-SG" sz="2600" i="1">
                                    <a:solidFill>
                                      <a:srgbClr val="32862E"/>
                                    </a:solidFill>
                                    <a:latin typeface="Cambria Math" panose="02040503050406030204" pitchFamily="18" charset="0"/>
                                    <a:cs typeface="Times New Roman" panose="02020603050405020304" pitchFamily="18" charset="0"/>
                                  </a:rPr>
                                  <m:t>)</m:t>
                                </m:r>
                              </m:sup>
                            </m:sSubSup>
                            <m:r>
                              <a:rPr lang="en-SG" sz="2600" i="1">
                                <a:solidFill>
                                  <a:srgbClr val="32862E"/>
                                </a:solidFill>
                                <a:latin typeface="Cambria Math" panose="02040503050406030204" pitchFamily="18" charset="0"/>
                                <a:cs typeface="Times New Roman" panose="02020603050405020304" pitchFamily="18" charset="0"/>
                              </a:rPr>
                              <m:t>[</m:t>
                            </m:r>
                            <m:r>
                              <a:rPr lang="en-SG" sz="2600" i="1">
                                <a:solidFill>
                                  <a:srgbClr val="32862E"/>
                                </a:solidFill>
                                <a:latin typeface="Cambria Math" panose="02040503050406030204" pitchFamily="18" charset="0"/>
                                <a:cs typeface="Times New Roman" panose="02020603050405020304" pitchFamily="18" charset="0"/>
                              </a:rPr>
                              <m:t>𝑢</m:t>
                            </m:r>
                            <m:r>
                              <a:rPr lang="en-SG" sz="2600" i="1">
                                <a:solidFill>
                                  <a:srgbClr val="32862E"/>
                                </a:solidFill>
                                <a:latin typeface="Cambria Math" panose="02040503050406030204" pitchFamily="18" charset="0"/>
                                <a:cs typeface="Times New Roman" panose="02020603050405020304" pitchFamily="18" charset="0"/>
                              </a:rPr>
                              <m:t>]∗</m:t>
                            </m:r>
                            <m:sSubSup>
                              <m:sSubSupPr>
                                <m:ctrlPr>
                                  <a:rPr lang="en-SG" sz="26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sz="2600" b="1"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n-SG" sz="26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6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a14:m>
                <a:endParaRPr lang="en-US" sz="2600" dirty="0">
                  <a:latin typeface="Times New Roman" panose="02020603050405020304" pitchFamily="18" charset="0"/>
                  <a:cs typeface="Times New Roman" panose="02020603050405020304" pitchFamily="18" charset="0"/>
                </a:endParaRPr>
              </a:p>
              <a:p>
                <a:pPr marL="701073" lvl="1">
                  <a:spcBef>
                    <a:spcPts val="1457"/>
                  </a:spcBef>
                  <a:buClrTx/>
                </a:pPr>
                <a:endParaRPr lang="en-SG" sz="2600" dirty="0">
                  <a:latin typeface="+mj-lt"/>
                </a:endParaRPr>
              </a:p>
            </p:txBody>
          </p:sp>
        </mc:Choice>
        <mc:Fallback xmlns="">
          <p:sp>
            <p:nvSpPr>
              <p:cNvPr id="3" name="Content Placeholder 2">
                <a:extLst>
                  <a:ext uri="{FF2B5EF4-FFF2-40B4-BE49-F238E27FC236}">
                    <a16:creationId xmlns:a16="http://schemas.microsoft.com/office/drawing/2014/main" id="{8E4D0E49-E0E5-4EE4-B007-723D176221C0}"/>
                  </a:ext>
                </a:extLst>
              </p:cNvPr>
              <p:cNvSpPr>
                <a:spLocks noGrp="1" noRot="1" noChangeAspect="1" noMove="1" noResize="1" noEditPoints="1" noAdjustHandles="1" noChangeArrowheads="1" noChangeShapeType="1" noTextEdit="1"/>
              </p:cNvSpPr>
              <p:nvPr>
                <p:ph idx="1"/>
              </p:nvPr>
            </p:nvSpPr>
            <p:spPr>
              <a:xfrm>
                <a:off x="685800" y="1981200"/>
                <a:ext cx="8121316" cy="4114800"/>
              </a:xfrm>
              <a:blipFill>
                <a:blip r:embed="rId2"/>
                <a:stretch>
                  <a:fillRect/>
                </a:stretch>
              </a:blipFill>
            </p:spPr>
            <p:txBody>
              <a:bodyPr/>
              <a:lstStyle/>
              <a:p>
                <a:r>
                  <a:rPr lang="en-SG">
                    <a:noFill/>
                  </a:rPr>
                  <a:t> </a:t>
                </a:r>
              </a:p>
            </p:txBody>
          </p:sp>
        </mc:Fallback>
      </mc:AlternateContent>
      <p:sp>
        <p:nvSpPr>
          <p:cNvPr id="40" name="Rectangle 39">
            <a:extLst>
              <a:ext uri="{FF2B5EF4-FFF2-40B4-BE49-F238E27FC236}">
                <a16:creationId xmlns:a16="http://schemas.microsoft.com/office/drawing/2014/main" id="{B45E1CC9-DB5C-4DD2-A9C1-9C9E45BB5480}"/>
              </a:ext>
            </a:extLst>
          </p:cNvPr>
          <p:cNvSpPr/>
          <p:nvPr/>
        </p:nvSpPr>
        <p:spPr bwMode="auto">
          <a:xfrm>
            <a:off x="3416968" y="4507976"/>
            <a:ext cx="3877587" cy="59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43" name="Right Arrow 1077">
            <a:extLst>
              <a:ext uri="{FF2B5EF4-FFF2-40B4-BE49-F238E27FC236}">
                <a16:creationId xmlns:a16="http://schemas.microsoft.com/office/drawing/2014/main" id="{DD8EFF88-1807-4D64-8BD0-E8D85F3EC1EA}"/>
              </a:ext>
            </a:extLst>
          </p:cNvPr>
          <p:cNvSpPr/>
          <p:nvPr/>
        </p:nvSpPr>
        <p:spPr>
          <a:xfrm rot="5400000">
            <a:off x="5132337" y="5227507"/>
            <a:ext cx="396499" cy="349725"/>
          </a:xfrm>
          <a:prstGeom prst="rightArrow">
            <a:avLst/>
          </a:prstGeom>
          <a:solidFill>
            <a:srgbClr val="1F497D"/>
          </a:solidFill>
          <a:ln w="25400" cap="flat" cmpd="sng" algn="ctr">
            <a:solidFill>
              <a:srgbClr val="1F497D"/>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B5F49AF-65AE-48F4-8D06-339955334929}"/>
                  </a:ext>
                </a:extLst>
              </p:cNvPr>
              <p:cNvSpPr txBox="1"/>
              <p:nvPr/>
            </p:nvSpPr>
            <p:spPr>
              <a:xfrm>
                <a:off x="2907999" y="5655197"/>
                <a:ext cx="4866161" cy="737189"/>
              </a:xfrm>
              <a:prstGeom prst="rect">
                <a:avLst/>
              </a:prstGeom>
              <a:noFill/>
            </p:spPr>
            <p:txBody>
              <a:bodyPr wrap="square" rtlCol="0">
                <a:spAutoFit/>
              </a:bodyPr>
              <a:lstStyle/>
              <a:p>
                <a:pPr defTabSz="4547628"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20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𝔼</m:t>
                      </m:r>
                      <m:r>
                        <a:rPr lang="en-SG" sz="2200" i="1" baseline="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SG" sz="2200" baseline="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X</m:t>
                      </m:r>
                      <m:r>
                        <a:rPr lang="en-SG" sz="2200" i="1" baseline="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SG" sz="220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SG" sz="2200" b="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random</m:t>
                          </m:r>
                          <m: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walks</m:t>
                          </m:r>
                          <m: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ends</m:t>
                          </m:r>
                          <m: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at</m:t>
                          </m:r>
                          <m:r>
                            <a:rPr lang="en-SG" sz="2200" b="0" i="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SG" sz="2200" b="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200" b="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r>
                            <a:rPr lang="en-SG" sz="2200"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den>
                      </m:f>
                    </m:oMath>
                  </m:oMathPara>
                </a14:m>
                <a:endParaRPr lang="en-US" sz="2200" baseline="0" dirty="0">
                  <a:solidFill>
                    <a:schemeClr val="tx1"/>
                  </a:solidFill>
                  <a:latin typeface="Times New Roman" panose="02020603050405020304" pitchFamily="18" charset="0"/>
                  <a:ea typeface="+mn-ea"/>
                  <a:cs typeface="Times New Roman" panose="02020603050405020304" pitchFamily="18" charset="0"/>
                </a:endParaRPr>
              </a:p>
            </p:txBody>
          </p:sp>
        </mc:Choice>
        <mc:Fallback xmlns="">
          <p:sp>
            <p:nvSpPr>
              <p:cNvPr id="44" name="TextBox 43">
                <a:extLst>
                  <a:ext uri="{FF2B5EF4-FFF2-40B4-BE49-F238E27FC236}">
                    <a16:creationId xmlns:a16="http://schemas.microsoft.com/office/drawing/2014/main" id="{9B5F49AF-65AE-48F4-8D06-339955334929}"/>
                  </a:ext>
                </a:extLst>
              </p:cNvPr>
              <p:cNvSpPr txBox="1">
                <a:spLocks noRot="1" noChangeAspect="1" noMove="1" noResize="1" noEditPoints="1" noAdjustHandles="1" noChangeArrowheads="1" noChangeShapeType="1" noTextEdit="1"/>
              </p:cNvSpPr>
              <p:nvPr/>
            </p:nvSpPr>
            <p:spPr>
              <a:xfrm>
                <a:off x="2907999" y="5655197"/>
                <a:ext cx="4866161" cy="737189"/>
              </a:xfrm>
              <a:prstGeom prst="rect">
                <a:avLst/>
              </a:prstGeom>
              <a:blipFill>
                <a:blip r:embed="rId3"/>
                <a:stretch>
                  <a:fillRect/>
                </a:stretch>
              </a:blipFill>
            </p:spPr>
            <p:txBody>
              <a:bodyPr/>
              <a:lstStyle/>
              <a:p>
                <a:r>
                  <a:rPr lang="en-SG">
                    <a:noFill/>
                  </a:rPr>
                  <a:t> </a:t>
                </a:r>
              </a:p>
            </p:txBody>
          </p:sp>
        </mc:Fallback>
      </mc:AlternateContent>
      <p:sp>
        <p:nvSpPr>
          <p:cNvPr id="54" name="Rectangle 53">
            <a:extLst>
              <a:ext uri="{FF2B5EF4-FFF2-40B4-BE49-F238E27FC236}">
                <a16:creationId xmlns:a16="http://schemas.microsoft.com/office/drawing/2014/main" id="{02CC8533-2CDF-4E47-991B-3E928CA9BD68}"/>
              </a:ext>
            </a:extLst>
          </p:cNvPr>
          <p:cNvSpPr/>
          <p:nvPr/>
        </p:nvSpPr>
        <p:spPr bwMode="auto">
          <a:xfrm>
            <a:off x="4960151" y="2002757"/>
            <a:ext cx="1002498" cy="599374"/>
          </a:xfrm>
          <a:prstGeom prst="rect">
            <a:avLst/>
          </a:prstGeom>
          <a:noFill/>
          <a:ln w="28575" cap="flat" cmpd="sng" algn="ctr">
            <a:solidFill>
              <a:srgbClr val="3286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55" name="Rectangle 54">
            <a:extLst>
              <a:ext uri="{FF2B5EF4-FFF2-40B4-BE49-F238E27FC236}">
                <a16:creationId xmlns:a16="http://schemas.microsoft.com/office/drawing/2014/main" id="{95FB8602-BCED-4006-BB69-D46EED2431AA}"/>
              </a:ext>
            </a:extLst>
          </p:cNvPr>
          <p:cNvSpPr/>
          <p:nvPr/>
        </p:nvSpPr>
        <p:spPr bwMode="auto">
          <a:xfrm>
            <a:off x="6220262" y="2002613"/>
            <a:ext cx="1074293" cy="599374"/>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rgbClr val="0000FF"/>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9ABB0CC-C862-4FF6-B615-A39FE8066E96}"/>
                  </a:ext>
                </a:extLst>
              </p:cNvPr>
              <p:cNvSpPr txBox="1"/>
              <p:nvPr/>
            </p:nvSpPr>
            <p:spPr>
              <a:xfrm>
                <a:off x="1109657" y="3037301"/>
                <a:ext cx="2889750" cy="1015663"/>
              </a:xfrm>
              <a:prstGeom prst="rect">
                <a:avLst/>
              </a:prstGeom>
              <a:noFill/>
              <a:ln w="28575">
                <a:solidFill>
                  <a:srgbClr val="32862E"/>
                </a:solidFill>
              </a:ln>
            </p:spPr>
            <p:txBody>
              <a:bodyPr wrap="square" rtlCol="0">
                <a:spAutoFit/>
              </a:bodyPr>
              <a:lstStyle/>
              <a:p>
                <a:pPr marL="0" marR="0" lvl="0" indent="0" algn="just" defTabSz="4547628" eaLnBrk="1" fontAlgn="auto" latinLnBrk="0" hangingPunct="1">
                  <a:lnSpc>
                    <a:spcPct val="100000"/>
                  </a:lnSpc>
                  <a:spcBef>
                    <a:spcPts val="0"/>
                  </a:spcBef>
                  <a:spcAft>
                    <a:spcPts val="0"/>
                  </a:spcAft>
                  <a:buClrTx/>
                  <a:buSzTx/>
                  <a:buFontTx/>
                  <a:buNone/>
                  <a:tabLst/>
                  <a:defRPr/>
                </a:pPr>
                <a:r>
                  <a:rPr lang="en-SG" sz="2000" kern="0" baseline="0" dirty="0">
                    <a:solidFill>
                      <a:prstClr val="black"/>
                    </a:solidFill>
                    <a:latin typeface="Times New Roman" panose="02020603050405020304" pitchFamily="18" charset="0"/>
                    <a:ea typeface="+mn-ea"/>
                    <a:cs typeface="Times New Roman" panose="02020603050405020304" pitchFamily="18" charset="0"/>
                  </a:rPr>
                  <a:t>P</a:t>
                </a:r>
                <a:r>
                  <a:rPr kumimoji="0" lang="en-SG" sz="2000" b="0"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ortion</a:t>
                </a:r>
                <a:r>
                  <a:rPr kumimoji="0" lang="en-SG" sz="20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of random walks currently at </a:t>
                </a:r>
                <a14:m>
                  <m:oMath xmlns:m="http://schemas.openxmlformats.org/officeDocument/2006/math">
                    <m:r>
                      <a:rPr lang="en-SG" sz="2000" b="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𝑢</m:t>
                    </m:r>
                  </m:oMath>
                </a14:m>
                <a:r>
                  <a:rPr kumimoji="0" lang="en-SG" sz="2000" b="0" i="1"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SG" sz="20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t>
                </a:r>
                <a14:m>
                  <m:oMath xmlns:m="http://schemas.openxmlformats.org/officeDocument/2006/math">
                    <m:r>
                      <a:rPr lang="en-SG" sz="2000" b="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kumimoji="0" lang="en-SG" sz="20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SG" sz="2000" b="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a:t>
                </a:r>
                <a:r>
                  <a:rPr kumimoji="0" lang="en-SG" sz="20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SG" sz="2000" kern="0" baseline="0" dirty="0">
                    <a:solidFill>
                      <a:prstClr val="black"/>
                    </a:solidFill>
                    <a:latin typeface="Times New Roman" panose="02020603050405020304" pitchFamily="18" charset="0"/>
                    <a:ea typeface="+mn-ea"/>
                    <a:cs typeface="Times New Roman" panose="02020603050405020304" pitchFamily="18" charset="0"/>
                  </a:rPr>
                  <a:t>step (not stopped yet)</a:t>
                </a:r>
                <a:endParaRPr kumimoji="0" lang="en-US" sz="2000" b="0" i="1"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C9ABB0CC-C862-4FF6-B615-A39FE8066E96}"/>
                  </a:ext>
                </a:extLst>
              </p:cNvPr>
              <p:cNvSpPr txBox="1">
                <a:spLocks noRot="1" noChangeAspect="1" noMove="1" noResize="1" noEditPoints="1" noAdjustHandles="1" noChangeArrowheads="1" noChangeShapeType="1" noTextEdit="1"/>
              </p:cNvSpPr>
              <p:nvPr/>
            </p:nvSpPr>
            <p:spPr>
              <a:xfrm>
                <a:off x="1109657" y="3037301"/>
                <a:ext cx="2889750" cy="1015663"/>
              </a:xfrm>
              <a:prstGeom prst="rect">
                <a:avLst/>
              </a:prstGeom>
              <a:blipFill>
                <a:blip r:embed="rId4"/>
                <a:stretch>
                  <a:fillRect l="-1670" t="-1744" r="-1670" b="-7558"/>
                </a:stretch>
              </a:blipFill>
              <a:ln w="28575">
                <a:solidFill>
                  <a:srgbClr val="32862E"/>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0FC299D-C1E6-40E9-A676-57A7A39035D2}"/>
                  </a:ext>
                </a:extLst>
              </p:cNvPr>
              <p:cNvSpPr txBox="1"/>
              <p:nvPr/>
            </p:nvSpPr>
            <p:spPr>
              <a:xfrm>
                <a:off x="4453841" y="3025112"/>
                <a:ext cx="3786847" cy="1015663"/>
              </a:xfrm>
              <a:prstGeom prst="rect">
                <a:avLst/>
              </a:prstGeom>
              <a:noFill/>
              <a:ln w="28575">
                <a:solidFill>
                  <a:srgbClr val="7030A0"/>
                </a:solidFill>
              </a:ln>
            </p:spPr>
            <p:txBody>
              <a:bodyPr wrap="square" rtlCol="0">
                <a:spAutoFit/>
              </a:bodyPr>
              <a:lstStyle/>
              <a:p>
                <a:pPr marL="0" marR="0" lvl="0" indent="0" algn="just" defTabSz="4547628" eaLnBrk="1" fontAlgn="auto" latinLnBrk="0" hangingPunct="1">
                  <a:lnSpc>
                    <a:spcPct val="100000"/>
                  </a:lnSpc>
                  <a:spcBef>
                    <a:spcPts val="0"/>
                  </a:spcBef>
                  <a:spcAft>
                    <a:spcPts val="0"/>
                  </a:spcAft>
                  <a:buClrTx/>
                  <a:buSzTx/>
                  <a:buFontTx/>
                  <a:buNone/>
                  <a:tabLst/>
                  <a:defRPr/>
                </a:pPr>
                <a:r>
                  <a:rPr lang="en-SG" sz="2000" kern="0" baseline="0" dirty="0">
                    <a:solidFill>
                      <a:prstClr val="black"/>
                    </a:solidFill>
                    <a:latin typeface="Times New Roman" panose="02020603050405020304" pitchFamily="18" charset="0"/>
                    <a:ea typeface="+mn-ea"/>
                    <a:cs typeface="Times New Roman" panose="02020603050405020304" pitchFamily="18" charset="0"/>
                  </a:rPr>
                  <a:t>Conditional probability that the random walk terminates at </a:t>
                </a:r>
                <a14:m>
                  <m:oMath xmlns:m="http://schemas.openxmlformats.org/officeDocument/2006/math">
                    <m:r>
                      <a:rPr lang="en-SG" sz="200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𝑣</m:t>
                    </m:r>
                  </m:oMath>
                </a14:m>
                <a:r>
                  <a:rPr lang="en-SG" sz="2000" i="1" kern="0" baseline="0" dirty="0">
                    <a:solidFill>
                      <a:srgbClr val="FF0000"/>
                    </a:solidFill>
                    <a:latin typeface="Times New Roman" panose="02020603050405020304" pitchFamily="18" charset="0"/>
                    <a:ea typeface="+mn-ea"/>
                    <a:cs typeface="Times New Roman" panose="02020603050405020304" pitchFamily="18" charset="0"/>
                  </a:rPr>
                  <a:t> </a:t>
                </a:r>
                <a:r>
                  <a:rPr lang="en-SG" sz="2000" kern="0" baseline="0" dirty="0">
                    <a:latin typeface="Times New Roman" panose="02020603050405020304" pitchFamily="18" charset="0"/>
                    <a:ea typeface="+mn-ea"/>
                    <a:cs typeface="Times New Roman" panose="02020603050405020304" pitchFamily="18" charset="0"/>
                  </a:rPr>
                  <a:t>given its </a:t>
                </a:r>
                <a14:m>
                  <m:oMath xmlns:m="http://schemas.openxmlformats.org/officeDocument/2006/math">
                    <m:r>
                      <a:rPr lang="en-SG" sz="2000" b="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lang="en-SG" sz="2000" kern="0" baseline="0" dirty="0">
                    <a:latin typeface="Times New Roman" panose="02020603050405020304" pitchFamily="18" charset="0"/>
                    <a:ea typeface="+mn-ea"/>
                    <a:cs typeface="Times New Roman" panose="02020603050405020304" pitchFamily="18" charset="0"/>
                  </a:rPr>
                  <a:t>-</a:t>
                </a:r>
                <a:r>
                  <a:rPr lang="en-SG" sz="2000" kern="0" baseline="0" dirty="0" err="1">
                    <a:latin typeface="Times New Roman" panose="02020603050405020304" pitchFamily="18" charset="0"/>
                    <a:ea typeface="+mn-ea"/>
                    <a:cs typeface="Times New Roman" panose="02020603050405020304" pitchFamily="18" charset="0"/>
                  </a:rPr>
                  <a:t>th</a:t>
                </a:r>
                <a:r>
                  <a:rPr lang="en-SG" sz="2000" kern="0" baseline="0" dirty="0">
                    <a:latin typeface="Times New Roman" panose="02020603050405020304" pitchFamily="18" charset="0"/>
                    <a:ea typeface="+mn-ea"/>
                    <a:cs typeface="Times New Roman" panose="02020603050405020304" pitchFamily="18" charset="0"/>
                  </a:rPr>
                  <a:t> hop at </a:t>
                </a:r>
                <a14:m>
                  <m:oMath xmlns:m="http://schemas.openxmlformats.org/officeDocument/2006/math">
                    <m:r>
                      <a:rPr lang="en-SG" sz="2000" b="0" i="1" kern="0" baseline="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𝑢</m:t>
                    </m:r>
                  </m:oMath>
                </a14:m>
                <a:endParaRPr kumimoji="0" lang="en-US" sz="2000" b="0" i="1"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7" name="TextBox 56">
                <a:extLst>
                  <a:ext uri="{FF2B5EF4-FFF2-40B4-BE49-F238E27FC236}">
                    <a16:creationId xmlns:a16="http://schemas.microsoft.com/office/drawing/2014/main" id="{00FC299D-C1E6-40E9-A676-57A7A39035D2}"/>
                  </a:ext>
                </a:extLst>
              </p:cNvPr>
              <p:cNvSpPr txBox="1">
                <a:spLocks noRot="1" noChangeAspect="1" noMove="1" noResize="1" noEditPoints="1" noAdjustHandles="1" noChangeArrowheads="1" noChangeShapeType="1" noTextEdit="1"/>
              </p:cNvSpPr>
              <p:nvPr/>
            </p:nvSpPr>
            <p:spPr>
              <a:xfrm>
                <a:off x="4453841" y="3025112"/>
                <a:ext cx="3786847" cy="1015663"/>
              </a:xfrm>
              <a:prstGeom prst="rect">
                <a:avLst/>
              </a:prstGeom>
              <a:blipFill>
                <a:blip r:embed="rId5"/>
                <a:stretch>
                  <a:fillRect l="-1438" t="-1744" r="-1118" b="-7558"/>
                </a:stretch>
              </a:blipFill>
              <a:ln w="28575">
                <a:solidFill>
                  <a:srgbClr val="7030A0"/>
                </a:solidFill>
              </a:ln>
            </p:spPr>
            <p:txBody>
              <a:bodyPr/>
              <a:lstStyle/>
              <a:p>
                <a:r>
                  <a:rPr lang="en-SG">
                    <a:noFill/>
                  </a:rPr>
                  <a:t> </a:t>
                </a:r>
              </a:p>
            </p:txBody>
          </p:sp>
        </mc:Fallback>
      </mc:AlternateContent>
    </p:spTree>
    <p:extLst>
      <p:ext uri="{BB962C8B-B14F-4D97-AF65-F5344CB8AC3E}">
        <p14:creationId xmlns:p14="http://schemas.microsoft.com/office/powerpoint/2010/main" val="215378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2" name="Rectangle 211">
                <a:extLst>
                  <a:ext uri="{FF2B5EF4-FFF2-40B4-BE49-F238E27FC236}">
                    <a16:creationId xmlns:a16="http://schemas.microsoft.com/office/drawing/2014/main" id="{2F39D4B1-DC7B-49FC-813E-5846F44E1B7D}"/>
                  </a:ext>
                </a:extLst>
              </p:cNvPr>
              <p:cNvSpPr/>
              <p:nvPr/>
            </p:nvSpPr>
            <p:spPr>
              <a:xfrm>
                <a:off x="1253008" y="4681401"/>
                <a:ext cx="7529903" cy="1583062"/>
              </a:xfrm>
              <a:prstGeom prst="rect">
                <a:avLst/>
              </a:prstGeom>
            </p:spPr>
            <p:txBody>
              <a:bodyPr wrap="square">
                <a:spAutoFit/>
              </a:bodyPr>
              <a:lstStyle/>
              <a:p>
                <a:pPr marL="342900" lvl="0" indent="-342900">
                  <a:spcBef>
                    <a:spcPct val="20000"/>
                  </a:spcBef>
                  <a:buFontTx/>
                  <a:buChar char="•"/>
                </a:pPr>
                <a:r>
                  <a:rPr lang="en-SG" sz="2800" kern="0" baseline="0" dirty="0">
                    <a:solidFill>
                      <a:srgbClr val="262626"/>
                    </a:solidFill>
                    <a:latin typeface="Times New Roman" panose="02020603050405020304"/>
                    <a:ea typeface="+mn-ea"/>
                    <a:cs typeface="+mn-cs"/>
                  </a:rPr>
                  <a:t>                                 </a:t>
                </a:r>
                <a14:m>
                  <m:oMath xmlns:m="http://schemas.openxmlformats.org/officeDocument/2006/math">
                    <m:sSup>
                      <m:sSupPr>
                        <m:ctrlPr>
                          <a:rPr lang="en-SG" sz="2800" i="1" kern="0" baseline="0" smtClean="0">
                            <a:solidFill>
                              <a:srgbClr val="262626"/>
                            </a:solidFill>
                            <a:latin typeface="Cambria Math" panose="02040503050406030204" pitchFamily="18" charset="0"/>
                            <a:ea typeface="+mn-ea"/>
                            <a:cs typeface="+mn-cs"/>
                          </a:rPr>
                        </m:ctrlPr>
                      </m:sSupPr>
                      <m:e>
                        <m:f>
                          <m:fPr>
                            <m:ctrlPr>
                              <a:rPr lang="en-SG" sz="2800" i="1" kern="0" baseline="0" smtClean="0">
                                <a:solidFill>
                                  <a:srgbClr val="262626"/>
                                </a:solidFill>
                                <a:latin typeface="Cambria Math" panose="02040503050406030204" pitchFamily="18" charset="0"/>
                                <a:ea typeface="+mn-ea"/>
                                <a:cs typeface="+mn-cs"/>
                              </a:rPr>
                            </m:ctrlPr>
                          </m:fPr>
                          <m:num>
                            <m:r>
                              <a:rPr lang="en-SG" sz="2800" b="0" i="1" kern="0" baseline="0" smtClean="0">
                                <a:solidFill>
                                  <a:srgbClr val="262626"/>
                                </a:solidFill>
                                <a:latin typeface="Cambria Math" panose="02040503050406030204" pitchFamily="18" charset="0"/>
                                <a:ea typeface="+mn-ea"/>
                                <a:cs typeface="+mn-cs"/>
                              </a:rPr>
                              <m:t>1</m:t>
                            </m:r>
                          </m:num>
                          <m:den>
                            <m:r>
                              <a:rPr lang="en-SG" sz="2800" b="0" i="1" kern="0" baseline="0" smtClean="0">
                                <a:solidFill>
                                  <a:srgbClr val="262626"/>
                                </a:solidFill>
                                <a:latin typeface="Cambria Math" panose="02040503050406030204" pitchFamily="18" charset="0"/>
                                <a:ea typeface="+mn-ea"/>
                                <a:cs typeface="+mn-cs"/>
                              </a:rPr>
                              <m:t>𝑚</m:t>
                            </m:r>
                            <m:r>
                              <a:rPr lang="en-SG" sz="2800" b="0" i="1" kern="0" baseline="0" smtClean="0">
                                <a:solidFill>
                                  <a:srgbClr val="262626"/>
                                </a:solidFill>
                                <a:latin typeface="Cambria Math" panose="02040503050406030204" pitchFamily="18" charset="0"/>
                                <a:ea typeface="+mn-ea"/>
                                <a:cs typeface="+mn-cs"/>
                              </a:rPr>
                              <m:t>/</m:t>
                            </m:r>
                            <m:r>
                              <a:rPr lang="en-SG" sz="2800" b="0" i="1" kern="0" baseline="0" smtClean="0">
                                <a:solidFill>
                                  <a:srgbClr val="262626"/>
                                </a:solidFill>
                                <a:latin typeface="Cambria Math" panose="02040503050406030204" pitchFamily="18" charset="0"/>
                                <a:ea typeface="+mn-ea"/>
                                <a:cs typeface="+mn-cs"/>
                              </a:rPr>
                              <m:t>𝑛</m:t>
                            </m:r>
                          </m:den>
                        </m:f>
                      </m:e>
                      <m:sup>
                        <m:r>
                          <a:rPr lang="en-SG" sz="2800" b="0" i="1" kern="0" baseline="0" smtClean="0">
                            <a:solidFill>
                              <a:srgbClr val="262626"/>
                            </a:solidFill>
                            <a:latin typeface="Cambria Math" panose="02040503050406030204" pitchFamily="18" charset="0"/>
                            <a:ea typeface="+mn-ea"/>
                            <a:cs typeface="+mn-cs"/>
                          </a:rPr>
                          <m:t>𝐾</m:t>
                        </m:r>
                        <m:r>
                          <a:rPr lang="en-SG" sz="2800" b="0" i="1" kern="0" baseline="0" smtClean="0">
                            <a:solidFill>
                              <a:srgbClr val="262626"/>
                            </a:solidFill>
                            <a:latin typeface="Cambria Math" panose="02040503050406030204" pitchFamily="18" charset="0"/>
                            <a:ea typeface="+mn-ea"/>
                            <a:cs typeface="+mn-cs"/>
                          </a:rPr>
                          <m:t>/</m:t>
                        </m:r>
                        <m:r>
                          <a:rPr lang="en-SG" sz="2800" b="0" i="1" kern="0" baseline="0" smtClean="0">
                            <a:solidFill>
                              <a:srgbClr val="262626"/>
                            </a:solidFill>
                            <a:latin typeface="Cambria Math" panose="02040503050406030204" pitchFamily="18" charset="0"/>
                            <a:ea typeface="+mn-ea"/>
                            <a:cs typeface="+mn-cs"/>
                          </a:rPr>
                          <m:t>𝑐</m:t>
                        </m:r>
                      </m:sup>
                    </m:sSup>
                    <m:r>
                      <a:rPr lang="en-SG" sz="2800" b="0" i="1" kern="0" baseline="0" smtClean="0">
                        <a:solidFill>
                          <a:srgbClr val="262626"/>
                        </a:solidFill>
                        <a:latin typeface="Cambria Math" panose="02040503050406030204" pitchFamily="18" charset="0"/>
                        <a:ea typeface="+mn-ea"/>
                        <a:cs typeface="+mn-cs"/>
                      </a:rPr>
                      <m:t>=</m:t>
                    </m:r>
                    <m:sSub>
                      <m:sSubPr>
                        <m:ctrlPr>
                          <a:rPr lang="en-SG" sz="2800" b="0" i="1" kern="0" baseline="0" smtClean="0">
                            <a:solidFill>
                              <a:srgbClr val="262626"/>
                            </a:solidFill>
                            <a:latin typeface="Cambria Math" panose="02040503050406030204" pitchFamily="18" charset="0"/>
                            <a:ea typeface="+mn-ea"/>
                            <a:cs typeface="+mn-cs"/>
                          </a:rPr>
                        </m:ctrlPr>
                      </m:sSubPr>
                      <m:e>
                        <m:r>
                          <a:rPr lang="en-SG" sz="2800" b="0" i="1" kern="0" baseline="0" smtClean="0">
                            <a:solidFill>
                              <a:srgbClr val="262626"/>
                            </a:solidFill>
                            <a:latin typeface="Cambria Math" panose="02040503050406030204" pitchFamily="18" charset="0"/>
                            <a:ea typeface="Cambria Math" panose="02040503050406030204" pitchFamily="18" charset="0"/>
                            <a:cs typeface="+mn-cs"/>
                          </a:rPr>
                          <m:t>𝜖</m:t>
                        </m:r>
                      </m:e>
                      <m:sub>
                        <m:r>
                          <a:rPr lang="en-SG" sz="2800" b="0" i="1" kern="0" baseline="0" smtClean="0">
                            <a:solidFill>
                              <a:srgbClr val="262626"/>
                            </a:solidFill>
                            <a:latin typeface="Cambria Math" panose="02040503050406030204" pitchFamily="18" charset="0"/>
                            <a:ea typeface="+mn-ea"/>
                            <a:cs typeface="+mn-cs"/>
                          </a:rPr>
                          <m:t>𝑟</m:t>
                        </m:r>
                      </m:sub>
                    </m:sSub>
                    <m:r>
                      <a:rPr lang="en-SG" sz="2800" i="1" kern="0" baseline="0">
                        <a:solidFill>
                          <a:srgbClr val="262626"/>
                        </a:solidFill>
                        <a:latin typeface="Cambria Math" panose="02040503050406030204" pitchFamily="18" charset="0"/>
                        <a:ea typeface="Cambria Math" panose="02040503050406030204" pitchFamily="18" charset="0"/>
                        <a:cs typeface="+mn-cs"/>
                      </a:rPr>
                      <m:t>∗</m:t>
                    </m:r>
                    <m:r>
                      <a:rPr lang="en-SG" sz="2800" b="0" i="1" kern="0" baseline="0" smtClean="0">
                        <a:solidFill>
                          <a:srgbClr val="262626"/>
                        </a:solidFill>
                        <a:latin typeface="Cambria Math" panose="02040503050406030204" pitchFamily="18" charset="0"/>
                        <a:ea typeface="Cambria Math" panose="02040503050406030204" pitchFamily="18" charset="0"/>
                        <a:cs typeface="+mn-cs"/>
                      </a:rPr>
                      <m:t>𝛿</m:t>
                    </m:r>
                  </m:oMath>
                </a14:m>
                <a:endParaRPr lang="en-SG" sz="2800" kern="0" baseline="0" dirty="0">
                  <a:solidFill>
                    <a:srgbClr val="262626"/>
                  </a:solidFill>
                  <a:latin typeface="Times New Roman" panose="02020603050405020304"/>
                  <a:ea typeface="+mn-ea"/>
                  <a:cs typeface="+mn-cs"/>
                </a:endParaRPr>
              </a:p>
              <a:p>
                <a:pPr marL="342900" lvl="0" indent="-342900">
                  <a:spcBef>
                    <a:spcPct val="20000"/>
                  </a:spcBef>
                  <a:buFontTx/>
                  <a:buChar char="•"/>
                </a:pPr>
                <a:r>
                  <a:rPr lang="en-SG" sz="2800" kern="0" baseline="0" dirty="0">
                    <a:solidFill>
                      <a:srgbClr val="262626"/>
                    </a:solidFill>
                    <a:latin typeface="Times New Roman" panose="02020603050405020304"/>
                    <a:ea typeface="+mn-ea"/>
                    <a:cs typeface="+mn-cs"/>
                  </a:rPr>
                  <a:t>#push-operations </a:t>
                </a:r>
                <a14:m>
                  <m:oMath xmlns:m="http://schemas.openxmlformats.org/officeDocument/2006/math">
                    <m:sSub>
                      <m:sSubPr>
                        <m:ctrlPr>
                          <a:rPr lang="en-SG" sz="2800" i="1" kern="0" baseline="0" smtClean="0">
                            <a:solidFill>
                              <a:srgbClr val="262626"/>
                            </a:solidFill>
                            <a:latin typeface="Cambria Math" panose="02040503050406030204" pitchFamily="18" charset="0"/>
                            <a:ea typeface="Cambria Math" panose="02040503050406030204" pitchFamily="18" charset="0"/>
                            <a:cs typeface="+mn-cs"/>
                          </a:rPr>
                        </m:ctrlPr>
                      </m:sSubPr>
                      <m:e>
                        <m:r>
                          <a:rPr lang="en-SG" sz="2800" b="0" i="1" kern="0" baseline="0" smtClean="0">
                            <a:solidFill>
                              <a:srgbClr val="262626"/>
                            </a:solidFill>
                            <a:latin typeface="Cambria Math" panose="02040503050406030204" pitchFamily="18" charset="0"/>
                            <a:ea typeface="Cambria Math" panose="02040503050406030204" pitchFamily="18" charset="0"/>
                            <a:cs typeface="+mn-cs"/>
                          </a:rPr>
                          <m:t>𝑛</m:t>
                        </m:r>
                      </m:e>
                      <m:sub>
                        <m:r>
                          <a:rPr lang="en-SG" sz="2800" b="0" i="1" kern="0" baseline="0" smtClean="0">
                            <a:solidFill>
                              <a:srgbClr val="262626"/>
                            </a:solidFill>
                            <a:latin typeface="Cambria Math" panose="02040503050406030204" pitchFamily="18" charset="0"/>
                            <a:ea typeface="Cambria Math" panose="02040503050406030204" pitchFamily="18" charset="0"/>
                            <a:cs typeface="+mn-cs"/>
                          </a:rPr>
                          <m:t>𝑝</m:t>
                        </m:r>
                      </m:sub>
                    </m:sSub>
                    <m:r>
                      <a:rPr lang="en-SG" sz="2800" i="1" kern="0" baseline="0" smtClean="0">
                        <a:solidFill>
                          <a:srgbClr val="262626"/>
                        </a:solidFill>
                        <a:latin typeface="Cambria Math" panose="02040503050406030204" pitchFamily="18" charset="0"/>
                        <a:ea typeface="Cambria Math" panose="02040503050406030204" pitchFamily="18" charset="0"/>
                        <a:cs typeface="+mn-cs"/>
                      </a:rPr>
                      <m:t>≤</m:t>
                    </m:r>
                    <m:f>
                      <m:fPr>
                        <m:ctrlPr>
                          <a:rPr lang="en-SG" sz="2800" i="1" kern="0" baseline="0" smtClean="0">
                            <a:solidFill>
                              <a:srgbClr val="262626"/>
                            </a:solidFill>
                            <a:latin typeface="Cambria Math" panose="02040503050406030204" pitchFamily="18" charset="0"/>
                            <a:ea typeface="Cambria Math" panose="02040503050406030204" pitchFamily="18" charset="0"/>
                            <a:cs typeface="+mn-cs"/>
                          </a:rPr>
                        </m:ctrlPr>
                      </m:fPr>
                      <m:num>
                        <m:r>
                          <a:rPr lang="en-SG" sz="2800" i="1" kern="0" baseline="0" smtClean="0">
                            <a:solidFill>
                              <a:srgbClr val="262626"/>
                            </a:solidFill>
                            <a:latin typeface="Cambria Math" panose="02040503050406030204" pitchFamily="18" charset="0"/>
                            <a:ea typeface="Cambria Math" panose="02040503050406030204" pitchFamily="18" charset="0"/>
                            <a:cs typeface="+mn-cs"/>
                          </a:rPr>
                          <m:t>𝜔</m:t>
                        </m:r>
                        <m:r>
                          <a:rPr lang="en-SG" sz="2800" i="1" kern="0" baseline="0" smtClean="0">
                            <a:solidFill>
                              <a:srgbClr val="262626"/>
                            </a:solidFill>
                            <a:latin typeface="Cambria Math" panose="02040503050406030204" pitchFamily="18" charset="0"/>
                            <a:ea typeface="Cambria Math" panose="02040503050406030204" pitchFamily="18" charset="0"/>
                            <a:cs typeface="+mn-cs"/>
                          </a:rPr>
                          <m:t>∗</m:t>
                        </m:r>
                        <m:r>
                          <a:rPr lang="en-SG" sz="2800" b="0" i="1" kern="0" baseline="0" smtClean="0">
                            <a:solidFill>
                              <a:srgbClr val="262626"/>
                            </a:solidFill>
                            <a:latin typeface="Cambria Math" panose="02040503050406030204" pitchFamily="18" charset="0"/>
                            <a:ea typeface="Cambria Math" panose="02040503050406030204" pitchFamily="18" charset="0"/>
                            <a:cs typeface="+mn-cs"/>
                          </a:rPr>
                          <m:t>𝑡</m:t>
                        </m:r>
                      </m:num>
                      <m:den>
                        <m:r>
                          <a:rPr lang="en-SG" sz="2800" b="0" i="1" kern="0" baseline="0" smtClean="0">
                            <a:solidFill>
                              <a:srgbClr val="262626"/>
                            </a:solidFill>
                            <a:latin typeface="Cambria Math" panose="02040503050406030204" pitchFamily="18" charset="0"/>
                            <a:ea typeface="Cambria Math" panose="02040503050406030204" pitchFamily="18" charset="0"/>
                            <a:cs typeface="+mn-cs"/>
                          </a:rPr>
                          <m:t>2</m:t>
                        </m:r>
                      </m:den>
                    </m:f>
                  </m:oMath>
                </a14:m>
                <a:r>
                  <a:rPr lang="en-SG" sz="2800" kern="0" baseline="0" dirty="0">
                    <a:solidFill>
                      <a:srgbClr val="262626"/>
                    </a:solidFill>
                    <a:latin typeface="Times New Roman" panose="02020603050405020304"/>
                    <a:ea typeface="+mn-ea"/>
                    <a:cs typeface="+mn-cs"/>
                  </a:rPr>
                  <a:t> </a:t>
                </a:r>
              </a:p>
            </p:txBody>
          </p:sp>
        </mc:Choice>
        <mc:Fallback xmlns="">
          <p:sp>
            <p:nvSpPr>
              <p:cNvPr id="212" name="Rectangle 211">
                <a:extLst>
                  <a:ext uri="{FF2B5EF4-FFF2-40B4-BE49-F238E27FC236}">
                    <a16:creationId xmlns:a16="http://schemas.microsoft.com/office/drawing/2014/main" id="{2F39D4B1-DC7B-49FC-813E-5846F44E1B7D}"/>
                  </a:ext>
                </a:extLst>
              </p:cNvPr>
              <p:cNvSpPr>
                <a:spLocks noRot="1" noChangeAspect="1" noMove="1" noResize="1" noEditPoints="1" noAdjustHandles="1" noChangeArrowheads="1" noChangeShapeType="1" noTextEdit="1"/>
              </p:cNvSpPr>
              <p:nvPr/>
            </p:nvSpPr>
            <p:spPr>
              <a:xfrm>
                <a:off x="1253008" y="4681401"/>
                <a:ext cx="7529903" cy="1583062"/>
              </a:xfrm>
              <a:prstGeom prst="rect">
                <a:avLst/>
              </a:prstGeom>
              <a:blipFill>
                <a:blip r:embed="rId2"/>
                <a:stretch>
                  <a:fillRect l="-1457" b="-3846"/>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a:xfrm>
            <a:off x="572585" y="609600"/>
            <a:ext cx="8153160" cy="1143000"/>
          </a:xfrm>
        </p:spPr>
        <p:txBody>
          <a:bodyPr/>
          <a:lstStyle/>
          <a:p>
            <a:r>
              <a:rPr lang="en-SG" dirty="0"/>
              <a:t>TEA+: Balancing HK-Push &amp; Random walks</a:t>
            </a:r>
          </a:p>
        </p:txBody>
      </p:sp>
      <p:grpSp>
        <p:nvGrpSpPr>
          <p:cNvPr id="211" name="Group 210">
            <a:extLst>
              <a:ext uri="{FF2B5EF4-FFF2-40B4-BE49-F238E27FC236}">
                <a16:creationId xmlns:a16="http://schemas.microsoft.com/office/drawing/2014/main" id="{63E0C5EA-3A07-4B23-841B-2E0A31457579}"/>
              </a:ext>
            </a:extLst>
          </p:cNvPr>
          <p:cNvGrpSpPr/>
          <p:nvPr/>
        </p:nvGrpSpPr>
        <p:grpSpPr>
          <a:xfrm>
            <a:off x="1837254" y="4803080"/>
            <a:ext cx="2521913" cy="502702"/>
            <a:chOff x="1795238" y="4537922"/>
            <a:chExt cx="2521913" cy="502702"/>
          </a:xfrm>
        </p:grpSpPr>
        <p:cxnSp>
          <p:nvCxnSpPr>
            <p:cNvPr id="188" name="Straight Connector 187">
              <a:extLst>
                <a:ext uri="{FF2B5EF4-FFF2-40B4-BE49-F238E27FC236}">
                  <a16:creationId xmlns:a16="http://schemas.microsoft.com/office/drawing/2014/main" id="{D56B7A31-26DC-43F1-8561-E3977546D399}"/>
                </a:ext>
              </a:extLst>
            </p:cNvPr>
            <p:cNvCxnSpPr>
              <a:cxnSpLocks/>
            </p:cNvCxnSpPr>
            <p:nvPr/>
          </p:nvCxnSpPr>
          <p:spPr bwMode="auto">
            <a:xfrm>
              <a:off x="1795238" y="4776537"/>
              <a:ext cx="0" cy="264087"/>
            </a:xfrm>
            <a:prstGeom prst="line">
              <a:avLst/>
            </a:prstGeom>
            <a:ln w="19050">
              <a:solidFill>
                <a:srgbClr val="0000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F6B7577A-FEEC-41B7-A7D1-ADA96345681C}"/>
                </a:ext>
              </a:extLst>
            </p:cNvPr>
            <p:cNvCxnSpPr>
              <a:cxnSpLocks/>
            </p:cNvCxnSpPr>
            <p:nvPr/>
          </p:nvCxnSpPr>
          <p:spPr bwMode="auto">
            <a:xfrm>
              <a:off x="1795238" y="4904865"/>
              <a:ext cx="707330" cy="0"/>
            </a:xfrm>
            <a:prstGeom prst="line">
              <a:avLst/>
            </a:prstGeom>
            <a:ln w="19050">
              <a:solidFill>
                <a:srgbClr val="0000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10" name="Group 209">
              <a:extLst>
                <a:ext uri="{FF2B5EF4-FFF2-40B4-BE49-F238E27FC236}">
                  <a16:creationId xmlns:a16="http://schemas.microsoft.com/office/drawing/2014/main" id="{743527C1-497B-47C7-AF69-99FB251CEDF3}"/>
                </a:ext>
              </a:extLst>
            </p:cNvPr>
            <p:cNvGrpSpPr/>
            <p:nvPr/>
          </p:nvGrpSpPr>
          <p:grpSpPr>
            <a:xfrm>
              <a:off x="3657528" y="4776537"/>
              <a:ext cx="659623" cy="264087"/>
              <a:chOff x="3886131" y="4776537"/>
              <a:chExt cx="659623" cy="264087"/>
            </a:xfrm>
          </p:grpSpPr>
          <p:cxnSp>
            <p:nvCxnSpPr>
              <p:cNvPr id="189" name="Straight Connector 188">
                <a:extLst>
                  <a:ext uri="{FF2B5EF4-FFF2-40B4-BE49-F238E27FC236}">
                    <a16:creationId xmlns:a16="http://schemas.microsoft.com/office/drawing/2014/main" id="{1BEDB676-3383-4B8A-901F-63FEED6FA47E}"/>
                  </a:ext>
                </a:extLst>
              </p:cNvPr>
              <p:cNvCxnSpPr>
                <a:cxnSpLocks/>
              </p:cNvCxnSpPr>
              <p:nvPr/>
            </p:nvCxnSpPr>
            <p:spPr bwMode="auto">
              <a:xfrm>
                <a:off x="4545754" y="4776537"/>
                <a:ext cx="0" cy="264087"/>
              </a:xfrm>
              <a:prstGeom prst="line">
                <a:avLst/>
              </a:prstGeom>
              <a:ln w="19050">
                <a:solidFill>
                  <a:srgbClr val="0000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6CBD0AF9-093F-4715-82F0-F601BA65DDE1}"/>
                  </a:ext>
                </a:extLst>
              </p:cNvPr>
              <p:cNvCxnSpPr>
                <a:cxnSpLocks/>
              </p:cNvCxnSpPr>
              <p:nvPr/>
            </p:nvCxnSpPr>
            <p:spPr bwMode="auto">
              <a:xfrm>
                <a:off x="3886131" y="4904865"/>
                <a:ext cx="659623" cy="0"/>
              </a:xfrm>
              <a:prstGeom prst="line">
                <a:avLst/>
              </a:prstGeom>
              <a:ln w="19050">
                <a:solidFill>
                  <a:srgbClr val="0000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98" name="Rectangle 197">
              <a:extLst>
                <a:ext uri="{FF2B5EF4-FFF2-40B4-BE49-F238E27FC236}">
                  <a16:creationId xmlns:a16="http://schemas.microsoft.com/office/drawing/2014/main" id="{168AEE59-CFD9-4458-8D8B-6E06BE3EA051}"/>
                </a:ext>
              </a:extLst>
            </p:cNvPr>
            <p:cNvSpPr/>
            <p:nvPr/>
          </p:nvSpPr>
          <p:spPr>
            <a:xfrm>
              <a:off x="2513778" y="4537922"/>
              <a:ext cx="1164101" cy="502702"/>
            </a:xfrm>
            <a:prstGeom prst="rect">
              <a:avLst/>
            </a:prstGeom>
            <a:ln>
              <a:noFill/>
            </a:ln>
          </p:spPr>
          <p:txBody>
            <a:bodyPr wrap="none">
              <a:spAutoFit/>
            </a:bodyPr>
            <a:lstStyle/>
            <a:p>
              <a:r>
                <a:rPr lang="en-US" sz="4000" dirty="0">
                  <a:solidFill>
                    <a:srgbClr val="0000FF"/>
                  </a:solidFill>
                  <a:latin typeface="+mj-lt"/>
                </a:rPr>
                <a:t>K hops</a:t>
              </a:r>
              <a:endParaRPr lang="en-SG" sz="4000" dirty="0">
                <a:solidFill>
                  <a:srgbClr val="0000FF"/>
                </a:solidFill>
                <a:latin typeface="+mj-lt"/>
              </a:endParaRPr>
            </a:p>
          </p:txBody>
        </p:sp>
      </p:grpSp>
      <p:sp>
        <p:nvSpPr>
          <p:cNvPr id="213" name="Rectangle 212">
            <a:extLst>
              <a:ext uri="{FF2B5EF4-FFF2-40B4-BE49-F238E27FC236}">
                <a16:creationId xmlns:a16="http://schemas.microsoft.com/office/drawing/2014/main" id="{B622724F-0BD3-4885-AA74-EF4AB5226928}"/>
              </a:ext>
            </a:extLst>
          </p:cNvPr>
          <p:cNvSpPr/>
          <p:nvPr/>
        </p:nvSpPr>
        <p:spPr>
          <a:xfrm>
            <a:off x="5647061" y="5568021"/>
            <a:ext cx="3191899" cy="420628"/>
          </a:xfrm>
          <a:prstGeom prst="rect">
            <a:avLst/>
          </a:prstGeom>
        </p:spPr>
        <p:txBody>
          <a:bodyPr wrap="none">
            <a:spAutoFit/>
          </a:bodyPr>
          <a:lstStyle/>
          <a:p>
            <a:pPr algn="ctr"/>
            <a:r>
              <a:rPr lang="en-SG" sz="3200" b="1" dirty="0">
                <a:solidFill>
                  <a:srgbClr val="7030A0"/>
                </a:solidFill>
                <a:latin typeface="+mj-lt"/>
              </a:rPr>
              <a:t>half cost of random walks</a:t>
            </a:r>
          </a:p>
        </p:txBody>
      </p:sp>
      <p:grpSp>
        <p:nvGrpSpPr>
          <p:cNvPr id="96" name="Group 95">
            <a:extLst>
              <a:ext uri="{FF2B5EF4-FFF2-40B4-BE49-F238E27FC236}">
                <a16:creationId xmlns:a16="http://schemas.microsoft.com/office/drawing/2014/main" id="{A2D9EBD2-EFBA-40D3-85A7-25BDAC0E147E}"/>
              </a:ext>
            </a:extLst>
          </p:cNvPr>
          <p:cNvGrpSpPr/>
          <p:nvPr/>
        </p:nvGrpSpPr>
        <p:grpSpPr>
          <a:xfrm>
            <a:off x="5120362" y="2802529"/>
            <a:ext cx="181419" cy="256513"/>
            <a:chOff x="5332984" y="3526400"/>
            <a:chExt cx="196153" cy="280000"/>
          </a:xfrm>
          <a:solidFill>
            <a:srgbClr val="0000FF"/>
          </a:solidFill>
        </p:grpSpPr>
        <p:sp>
          <p:nvSpPr>
            <p:cNvPr id="97" name="Line 40">
              <a:extLst>
                <a:ext uri="{FF2B5EF4-FFF2-40B4-BE49-F238E27FC236}">
                  <a16:creationId xmlns:a16="http://schemas.microsoft.com/office/drawing/2014/main" id="{C53E408D-0841-4C00-9F9E-7231CC8BE885}"/>
                </a:ext>
              </a:extLst>
            </p:cNvPr>
            <p:cNvSpPr>
              <a:spLocks noChangeShapeType="1"/>
            </p:cNvSpPr>
            <p:nvPr/>
          </p:nvSpPr>
          <p:spPr bwMode="auto">
            <a:xfrm flipV="1">
              <a:off x="5332984" y="3620062"/>
              <a:ext cx="149462" cy="186338"/>
            </a:xfrm>
            <a:prstGeom prst="line">
              <a:avLst/>
            </a:prstGeom>
            <a:grpFill/>
            <a:ln w="142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1">
              <a:extLst>
                <a:ext uri="{FF2B5EF4-FFF2-40B4-BE49-F238E27FC236}">
                  <a16:creationId xmlns:a16="http://schemas.microsoft.com/office/drawing/2014/main" id="{071943FA-2A4D-479D-ACD9-FC529E78175D}"/>
                </a:ext>
              </a:extLst>
            </p:cNvPr>
            <p:cNvSpPr>
              <a:spLocks/>
            </p:cNvSpPr>
            <p:nvPr/>
          </p:nvSpPr>
          <p:spPr bwMode="auto">
            <a:xfrm>
              <a:off x="5466403" y="3526400"/>
              <a:ext cx="62734" cy="9983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grp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9" name="Group 98">
            <a:extLst>
              <a:ext uri="{FF2B5EF4-FFF2-40B4-BE49-F238E27FC236}">
                <a16:creationId xmlns:a16="http://schemas.microsoft.com/office/drawing/2014/main" id="{5319931C-C091-4FA0-B68B-D2172654EEF2}"/>
              </a:ext>
            </a:extLst>
          </p:cNvPr>
          <p:cNvGrpSpPr/>
          <p:nvPr/>
        </p:nvGrpSpPr>
        <p:grpSpPr>
          <a:xfrm>
            <a:off x="5309832" y="2465123"/>
            <a:ext cx="328378" cy="307257"/>
            <a:chOff x="5537841" y="3158101"/>
            <a:chExt cx="355047" cy="335390"/>
          </a:xfrm>
          <a:solidFill>
            <a:srgbClr val="0000FF"/>
          </a:solidFill>
        </p:grpSpPr>
        <p:sp>
          <p:nvSpPr>
            <p:cNvPr id="100" name="Line 42">
              <a:extLst>
                <a:ext uri="{FF2B5EF4-FFF2-40B4-BE49-F238E27FC236}">
                  <a16:creationId xmlns:a16="http://schemas.microsoft.com/office/drawing/2014/main" id="{AEA928EB-805C-4305-B6A0-D50EE9527C06}"/>
                </a:ext>
              </a:extLst>
            </p:cNvPr>
            <p:cNvSpPr>
              <a:spLocks noChangeShapeType="1"/>
            </p:cNvSpPr>
            <p:nvPr/>
          </p:nvSpPr>
          <p:spPr bwMode="auto">
            <a:xfrm flipV="1">
              <a:off x="5537841" y="3229536"/>
              <a:ext cx="252274" cy="263955"/>
            </a:xfrm>
            <a:prstGeom prst="line">
              <a:avLst/>
            </a:prstGeom>
            <a:grpFill/>
            <a:ln w="142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3">
              <a:extLst>
                <a:ext uri="{FF2B5EF4-FFF2-40B4-BE49-F238E27FC236}">
                  <a16:creationId xmlns:a16="http://schemas.microsoft.com/office/drawing/2014/main" id="{1DD58FC9-A4B7-46A3-88BB-56A20F561B1F}"/>
                </a:ext>
              </a:extLst>
            </p:cNvPr>
            <p:cNvSpPr>
              <a:spLocks/>
            </p:cNvSpPr>
            <p:nvPr/>
          </p:nvSpPr>
          <p:spPr bwMode="auto">
            <a:xfrm>
              <a:off x="5806127" y="3158101"/>
              <a:ext cx="86761" cy="90264"/>
            </a:xfrm>
            <a:custGeom>
              <a:avLst/>
              <a:gdLst>
                <a:gd name="T0" fmla="*/ 32 w 65"/>
                <a:gd name="T1" fmla="*/ 66 h 66"/>
                <a:gd name="T2" fmla="*/ 65 w 65"/>
                <a:gd name="T3" fmla="*/ 0 h 66"/>
                <a:gd name="T4" fmla="*/ 0 w 65"/>
                <a:gd name="T5" fmla="*/ 33 h 66"/>
                <a:gd name="T6" fmla="*/ 32 w 65"/>
                <a:gd name="T7" fmla="*/ 66 h 66"/>
              </a:gdLst>
              <a:ahLst/>
              <a:cxnLst>
                <a:cxn ang="0">
                  <a:pos x="T0" y="T1"/>
                </a:cxn>
                <a:cxn ang="0">
                  <a:pos x="T2" y="T3"/>
                </a:cxn>
                <a:cxn ang="0">
                  <a:pos x="T4" y="T5"/>
                </a:cxn>
                <a:cxn ang="0">
                  <a:pos x="T6" y="T7"/>
                </a:cxn>
              </a:cxnLst>
              <a:rect l="0" t="0" r="r" b="b"/>
              <a:pathLst>
                <a:path w="65" h="66">
                  <a:moveTo>
                    <a:pt x="32" y="66"/>
                  </a:moveTo>
                  <a:lnTo>
                    <a:pt x="65" y="0"/>
                  </a:lnTo>
                  <a:lnTo>
                    <a:pt x="0" y="33"/>
                  </a:lnTo>
                  <a:lnTo>
                    <a:pt x="32" y="66"/>
                  </a:lnTo>
                  <a:close/>
                </a:path>
              </a:pathLst>
            </a:custGeom>
            <a:grp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2" name="Group 101">
            <a:extLst>
              <a:ext uri="{FF2B5EF4-FFF2-40B4-BE49-F238E27FC236}">
                <a16:creationId xmlns:a16="http://schemas.microsoft.com/office/drawing/2014/main" id="{2EFB51B2-9EF9-4362-B301-B9BD0FB2091F}"/>
              </a:ext>
            </a:extLst>
          </p:cNvPr>
          <p:cNvGrpSpPr/>
          <p:nvPr/>
        </p:nvGrpSpPr>
        <p:grpSpPr>
          <a:xfrm>
            <a:off x="5653403" y="2091357"/>
            <a:ext cx="243389" cy="332676"/>
            <a:chOff x="5909315" y="2750112"/>
            <a:chExt cx="263156" cy="363136"/>
          </a:xfrm>
          <a:solidFill>
            <a:srgbClr val="0000FF"/>
          </a:solidFill>
        </p:grpSpPr>
        <p:sp>
          <p:nvSpPr>
            <p:cNvPr id="103" name="Line 44">
              <a:extLst>
                <a:ext uri="{FF2B5EF4-FFF2-40B4-BE49-F238E27FC236}">
                  <a16:creationId xmlns:a16="http://schemas.microsoft.com/office/drawing/2014/main" id="{A6874668-481A-4A93-B7C5-71E4BC32431E}"/>
                </a:ext>
              </a:extLst>
            </p:cNvPr>
            <p:cNvSpPr>
              <a:spLocks noChangeShapeType="1"/>
            </p:cNvSpPr>
            <p:nvPr/>
          </p:nvSpPr>
          <p:spPr bwMode="auto">
            <a:xfrm flipV="1">
              <a:off x="5909315" y="2834250"/>
              <a:ext cx="185535" cy="278998"/>
            </a:xfrm>
            <a:prstGeom prst="line">
              <a:avLst/>
            </a:prstGeom>
            <a:grpFill/>
            <a:ln w="142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5">
              <a:extLst>
                <a:ext uri="{FF2B5EF4-FFF2-40B4-BE49-F238E27FC236}">
                  <a16:creationId xmlns:a16="http://schemas.microsoft.com/office/drawing/2014/main" id="{33033AB1-C337-4FC7-AC1D-B50D7F1ECCE8}"/>
                </a:ext>
              </a:extLst>
            </p:cNvPr>
            <p:cNvSpPr>
              <a:spLocks/>
            </p:cNvSpPr>
            <p:nvPr/>
          </p:nvSpPr>
          <p:spPr bwMode="auto">
            <a:xfrm>
              <a:off x="6095053" y="2750112"/>
              <a:ext cx="77418" cy="95735"/>
            </a:xfrm>
            <a:custGeom>
              <a:avLst/>
              <a:gdLst>
                <a:gd name="T0" fmla="*/ 38 w 58"/>
                <a:gd name="T1" fmla="*/ 70 h 70"/>
                <a:gd name="T2" fmla="*/ 58 w 58"/>
                <a:gd name="T3" fmla="*/ 0 h 70"/>
                <a:gd name="T4" fmla="*/ 0 w 58"/>
                <a:gd name="T5" fmla="*/ 44 h 70"/>
                <a:gd name="T6" fmla="*/ 38 w 58"/>
                <a:gd name="T7" fmla="*/ 70 h 70"/>
              </a:gdLst>
              <a:ahLst/>
              <a:cxnLst>
                <a:cxn ang="0">
                  <a:pos x="T0" y="T1"/>
                </a:cxn>
                <a:cxn ang="0">
                  <a:pos x="T2" y="T3"/>
                </a:cxn>
                <a:cxn ang="0">
                  <a:pos x="T4" y="T5"/>
                </a:cxn>
                <a:cxn ang="0">
                  <a:pos x="T6" y="T7"/>
                </a:cxn>
              </a:cxnLst>
              <a:rect l="0" t="0" r="r" b="b"/>
              <a:pathLst>
                <a:path w="58" h="70">
                  <a:moveTo>
                    <a:pt x="38" y="70"/>
                  </a:moveTo>
                  <a:lnTo>
                    <a:pt x="58" y="0"/>
                  </a:lnTo>
                  <a:lnTo>
                    <a:pt x="0" y="44"/>
                  </a:lnTo>
                  <a:lnTo>
                    <a:pt x="38" y="70"/>
                  </a:lnTo>
                  <a:close/>
                </a:path>
              </a:pathLst>
            </a:custGeom>
            <a:grp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05" name="Line 46">
            <a:extLst>
              <a:ext uri="{FF2B5EF4-FFF2-40B4-BE49-F238E27FC236}">
                <a16:creationId xmlns:a16="http://schemas.microsoft.com/office/drawing/2014/main" id="{C4FE9647-DB3B-4BFA-8CC8-7CE1CBBDC3EF}"/>
              </a:ext>
            </a:extLst>
          </p:cNvPr>
          <p:cNvSpPr>
            <a:spLocks noChangeShapeType="1"/>
          </p:cNvSpPr>
          <p:nvPr/>
        </p:nvSpPr>
        <p:spPr bwMode="auto">
          <a:xfrm flipV="1">
            <a:off x="5144139" y="3091942"/>
            <a:ext cx="285260" cy="138962"/>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7">
            <a:extLst>
              <a:ext uri="{FF2B5EF4-FFF2-40B4-BE49-F238E27FC236}">
                <a16:creationId xmlns:a16="http://schemas.microsoft.com/office/drawing/2014/main" id="{0746DD4B-493A-46CE-BBA7-CE02B8AC0FAD}"/>
              </a:ext>
            </a:extLst>
          </p:cNvPr>
          <p:cNvSpPr>
            <a:spLocks/>
          </p:cNvSpPr>
          <p:nvPr/>
        </p:nvSpPr>
        <p:spPr bwMode="auto">
          <a:xfrm>
            <a:off x="5447848" y="3039585"/>
            <a:ext cx="86417" cy="72669"/>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48">
            <a:extLst>
              <a:ext uri="{FF2B5EF4-FFF2-40B4-BE49-F238E27FC236}">
                <a16:creationId xmlns:a16="http://schemas.microsoft.com/office/drawing/2014/main" id="{F73AB0CC-1D6D-4F30-91C2-95B06CF2F7EC}"/>
              </a:ext>
            </a:extLst>
          </p:cNvPr>
          <p:cNvSpPr>
            <a:spLocks noChangeShapeType="1"/>
          </p:cNvSpPr>
          <p:nvPr/>
        </p:nvSpPr>
        <p:spPr bwMode="auto">
          <a:xfrm>
            <a:off x="5550625" y="3039585"/>
            <a:ext cx="132094" cy="66405"/>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9">
            <a:extLst>
              <a:ext uri="{FF2B5EF4-FFF2-40B4-BE49-F238E27FC236}">
                <a16:creationId xmlns:a16="http://schemas.microsoft.com/office/drawing/2014/main" id="{E0D81C4D-0B14-4CF8-A7DD-137655046AFD}"/>
              </a:ext>
            </a:extLst>
          </p:cNvPr>
          <p:cNvSpPr>
            <a:spLocks/>
          </p:cNvSpPr>
          <p:nvPr/>
        </p:nvSpPr>
        <p:spPr bwMode="auto">
          <a:xfrm>
            <a:off x="5684237" y="3083216"/>
            <a:ext cx="88885" cy="65152"/>
          </a:xfrm>
          <a:custGeom>
            <a:avLst/>
            <a:gdLst>
              <a:gd name="T0" fmla="*/ 21 w 72"/>
              <a:gd name="T1" fmla="*/ 0 h 52"/>
              <a:gd name="T2" fmla="*/ 72 w 72"/>
              <a:gd name="T3" fmla="*/ 52 h 52"/>
              <a:gd name="T4" fmla="*/ 0 w 72"/>
              <a:gd name="T5" fmla="*/ 41 h 52"/>
              <a:gd name="T6" fmla="*/ 21 w 72"/>
              <a:gd name="T7" fmla="*/ 0 h 52"/>
            </a:gdLst>
            <a:ahLst/>
            <a:cxnLst>
              <a:cxn ang="0">
                <a:pos x="T0" y="T1"/>
              </a:cxn>
              <a:cxn ang="0">
                <a:pos x="T2" y="T3"/>
              </a:cxn>
              <a:cxn ang="0">
                <a:pos x="T4" y="T5"/>
              </a:cxn>
              <a:cxn ang="0">
                <a:pos x="T6" y="T7"/>
              </a:cxn>
            </a:cxnLst>
            <a:rect l="0" t="0" r="r" b="b"/>
            <a:pathLst>
              <a:path w="72" h="52">
                <a:moveTo>
                  <a:pt x="21" y="0"/>
                </a:moveTo>
                <a:lnTo>
                  <a:pt x="72" y="52"/>
                </a:lnTo>
                <a:lnTo>
                  <a:pt x="0" y="41"/>
                </a:lnTo>
                <a:lnTo>
                  <a:pt x="21"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50">
            <a:extLst>
              <a:ext uri="{FF2B5EF4-FFF2-40B4-BE49-F238E27FC236}">
                <a16:creationId xmlns:a16="http://schemas.microsoft.com/office/drawing/2014/main" id="{4820640F-3093-49E9-A1AA-AF7B25C68884}"/>
              </a:ext>
            </a:extLst>
          </p:cNvPr>
          <p:cNvSpPr>
            <a:spLocks noChangeShapeType="1"/>
          </p:cNvSpPr>
          <p:nvPr/>
        </p:nvSpPr>
        <p:spPr bwMode="auto">
          <a:xfrm flipV="1">
            <a:off x="5789950" y="2972686"/>
            <a:ext cx="237029" cy="160374"/>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1">
            <a:extLst>
              <a:ext uri="{FF2B5EF4-FFF2-40B4-BE49-F238E27FC236}">
                <a16:creationId xmlns:a16="http://schemas.microsoft.com/office/drawing/2014/main" id="{E027EAA6-8CEF-41CB-BC30-B895F62622F7}"/>
              </a:ext>
            </a:extLst>
          </p:cNvPr>
          <p:cNvSpPr>
            <a:spLocks/>
          </p:cNvSpPr>
          <p:nvPr/>
        </p:nvSpPr>
        <p:spPr bwMode="auto">
          <a:xfrm>
            <a:off x="6045427" y="2921785"/>
            <a:ext cx="87651" cy="71417"/>
          </a:xfrm>
          <a:custGeom>
            <a:avLst/>
            <a:gdLst>
              <a:gd name="T0" fmla="*/ 26 w 71"/>
              <a:gd name="T1" fmla="*/ 57 h 57"/>
              <a:gd name="T2" fmla="*/ 71 w 71"/>
              <a:gd name="T3" fmla="*/ 0 h 57"/>
              <a:gd name="T4" fmla="*/ 0 w 71"/>
              <a:gd name="T5" fmla="*/ 19 h 57"/>
              <a:gd name="T6" fmla="*/ 26 w 71"/>
              <a:gd name="T7" fmla="*/ 57 h 57"/>
            </a:gdLst>
            <a:ahLst/>
            <a:cxnLst>
              <a:cxn ang="0">
                <a:pos x="T0" y="T1"/>
              </a:cxn>
              <a:cxn ang="0">
                <a:pos x="T2" y="T3"/>
              </a:cxn>
              <a:cxn ang="0">
                <a:pos x="T4" y="T5"/>
              </a:cxn>
              <a:cxn ang="0">
                <a:pos x="T6" y="T7"/>
              </a:cxn>
            </a:cxnLst>
            <a:rect l="0" t="0" r="r" b="b"/>
            <a:pathLst>
              <a:path w="71" h="57">
                <a:moveTo>
                  <a:pt x="26" y="57"/>
                </a:moveTo>
                <a:lnTo>
                  <a:pt x="71" y="0"/>
                </a:lnTo>
                <a:lnTo>
                  <a:pt x="0" y="19"/>
                </a:lnTo>
                <a:lnTo>
                  <a:pt x="26" y="57"/>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52">
            <a:extLst>
              <a:ext uri="{FF2B5EF4-FFF2-40B4-BE49-F238E27FC236}">
                <a16:creationId xmlns:a16="http://schemas.microsoft.com/office/drawing/2014/main" id="{2A056109-6D18-4690-A663-FFAB43196776}"/>
              </a:ext>
            </a:extLst>
          </p:cNvPr>
          <p:cNvSpPr>
            <a:spLocks noChangeShapeType="1"/>
          </p:cNvSpPr>
          <p:nvPr/>
        </p:nvSpPr>
        <p:spPr bwMode="auto">
          <a:xfrm flipV="1">
            <a:off x="6127650" y="2924692"/>
            <a:ext cx="241967" cy="10023"/>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3">
            <a:extLst>
              <a:ext uri="{FF2B5EF4-FFF2-40B4-BE49-F238E27FC236}">
                <a16:creationId xmlns:a16="http://schemas.microsoft.com/office/drawing/2014/main" id="{7C9BBD33-5AE0-41D2-8D1D-C86876551719}"/>
              </a:ext>
            </a:extLst>
          </p:cNvPr>
          <p:cNvSpPr>
            <a:spLocks/>
          </p:cNvSpPr>
          <p:nvPr/>
        </p:nvSpPr>
        <p:spPr bwMode="auto">
          <a:xfrm>
            <a:off x="6405152" y="2891243"/>
            <a:ext cx="86417" cy="58887"/>
          </a:xfrm>
          <a:custGeom>
            <a:avLst/>
            <a:gdLst>
              <a:gd name="T0" fmla="*/ 2 w 70"/>
              <a:gd name="T1" fmla="*/ 47 h 47"/>
              <a:gd name="T2" fmla="*/ 70 w 70"/>
              <a:gd name="T3" fmla="*/ 21 h 47"/>
              <a:gd name="T4" fmla="*/ 0 w 70"/>
              <a:gd name="T5" fmla="*/ 0 h 47"/>
              <a:gd name="T6" fmla="*/ 2 w 70"/>
              <a:gd name="T7" fmla="*/ 47 h 47"/>
            </a:gdLst>
            <a:ahLst/>
            <a:cxnLst>
              <a:cxn ang="0">
                <a:pos x="T0" y="T1"/>
              </a:cxn>
              <a:cxn ang="0">
                <a:pos x="T2" y="T3"/>
              </a:cxn>
              <a:cxn ang="0">
                <a:pos x="T4" y="T5"/>
              </a:cxn>
              <a:cxn ang="0">
                <a:pos x="T6" y="T7"/>
              </a:cxn>
            </a:cxnLst>
            <a:rect l="0" t="0" r="r" b="b"/>
            <a:pathLst>
              <a:path w="70" h="47">
                <a:moveTo>
                  <a:pt x="2" y="47"/>
                </a:moveTo>
                <a:lnTo>
                  <a:pt x="70" y="21"/>
                </a:lnTo>
                <a:lnTo>
                  <a:pt x="0" y="0"/>
                </a:lnTo>
                <a:lnTo>
                  <a:pt x="2" y="47"/>
                </a:lnTo>
                <a:close/>
              </a:path>
            </a:pathLst>
          </a:custGeom>
          <a:solidFill>
            <a:srgbClr val="0000FF"/>
          </a:solidFill>
          <a:ln>
            <a:solidFill>
              <a:srgbClr val="7030A0"/>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54">
            <a:extLst>
              <a:ext uri="{FF2B5EF4-FFF2-40B4-BE49-F238E27FC236}">
                <a16:creationId xmlns:a16="http://schemas.microsoft.com/office/drawing/2014/main" id="{21A47B4A-2551-4A49-BF5B-FD3AFE09C95E}"/>
              </a:ext>
            </a:extLst>
          </p:cNvPr>
          <p:cNvSpPr>
            <a:spLocks noChangeShapeType="1"/>
          </p:cNvSpPr>
          <p:nvPr/>
        </p:nvSpPr>
        <p:spPr bwMode="auto">
          <a:xfrm>
            <a:off x="5120363" y="3395954"/>
            <a:ext cx="212306" cy="142956"/>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5">
            <a:extLst>
              <a:ext uri="{FF2B5EF4-FFF2-40B4-BE49-F238E27FC236}">
                <a16:creationId xmlns:a16="http://schemas.microsoft.com/office/drawing/2014/main" id="{51D80B8F-6B64-454B-BE14-D4A027C2FB7A}"/>
              </a:ext>
            </a:extLst>
          </p:cNvPr>
          <p:cNvSpPr>
            <a:spLocks/>
          </p:cNvSpPr>
          <p:nvPr/>
        </p:nvSpPr>
        <p:spPr bwMode="auto">
          <a:xfrm>
            <a:off x="5336259" y="3536970"/>
            <a:ext cx="80244" cy="82693"/>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56">
            <a:extLst>
              <a:ext uri="{FF2B5EF4-FFF2-40B4-BE49-F238E27FC236}">
                <a16:creationId xmlns:a16="http://schemas.microsoft.com/office/drawing/2014/main" id="{B4260E55-0625-4826-9107-409FF0C31642}"/>
              </a:ext>
            </a:extLst>
          </p:cNvPr>
          <p:cNvSpPr>
            <a:spLocks noChangeShapeType="1"/>
          </p:cNvSpPr>
          <p:nvPr/>
        </p:nvSpPr>
        <p:spPr bwMode="auto">
          <a:xfrm>
            <a:off x="5431696" y="3632956"/>
            <a:ext cx="325914" cy="82693"/>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7">
            <a:extLst>
              <a:ext uri="{FF2B5EF4-FFF2-40B4-BE49-F238E27FC236}">
                <a16:creationId xmlns:a16="http://schemas.microsoft.com/office/drawing/2014/main" id="{9A5FD593-FBF8-4D9E-A75C-E9B53874475D}"/>
              </a:ext>
            </a:extLst>
          </p:cNvPr>
          <p:cNvSpPr>
            <a:spLocks/>
          </p:cNvSpPr>
          <p:nvPr/>
        </p:nvSpPr>
        <p:spPr bwMode="auto">
          <a:xfrm>
            <a:off x="5803166" y="3694038"/>
            <a:ext cx="90119" cy="56382"/>
          </a:xfrm>
          <a:custGeom>
            <a:avLst/>
            <a:gdLst>
              <a:gd name="T0" fmla="*/ 11 w 73"/>
              <a:gd name="T1" fmla="*/ 0 h 45"/>
              <a:gd name="T2" fmla="*/ 73 w 73"/>
              <a:gd name="T3" fmla="*/ 40 h 45"/>
              <a:gd name="T4" fmla="*/ 0 w 73"/>
              <a:gd name="T5" fmla="*/ 45 h 45"/>
              <a:gd name="T6" fmla="*/ 11 w 73"/>
              <a:gd name="T7" fmla="*/ 0 h 45"/>
            </a:gdLst>
            <a:ahLst/>
            <a:cxnLst>
              <a:cxn ang="0">
                <a:pos x="T0" y="T1"/>
              </a:cxn>
              <a:cxn ang="0">
                <a:pos x="T2" y="T3"/>
              </a:cxn>
              <a:cxn ang="0">
                <a:pos x="T4" y="T5"/>
              </a:cxn>
              <a:cxn ang="0">
                <a:pos x="T6" y="T7"/>
              </a:cxn>
            </a:cxnLst>
            <a:rect l="0" t="0" r="r" b="b"/>
            <a:pathLst>
              <a:path w="73" h="45">
                <a:moveTo>
                  <a:pt x="11" y="0"/>
                </a:moveTo>
                <a:lnTo>
                  <a:pt x="73" y="40"/>
                </a:lnTo>
                <a:lnTo>
                  <a:pt x="0" y="45"/>
                </a:lnTo>
                <a:lnTo>
                  <a:pt x="11"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58">
            <a:extLst>
              <a:ext uri="{FF2B5EF4-FFF2-40B4-BE49-F238E27FC236}">
                <a16:creationId xmlns:a16="http://schemas.microsoft.com/office/drawing/2014/main" id="{A2354270-E592-40B6-8A8A-60CA9E0565D1}"/>
              </a:ext>
            </a:extLst>
          </p:cNvPr>
          <p:cNvSpPr>
            <a:spLocks noChangeShapeType="1"/>
          </p:cNvSpPr>
          <p:nvPr/>
        </p:nvSpPr>
        <p:spPr bwMode="auto">
          <a:xfrm flipV="1">
            <a:off x="5910347" y="3679494"/>
            <a:ext cx="141970" cy="62646"/>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9">
            <a:extLst>
              <a:ext uri="{FF2B5EF4-FFF2-40B4-BE49-F238E27FC236}">
                <a16:creationId xmlns:a16="http://schemas.microsoft.com/office/drawing/2014/main" id="{54A30273-4A05-445C-9F2F-D5EF81355592}"/>
              </a:ext>
            </a:extLst>
          </p:cNvPr>
          <p:cNvSpPr>
            <a:spLocks/>
          </p:cNvSpPr>
          <p:nvPr/>
        </p:nvSpPr>
        <p:spPr bwMode="auto">
          <a:xfrm>
            <a:off x="6057174" y="3643136"/>
            <a:ext cx="90119" cy="61394"/>
          </a:xfrm>
          <a:custGeom>
            <a:avLst/>
            <a:gdLst>
              <a:gd name="T0" fmla="*/ 18 w 73"/>
              <a:gd name="T1" fmla="*/ 49 h 49"/>
              <a:gd name="T2" fmla="*/ 73 w 73"/>
              <a:gd name="T3" fmla="*/ 0 h 49"/>
              <a:gd name="T4" fmla="*/ 0 w 73"/>
              <a:gd name="T5" fmla="*/ 6 h 49"/>
              <a:gd name="T6" fmla="*/ 18 w 73"/>
              <a:gd name="T7" fmla="*/ 49 h 49"/>
            </a:gdLst>
            <a:ahLst/>
            <a:cxnLst>
              <a:cxn ang="0">
                <a:pos x="T0" y="T1"/>
              </a:cxn>
              <a:cxn ang="0">
                <a:pos x="T2" y="T3"/>
              </a:cxn>
              <a:cxn ang="0">
                <a:pos x="T4" y="T5"/>
              </a:cxn>
              <a:cxn ang="0">
                <a:pos x="T6" y="T7"/>
              </a:cxn>
            </a:cxnLst>
            <a:rect l="0" t="0" r="r" b="b"/>
            <a:pathLst>
              <a:path w="73" h="49">
                <a:moveTo>
                  <a:pt x="18" y="49"/>
                </a:moveTo>
                <a:lnTo>
                  <a:pt x="73" y="0"/>
                </a:lnTo>
                <a:lnTo>
                  <a:pt x="0" y="6"/>
                </a:lnTo>
                <a:lnTo>
                  <a:pt x="18" y="49"/>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60">
            <a:extLst>
              <a:ext uri="{FF2B5EF4-FFF2-40B4-BE49-F238E27FC236}">
                <a16:creationId xmlns:a16="http://schemas.microsoft.com/office/drawing/2014/main" id="{45CD8EE6-C63B-4ACA-A731-869BD4C4D5E4}"/>
              </a:ext>
            </a:extLst>
          </p:cNvPr>
          <p:cNvSpPr>
            <a:spLocks noChangeShapeType="1"/>
          </p:cNvSpPr>
          <p:nvPr/>
        </p:nvSpPr>
        <p:spPr bwMode="auto">
          <a:xfrm>
            <a:off x="6149675" y="3632955"/>
            <a:ext cx="76541" cy="56382"/>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1">
            <a:extLst>
              <a:ext uri="{FF2B5EF4-FFF2-40B4-BE49-F238E27FC236}">
                <a16:creationId xmlns:a16="http://schemas.microsoft.com/office/drawing/2014/main" id="{6839F311-D509-485E-A5D4-73D02C957340}"/>
              </a:ext>
            </a:extLst>
          </p:cNvPr>
          <p:cNvSpPr>
            <a:spLocks/>
          </p:cNvSpPr>
          <p:nvPr/>
        </p:nvSpPr>
        <p:spPr bwMode="auto">
          <a:xfrm>
            <a:off x="6214278" y="3664951"/>
            <a:ext cx="86417" cy="75175"/>
          </a:xfrm>
          <a:custGeom>
            <a:avLst/>
            <a:gdLst>
              <a:gd name="T0" fmla="*/ 27 w 70"/>
              <a:gd name="T1" fmla="*/ 0 h 60"/>
              <a:gd name="T2" fmla="*/ 70 w 70"/>
              <a:gd name="T3" fmla="*/ 60 h 60"/>
              <a:gd name="T4" fmla="*/ 0 w 70"/>
              <a:gd name="T5" fmla="*/ 38 h 60"/>
              <a:gd name="T6" fmla="*/ 27 w 70"/>
              <a:gd name="T7" fmla="*/ 0 h 60"/>
            </a:gdLst>
            <a:ahLst/>
            <a:cxnLst>
              <a:cxn ang="0">
                <a:pos x="T0" y="T1"/>
              </a:cxn>
              <a:cxn ang="0">
                <a:pos x="T2" y="T3"/>
              </a:cxn>
              <a:cxn ang="0">
                <a:pos x="T4" y="T5"/>
              </a:cxn>
              <a:cxn ang="0">
                <a:pos x="T6" y="T7"/>
              </a:cxn>
            </a:cxnLst>
            <a:rect l="0" t="0" r="r" b="b"/>
            <a:pathLst>
              <a:path w="70" h="60">
                <a:moveTo>
                  <a:pt x="27" y="0"/>
                </a:moveTo>
                <a:lnTo>
                  <a:pt x="70" y="60"/>
                </a:lnTo>
                <a:lnTo>
                  <a:pt x="0" y="38"/>
                </a:lnTo>
                <a:lnTo>
                  <a:pt x="27"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62">
            <a:extLst>
              <a:ext uri="{FF2B5EF4-FFF2-40B4-BE49-F238E27FC236}">
                <a16:creationId xmlns:a16="http://schemas.microsoft.com/office/drawing/2014/main" id="{2FC91EB3-0BCD-4B7A-BF74-50FCBADF34E2}"/>
              </a:ext>
            </a:extLst>
          </p:cNvPr>
          <p:cNvSpPr>
            <a:spLocks noChangeShapeType="1"/>
          </p:cNvSpPr>
          <p:nvPr/>
        </p:nvSpPr>
        <p:spPr bwMode="auto">
          <a:xfrm flipV="1">
            <a:off x="6317055" y="3666404"/>
            <a:ext cx="187647" cy="73923"/>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3">
            <a:extLst>
              <a:ext uri="{FF2B5EF4-FFF2-40B4-BE49-F238E27FC236}">
                <a16:creationId xmlns:a16="http://schemas.microsoft.com/office/drawing/2014/main" id="{0728452D-0AC2-4A79-8941-95B392475137}"/>
              </a:ext>
            </a:extLst>
          </p:cNvPr>
          <p:cNvSpPr>
            <a:spLocks/>
          </p:cNvSpPr>
          <p:nvPr/>
        </p:nvSpPr>
        <p:spPr bwMode="auto">
          <a:xfrm>
            <a:off x="6521143" y="3632955"/>
            <a:ext cx="90119" cy="57634"/>
          </a:xfrm>
          <a:custGeom>
            <a:avLst/>
            <a:gdLst>
              <a:gd name="T0" fmla="*/ 16 w 73"/>
              <a:gd name="T1" fmla="*/ 46 h 46"/>
              <a:gd name="T2" fmla="*/ 73 w 73"/>
              <a:gd name="T3" fmla="*/ 0 h 46"/>
              <a:gd name="T4" fmla="*/ 0 w 73"/>
              <a:gd name="T5" fmla="*/ 3 h 46"/>
              <a:gd name="T6" fmla="*/ 16 w 73"/>
              <a:gd name="T7" fmla="*/ 46 h 46"/>
            </a:gdLst>
            <a:ahLst/>
            <a:cxnLst>
              <a:cxn ang="0">
                <a:pos x="T0" y="T1"/>
              </a:cxn>
              <a:cxn ang="0">
                <a:pos x="T2" y="T3"/>
              </a:cxn>
              <a:cxn ang="0">
                <a:pos x="T4" y="T5"/>
              </a:cxn>
              <a:cxn ang="0">
                <a:pos x="T6" y="T7"/>
              </a:cxn>
            </a:cxnLst>
            <a:rect l="0" t="0" r="r" b="b"/>
            <a:pathLst>
              <a:path w="73" h="46">
                <a:moveTo>
                  <a:pt x="16" y="46"/>
                </a:moveTo>
                <a:lnTo>
                  <a:pt x="73" y="0"/>
                </a:lnTo>
                <a:lnTo>
                  <a:pt x="0" y="3"/>
                </a:lnTo>
                <a:lnTo>
                  <a:pt x="16" y="46"/>
                </a:lnTo>
                <a:close/>
              </a:path>
            </a:pathLst>
          </a:custGeom>
          <a:solidFill>
            <a:srgbClr val="0000FF"/>
          </a:solidFill>
          <a:ln>
            <a:solidFill>
              <a:srgbClr val="7030A0"/>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Line 64">
            <a:extLst>
              <a:ext uri="{FF2B5EF4-FFF2-40B4-BE49-F238E27FC236}">
                <a16:creationId xmlns:a16="http://schemas.microsoft.com/office/drawing/2014/main" id="{D8C85287-49FC-4636-A80F-C7BB564FE00C}"/>
              </a:ext>
            </a:extLst>
          </p:cNvPr>
          <p:cNvSpPr>
            <a:spLocks noChangeShapeType="1"/>
          </p:cNvSpPr>
          <p:nvPr/>
        </p:nvSpPr>
        <p:spPr bwMode="auto">
          <a:xfrm>
            <a:off x="5106804" y="3616901"/>
            <a:ext cx="138235" cy="215012"/>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2F88B40A-EA32-45A1-AB78-6ED114348B7D}"/>
              </a:ext>
            </a:extLst>
          </p:cNvPr>
          <p:cNvSpPr>
            <a:spLocks/>
          </p:cNvSpPr>
          <p:nvPr/>
        </p:nvSpPr>
        <p:spPr bwMode="auto">
          <a:xfrm>
            <a:off x="5243760" y="3881648"/>
            <a:ext cx="58022" cy="92716"/>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Line 66">
            <a:extLst>
              <a:ext uri="{FF2B5EF4-FFF2-40B4-BE49-F238E27FC236}">
                <a16:creationId xmlns:a16="http://schemas.microsoft.com/office/drawing/2014/main" id="{98AEDAB5-9778-49CC-A42A-EA99A9F31466}"/>
              </a:ext>
            </a:extLst>
          </p:cNvPr>
          <p:cNvSpPr>
            <a:spLocks noChangeShapeType="1"/>
          </p:cNvSpPr>
          <p:nvPr/>
        </p:nvSpPr>
        <p:spPr bwMode="auto">
          <a:xfrm>
            <a:off x="5312767" y="3989269"/>
            <a:ext cx="227153" cy="76428"/>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7">
            <a:extLst>
              <a:ext uri="{FF2B5EF4-FFF2-40B4-BE49-F238E27FC236}">
                <a16:creationId xmlns:a16="http://schemas.microsoft.com/office/drawing/2014/main" id="{9C38774F-A1B3-43F5-A985-94A2B83B787B}"/>
              </a:ext>
            </a:extLst>
          </p:cNvPr>
          <p:cNvSpPr>
            <a:spLocks/>
          </p:cNvSpPr>
          <p:nvPr/>
        </p:nvSpPr>
        <p:spPr bwMode="auto">
          <a:xfrm>
            <a:off x="5563840" y="4043079"/>
            <a:ext cx="90119" cy="55128"/>
          </a:xfrm>
          <a:custGeom>
            <a:avLst/>
            <a:gdLst>
              <a:gd name="T0" fmla="*/ 15 w 73"/>
              <a:gd name="T1" fmla="*/ 0 h 44"/>
              <a:gd name="T2" fmla="*/ 73 w 73"/>
              <a:gd name="T3" fmla="*/ 44 h 44"/>
              <a:gd name="T4" fmla="*/ 0 w 73"/>
              <a:gd name="T5" fmla="*/ 44 h 44"/>
              <a:gd name="T6" fmla="*/ 15 w 73"/>
              <a:gd name="T7" fmla="*/ 0 h 44"/>
            </a:gdLst>
            <a:ahLst/>
            <a:cxnLst>
              <a:cxn ang="0">
                <a:pos x="T0" y="T1"/>
              </a:cxn>
              <a:cxn ang="0">
                <a:pos x="T2" y="T3"/>
              </a:cxn>
              <a:cxn ang="0">
                <a:pos x="T4" y="T5"/>
              </a:cxn>
              <a:cxn ang="0">
                <a:pos x="T6" y="T7"/>
              </a:cxn>
            </a:cxnLst>
            <a:rect l="0" t="0" r="r" b="b"/>
            <a:pathLst>
              <a:path w="73" h="44">
                <a:moveTo>
                  <a:pt x="15" y="0"/>
                </a:moveTo>
                <a:lnTo>
                  <a:pt x="73" y="44"/>
                </a:lnTo>
                <a:lnTo>
                  <a:pt x="0" y="44"/>
                </a:lnTo>
                <a:lnTo>
                  <a:pt x="15"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Line 68">
            <a:extLst>
              <a:ext uri="{FF2B5EF4-FFF2-40B4-BE49-F238E27FC236}">
                <a16:creationId xmlns:a16="http://schemas.microsoft.com/office/drawing/2014/main" id="{1E015E99-F9BC-404E-BC99-6CF6978192DD}"/>
              </a:ext>
            </a:extLst>
          </p:cNvPr>
          <p:cNvSpPr>
            <a:spLocks noChangeShapeType="1"/>
          </p:cNvSpPr>
          <p:nvPr/>
        </p:nvSpPr>
        <p:spPr bwMode="auto">
          <a:xfrm>
            <a:off x="5662213" y="4104161"/>
            <a:ext cx="182709" cy="105246"/>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69">
            <a:extLst>
              <a:ext uri="{FF2B5EF4-FFF2-40B4-BE49-F238E27FC236}">
                <a16:creationId xmlns:a16="http://schemas.microsoft.com/office/drawing/2014/main" id="{DE13746E-5ECF-477A-B092-594C670609F5}"/>
              </a:ext>
            </a:extLst>
          </p:cNvPr>
          <p:cNvSpPr>
            <a:spLocks/>
          </p:cNvSpPr>
          <p:nvPr/>
        </p:nvSpPr>
        <p:spPr bwMode="auto">
          <a:xfrm>
            <a:off x="5854555" y="4191421"/>
            <a:ext cx="88885" cy="68911"/>
          </a:xfrm>
          <a:custGeom>
            <a:avLst/>
            <a:gdLst>
              <a:gd name="T0" fmla="*/ 23 w 72"/>
              <a:gd name="T1" fmla="*/ 0 h 55"/>
              <a:gd name="T2" fmla="*/ 72 w 72"/>
              <a:gd name="T3" fmla="*/ 55 h 55"/>
              <a:gd name="T4" fmla="*/ 0 w 72"/>
              <a:gd name="T5" fmla="*/ 41 h 55"/>
              <a:gd name="T6" fmla="*/ 23 w 72"/>
              <a:gd name="T7" fmla="*/ 0 h 55"/>
            </a:gdLst>
            <a:ahLst/>
            <a:cxnLst>
              <a:cxn ang="0">
                <a:pos x="T0" y="T1"/>
              </a:cxn>
              <a:cxn ang="0">
                <a:pos x="T2" y="T3"/>
              </a:cxn>
              <a:cxn ang="0">
                <a:pos x="T4" y="T5"/>
              </a:cxn>
              <a:cxn ang="0">
                <a:pos x="T6" y="T7"/>
              </a:cxn>
            </a:cxnLst>
            <a:rect l="0" t="0" r="r" b="b"/>
            <a:pathLst>
              <a:path w="72" h="55">
                <a:moveTo>
                  <a:pt x="23" y="0"/>
                </a:moveTo>
                <a:lnTo>
                  <a:pt x="72" y="55"/>
                </a:lnTo>
                <a:lnTo>
                  <a:pt x="0" y="41"/>
                </a:lnTo>
                <a:lnTo>
                  <a:pt x="23"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Line 70">
            <a:extLst>
              <a:ext uri="{FF2B5EF4-FFF2-40B4-BE49-F238E27FC236}">
                <a16:creationId xmlns:a16="http://schemas.microsoft.com/office/drawing/2014/main" id="{9B771B7F-EA38-47F9-A0C0-A713973BACB4}"/>
              </a:ext>
            </a:extLst>
          </p:cNvPr>
          <p:cNvSpPr>
            <a:spLocks noChangeShapeType="1"/>
          </p:cNvSpPr>
          <p:nvPr/>
        </p:nvSpPr>
        <p:spPr bwMode="auto">
          <a:xfrm flipV="1">
            <a:off x="5945586" y="4124522"/>
            <a:ext cx="141970" cy="117774"/>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1">
            <a:extLst>
              <a:ext uri="{FF2B5EF4-FFF2-40B4-BE49-F238E27FC236}">
                <a16:creationId xmlns:a16="http://schemas.microsoft.com/office/drawing/2014/main" id="{589BE829-D2AC-4F03-A52E-A259A4939653}"/>
              </a:ext>
            </a:extLst>
          </p:cNvPr>
          <p:cNvSpPr>
            <a:spLocks/>
          </p:cNvSpPr>
          <p:nvPr/>
        </p:nvSpPr>
        <p:spPr bwMode="auto">
          <a:xfrm>
            <a:off x="6086538" y="4066349"/>
            <a:ext cx="83947" cy="77681"/>
          </a:xfrm>
          <a:custGeom>
            <a:avLst/>
            <a:gdLst>
              <a:gd name="T0" fmla="*/ 29 w 68"/>
              <a:gd name="T1" fmla="*/ 62 h 62"/>
              <a:gd name="T2" fmla="*/ 68 w 68"/>
              <a:gd name="T3" fmla="*/ 0 h 62"/>
              <a:gd name="T4" fmla="*/ 0 w 68"/>
              <a:gd name="T5" fmla="*/ 26 h 62"/>
              <a:gd name="T6" fmla="*/ 29 w 68"/>
              <a:gd name="T7" fmla="*/ 62 h 62"/>
            </a:gdLst>
            <a:ahLst/>
            <a:cxnLst>
              <a:cxn ang="0">
                <a:pos x="T0" y="T1"/>
              </a:cxn>
              <a:cxn ang="0">
                <a:pos x="T2" y="T3"/>
              </a:cxn>
              <a:cxn ang="0">
                <a:pos x="T4" y="T5"/>
              </a:cxn>
              <a:cxn ang="0">
                <a:pos x="T6" y="T7"/>
              </a:cxn>
            </a:cxnLst>
            <a:rect l="0" t="0" r="r" b="b"/>
            <a:pathLst>
              <a:path w="68" h="62">
                <a:moveTo>
                  <a:pt x="29" y="62"/>
                </a:moveTo>
                <a:lnTo>
                  <a:pt x="68" y="0"/>
                </a:lnTo>
                <a:lnTo>
                  <a:pt x="0" y="26"/>
                </a:lnTo>
                <a:lnTo>
                  <a:pt x="29" y="62"/>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7" name="Line 72">
            <a:extLst>
              <a:ext uri="{FF2B5EF4-FFF2-40B4-BE49-F238E27FC236}">
                <a16:creationId xmlns:a16="http://schemas.microsoft.com/office/drawing/2014/main" id="{4A810B8E-4850-44D1-950A-B5BD5D5E35C1}"/>
              </a:ext>
            </a:extLst>
          </p:cNvPr>
          <p:cNvSpPr>
            <a:spLocks noChangeShapeType="1"/>
          </p:cNvSpPr>
          <p:nvPr/>
        </p:nvSpPr>
        <p:spPr bwMode="auto">
          <a:xfrm>
            <a:off x="6139397" y="4104161"/>
            <a:ext cx="170364" cy="95221"/>
          </a:xfrm>
          <a:prstGeom prst="line">
            <a:avLst/>
          </a:prstGeom>
          <a:noFill/>
          <a:ln w="14288">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3">
            <a:extLst>
              <a:ext uri="{FF2B5EF4-FFF2-40B4-BE49-F238E27FC236}">
                <a16:creationId xmlns:a16="http://schemas.microsoft.com/office/drawing/2014/main" id="{681996C4-51AC-4BD8-BD47-2851DF0395DE}"/>
              </a:ext>
            </a:extLst>
          </p:cNvPr>
          <p:cNvSpPr>
            <a:spLocks/>
          </p:cNvSpPr>
          <p:nvPr/>
        </p:nvSpPr>
        <p:spPr bwMode="auto">
          <a:xfrm>
            <a:off x="6318523" y="4182696"/>
            <a:ext cx="87651" cy="67657"/>
          </a:xfrm>
          <a:custGeom>
            <a:avLst/>
            <a:gdLst>
              <a:gd name="T0" fmla="*/ 22 w 71"/>
              <a:gd name="T1" fmla="*/ 0 h 54"/>
              <a:gd name="T2" fmla="*/ 71 w 71"/>
              <a:gd name="T3" fmla="*/ 54 h 54"/>
              <a:gd name="T4" fmla="*/ 0 w 71"/>
              <a:gd name="T5" fmla="*/ 40 h 54"/>
              <a:gd name="T6" fmla="*/ 22 w 71"/>
              <a:gd name="T7" fmla="*/ 0 h 54"/>
            </a:gdLst>
            <a:ahLst/>
            <a:cxnLst>
              <a:cxn ang="0">
                <a:pos x="T0" y="T1"/>
              </a:cxn>
              <a:cxn ang="0">
                <a:pos x="T2" y="T3"/>
              </a:cxn>
              <a:cxn ang="0">
                <a:pos x="T4" y="T5"/>
              </a:cxn>
              <a:cxn ang="0">
                <a:pos x="T6" y="T7"/>
              </a:cxn>
            </a:cxnLst>
            <a:rect l="0" t="0" r="r" b="b"/>
            <a:pathLst>
              <a:path w="71" h="54">
                <a:moveTo>
                  <a:pt x="22" y="0"/>
                </a:moveTo>
                <a:lnTo>
                  <a:pt x="71" y="54"/>
                </a:lnTo>
                <a:lnTo>
                  <a:pt x="0" y="40"/>
                </a:lnTo>
                <a:lnTo>
                  <a:pt x="22" y="0"/>
                </a:lnTo>
                <a:close/>
              </a:path>
            </a:pathLst>
          </a:custGeom>
          <a:solidFill>
            <a:srgbClr val="0000FF"/>
          </a:solidFill>
          <a:ln w="9525">
            <a:solidFill>
              <a:srgbClr val="7030A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69" name="Rectangle 25">
                <a:extLst>
                  <a:ext uri="{FF2B5EF4-FFF2-40B4-BE49-F238E27FC236}">
                    <a16:creationId xmlns:a16="http://schemas.microsoft.com/office/drawing/2014/main" id="{043315EE-0C3D-4211-9892-90880500B466}"/>
                  </a:ext>
                </a:extLst>
              </p:cNvPr>
              <p:cNvSpPr>
                <a:spLocks noChangeArrowheads="1"/>
              </p:cNvSpPr>
              <p:nvPr/>
            </p:nvSpPr>
            <p:spPr bwMode="auto">
              <a:xfrm>
                <a:off x="6256476" y="2524263"/>
                <a:ext cx="458710" cy="376905"/>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b="0" i="1" u="none" strike="noStrike" cap="none" normalizeH="0" baseline="0" smtClean="0">
                              <a:ln>
                                <a:noFill/>
                              </a:ln>
                              <a:solidFill>
                                <a:schemeClr val="tx1"/>
                              </a:solidFill>
                              <a:effectLst/>
                              <a:latin typeface="Cambria Math" panose="02040503050406030204" pitchFamily="18" charset="0"/>
                            </a:rPr>
                          </m:ctrlPr>
                        </m:sSubPr>
                        <m:e>
                          <m:r>
                            <a:rPr kumimoji="0" lang="en-AU" altLang="zh-CN" b="0" i="1" u="none" strike="noStrike" cap="none" normalizeH="0" baseline="0" smtClean="0">
                              <a:ln>
                                <a:noFill/>
                              </a:ln>
                              <a:solidFill>
                                <a:schemeClr val="tx1"/>
                              </a:solidFill>
                              <a:effectLst/>
                              <a:latin typeface="Cambria Math" panose="02040503050406030204" pitchFamily="18" charset="0"/>
                            </a:rPr>
                            <m:t>𝑣</m:t>
                          </m:r>
                        </m:e>
                        <m:sub>
                          <m:r>
                            <a:rPr kumimoji="0" lang="en-AU" altLang="zh-CN"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b="0" i="0" u="none" strike="noStrike" cap="none" normalizeH="0" baseline="0" dirty="0">
                  <a:ln>
                    <a:noFill/>
                  </a:ln>
                  <a:solidFill>
                    <a:schemeClr val="tx1"/>
                  </a:solidFill>
                  <a:effectLst/>
                </a:endParaRPr>
              </a:p>
            </p:txBody>
          </p:sp>
        </mc:Choice>
        <mc:Fallback xmlns="">
          <p:sp>
            <p:nvSpPr>
              <p:cNvPr id="169" name="Rectangle 25">
                <a:extLst>
                  <a:ext uri="{FF2B5EF4-FFF2-40B4-BE49-F238E27FC236}">
                    <a16:creationId xmlns:a16="http://schemas.microsoft.com/office/drawing/2014/main" id="{043315EE-0C3D-4211-9892-90880500B466}"/>
                  </a:ext>
                </a:extLst>
              </p:cNvPr>
              <p:cNvSpPr>
                <a:spLocks noRot="1" noChangeAspect="1" noMove="1" noResize="1" noEditPoints="1" noAdjustHandles="1" noChangeArrowheads="1" noChangeShapeType="1" noTextEdit="1"/>
              </p:cNvSpPr>
              <p:nvPr/>
            </p:nvSpPr>
            <p:spPr bwMode="auto">
              <a:xfrm>
                <a:off x="6256476" y="2524263"/>
                <a:ext cx="458710" cy="376905"/>
              </a:xfrm>
              <a:prstGeom prst="rect">
                <a:avLst/>
              </a:prstGeom>
              <a:blipFill>
                <a:blip r:embed="rId3"/>
                <a:stretch>
                  <a:fillRect b="-14516"/>
                </a:stretch>
              </a:blipFill>
              <a:ln>
                <a:noFill/>
              </a:ln>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1" name="Rectangle 25">
                <a:extLst>
                  <a:ext uri="{FF2B5EF4-FFF2-40B4-BE49-F238E27FC236}">
                    <a16:creationId xmlns:a16="http://schemas.microsoft.com/office/drawing/2014/main" id="{72631AC6-C788-4AC5-81A6-5A37A5467C5E}"/>
                  </a:ext>
                </a:extLst>
              </p:cNvPr>
              <p:cNvSpPr>
                <a:spLocks noChangeArrowheads="1"/>
              </p:cNvSpPr>
              <p:nvPr/>
            </p:nvSpPr>
            <p:spPr bwMode="auto">
              <a:xfrm>
                <a:off x="5960269" y="1890165"/>
                <a:ext cx="458710" cy="376905"/>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b="0" i="1" u="none" strike="noStrike" cap="none" normalizeH="0" baseline="0" smtClean="0">
                              <a:ln>
                                <a:noFill/>
                              </a:ln>
                              <a:solidFill>
                                <a:schemeClr val="tx1"/>
                              </a:solidFill>
                              <a:effectLst/>
                              <a:latin typeface="Cambria Math" panose="02040503050406030204" pitchFamily="18" charset="0"/>
                            </a:rPr>
                          </m:ctrlPr>
                        </m:sSubPr>
                        <m:e>
                          <m:r>
                            <a:rPr kumimoji="0" lang="en-AU" altLang="zh-CN" b="0" i="1" u="none" strike="noStrike" cap="none" normalizeH="0" baseline="0" smtClean="0">
                              <a:ln>
                                <a:noFill/>
                              </a:ln>
                              <a:solidFill>
                                <a:schemeClr val="tx1"/>
                              </a:solidFill>
                              <a:effectLst/>
                              <a:latin typeface="Cambria Math" panose="02040503050406030204" pitchFamily="18" charset="0"/>
                            </a:rPr>
                            <m:t>𝑣</m:t>
                          </m:r>
                        </m:e>
                        <m:sub>
                          <m:r>
                            <a:rPr kumimoji="0" lang="en-AU" altLang="zh-CN"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b="0" i="0" u="none" strike="noStrike" cap="none" normalizeH="0" baseline="0" dirty="0">
                  <a:ln>
                    <a:noFill/>
                  </a:ln>
                  <a:solidFill>
                    <a:schemeClr val="tx1"/>
                  </a:solidFill>
                  <a:effectLst/>
                </a:endParaRPr>
              </a:p>
            </p:txBody>
          </p:sp>
        </mc:Choice>
        <mc:Fallback xmlns="">
          <p:sp>
            <p:nvSpPr>
              <p:cNvPr id="171" name="Rectangle 25">
                <a:extLst>
                  <a:ext uri="{FF2B5EF4-FFF2-40B4-BE49-F238E27FC236}">
                    <a16:creationId xmlns:a16="http://schemas.microsoft.com/office/drawing/2014/main" id="{72631AC6-C788-4AC5-81A6-5A37A5467C5E}"/>
                  </a:ext>
                </a:extLst>
              </p:cNvPr>
              <p:cNvSpPr>
                <a:spLocks noRot="1" noChangeAspect="1" noMove="1" noResize="1" noEditPoints="1" noAdjustHandles="1" noChangeArrowheads="1" noChangeShapeType="1" noTextEdit="1"/>
              </p:cNvSpPr>
              <p:nvPr/>
            </p:nvSpPr>
            <p:spPr bwMode="auto">
              <a:xfrm>
                <a:off x="5960269" y="1890165"/>
                <a:ext cx="458710" cy="376905"/>
              </a:xfrm>
              <a:prstGeom prst="rect">
                <a:avLst/>
              </a:prstGeom>
              <a:blipFill>
                <a:blip r:embed="rId4"/>
                <a:stretch>
                  <a:fillRect b="-14516"/>
                </a:stretch>
              </a:blipFill>
              <a:ln>
                <a:noFill/>
              </a:ln>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2" name="Rectangle 25">
                <a:extLst>
                  <a:ext uri="{FF2B5EF4-FFF2-40B4-BE49-F238E27FC236}">
                    <a16:creationId xmlns:a16="http://schemas.microsoft.com/office/drawing/2014/main" id="{D7D7DD75-D4B8-4B00-A812-074307CF0853}"/>
                  </a:ext>
                </a:extLst>
              </p:cNvPr>
              <p:cNvSpPr>
                <a:spLocks noChangeArrowheads="1"/>
              </p:cNvSpPr>
              <p:nvPr/>
            </p:nvSpPr>
            <p:spPr bwMode="auto">
              <a:xfrm>
                <a:off x="6282947" y="3187694"/>
                <a:ext cx="458710" cy="376905"/>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b="0" i="1" u="none" strike="noStrike" cap="none" normalizeH="0" baseline="0" smtClean="0">
                              <a:ln>
                                <a:noFill/>
                              </a:ln>
                              <a:solidFill>
                                <a:schemeClr val="tx1"/>
                              </a:solidFill>
                              <a:effectLst/>
                              <a:latin typeface="Cambria Math" panose="02040503050406030204" pitchFamily="18" charset="0"/>
                            </a:rPr>
                          </m:ctrlPr>
                        </m:sSubPr>
                        <m:e>
                          <m:r>
                            <a:rPr kumimoji="0" lang="en-AU" altLang="zh-CN" b="0" i="1" u="none" strike="noStrike" cap="none" normalizeH="0" baseline="0" smtClean="0">
                              <a:ln>
                                <a:noFill/>
                              </a:ln>
                              <a:solidFill>
                                <a:schemeClr val="tx1"/>
                              </a:solidFill>
                              <a:effectLst/>
                              <a:latin typeface="Cambria Math" panose="02040503050406030204" pitchFamily="18" charset="0"/>
                            </a:rPr>
                            <m:t>𝑣</m:t>
                          </m:r>
                        </m:e>
                        <m:sub>
                          <m:r>
                            <a:rPr kumimoji="0" lang="en-AU" altLang="zh-CN"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zh-CN" altLang="zh-CN" b="0" i="0" u="none" strike="noStrike" cap="none" normalizeH="0" baseline="0" dirty="0">
                  <a:ln>
                    <a:noFill/>
                  </a:ln>
                  <a:solidFill>
                    <a:schemeClr val="tx1"/>
                  </a:solidFill>
                  <a:effectLst/>
                </a:endParaRPr>
              </a:p>
            </p:txBody>
          </p:sp>
        </mc:Choice>
        <mc:Fallback xmlns="">
          <p:sp>
            <p:nvSpPr>
              <p:cNvPr id="172" name="Rectangle 25">
                <a:extLst>
                  <a:ext uri="{FF2B5EF4-FFF2-40B4-BE49-F238E27FC236}">
                    <a16:creationId xmlns:a16="http://schemas.microsoft.com/office/drawing/2014/main" id="{D7D7DD75-D4B8-4B00-A812-074307CF0853}"/>
                  </a:ext>
                </a:extLst>
              </p:cNvPr>
              <p:cNvSpPr>
                <a:spLocks noRot="1" noChangeAspect="1" noMove="1" noResize="1" noEditPoints="1" noAdjustHandles="1" noChangeArrowheads="1" noChangeShapeType="1" noTextEdit="1"/>
              </p:cNvSpPr>
              <p:nvPr/>
            </p:nvSpPr>
            <p:spPr bwMode="auto">
              <a:xfrm>
                <a:off x="6282947" y="3187694"/>
                <a:ext cx="458710" cy="376905"/>
              </a:xfrm>
              <a:prstGeom prst="rect">
                <a:avLst/>
              </a:prstGeom>
              <a:blipFill>
                <a:blip r:embed="rId5"/>
                <a:stretch>
                  <a:fillRect b="-14516"/>
                </a:stretch>
              </a:blipFill>
              <a:ln>
                <a:noFill/>
              </a:ln>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3" name="Rectangle 25">
                <a:extLst>
                  <a:ext uri="{FF2B5EF4-FFF2-40B4-BE49-F238E27FC236}">
                    <a16:creationId xmlns:a16="http://schemas.microsoft.com/office/drawing/2014/main" id="{FE693D08-0C95-4A82-98F9-309A9A6A9227}"/>
                  </a:ext>
                </a:extLst>
              </p:cNvPr>
              <p:cNvSpPr>
                <a:spLocks noChangeArrowheads="1"/>
              </p:cNvSpPr>
              <p:nvPr/>
            </p:nvSpPr>
            <p:spPr bwMode="auto">
              <a:xfrm>
                <a:off x="6389993" y="3889672"/>
                <a:ext cx="458710" cy="376905"/>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b="0" i="1" u="none" strike="noStrike" cap="none" normalizeH="0" baseline="0" smtClean="0">
                              <a:ln>
                                <a:noFill/>
                              </a:ln>
                              <a:solidFill>
                                <a:schemeClr val="tx1"/>
                              </a:solidFill>
                              <a:effectLst/>
                              <a:latin typeface="Cambria Math" panose="02040503050406030204" pitchFamily="18" charset="0"/>
                            </a:rPr>
                          </m:ctrlPr>
                        </m:sSubPr>
                        <m:e>
                          <m:r>
                            <a:rPr kumimoji="0" lang="en-AU" altLang="zh-CN" b="0" i="1" u="none" strike="noStrike" cap="none" normalizeH="0" baseline="0" smtClean="0">
                              <a:ln>
                                <a:noFill/>
                              </a:ln>
                              <a:solidFill>
                                <a:schemeClr val="tx1"/>
                              </a:solidFill>
                              <a:effectLst/>
                              <a:latin typeface="Cambria Math" panose="02040503050406030204" pitchFamily="18" charset="0"/>
                            </a:rPr>
                            <m:t>𝑣</m:t>
                          </m:r>
                        </m:e>
                        <m:sub>
                          <m:r>
                            <a:rPr kumimoji="0" lang="en-SG" altLang="zh-CN"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zh-CN" altLang="zh-CN" b="0" i="0" u="none" strike="noStrike" cap="none" normalizeH="0" baseline="0" dirty="0">
                  <a:ln>
                    <a:noFill/>
                  </a:ln>
                  <a:solidFill>
                    <a:schemeClr val="tx1"/>
                  </a:solidFill>
                  <a:effectLst/>
                </a:endParaRPr>
              </a:p>
            </p:txBody>
          </p:sp>
        </mc:Choice>
        <mc:Fallback xmlns="">
          <p:sp>
            <p:nvSpPr>
              <p:cNvPr id="173" name="Rectangle 25">
                <a:extLst>
                  <a:ext uri="{FF2B5EF4-FFF2-40B4-BE49-F238E27FC236}">
                    <a16:creationId xmlns:a16="http://schemas.microsoft.com/office/drawing/2014/main" id="{FE693D08-0C95-4A82-98F9-309A9A6A9227}"/>
                  </a:ext>
                </a:extLst>
              </p:cNvPr>
              <p:cNvSpPr>
                <a:spLocks noRot="1" noChangeAspect="1" noMove="1" noResize="1" noEditPoints="1" noAdjustHandles="1" noChangeArrowheads="1" noChangeShapeType="1" noTextEdit="1"/>
              </p:cNvSpPr>
              <p:nvPr/>
            </p:nvSpPr>
            <p:spPr bwMode="auto">
              <a:xfrm>
                <a:off x="6389993" y="3889672"/>
                <a:ext cx="458710" cy="376905"/>
              </a:xfrm>
              <a:prstGeom prst="rect">
                <a:avLst/>
              </a:prstGeom>
              <a:blipFill>
                <a:blip r:embed="rId6"/>
                <a:stretch>
                  <a:fillRect b="-14516"/>
                </a:stretch>
              </a:blipFill>
              <a:ln>
                <a:noFill/>
              </a:ln>
              <a:extLst/>
            </p:spPr>
            <p:txBody>
              <a:bodyPr/>
              <a:lstStyle/>
              <a:p>
                <a:r>
                  <a:rPr lang="en-SG">
                    <a:noFill/>
                  </a:rPr>
                  <a:t> </a:t>
                </a:r>
              </a:p>
            </p:txBody>
          </p:sp>
        </mc:Fallback>
      </mc:AlternateContent>
      <p:sp>
        <p:nvSpPr>
          <p:cNvPr id="174" name="Oval 173">
            <a:extLst>
              <a:ext uri="{FF2B5EF4-FFF2-40B4-BE49-F238E27FC236}">
                <a16:creationId xmlns:a16="http://schemas.microsoft.com/office/drawing/2014/main" id="{9E5D43C8-AE33-43A8-B282-57C4CED98889}"/>
              </a:ext>
            </a:extLst>
          </p:cNvPr>
          <p:cNvSpPr/>
          <p:nvPr/>
        </p:nvSpPr>
        <p:spPr>
          <a:xfrm>
            <a:off x="1817966" y="1970828"/>
            <a:ext cx="2643343" cy="268215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91ADF340-BAF5-4945-82AA-3CB8651BD878}"/>
              </a:ext>
            </a:extLst>
          </p:cNvPr>
          <p:cNvSpPr/>
          <p:nvPr/>
        </p:nvSpPr>
        <p:spPr>
          <a:xfrm>
            <a:off x="4599668" y="1958034"/>
            <a:ext cx="2643343" cy="268215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8">
            <a:extLst>
              <a:ext uri="{FF2B5EF4-FFF2-40B4-BE49-F238E27FC236}">
                <a16:creationId xmlns:a16="http://schemas.microsoft.com/office/drawing/2014/main" id="{53E34F20-9E8A-4C29-9398-E5D0CBB2A326}"/>
              </a:ext>
            </a:extLst>
          </p:cNvPr>
          <p:cNvSpPr>
            <a:spLocks/>
          </p:cNvSpPr>
          <p:nvPr/>
        </p:nvSpPr>
        <p:spPr bwMode="auto">
          <a:xfrm flipH="1">
            <a:off x="2089966" y="3232790"/>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8">
            <a:extLst>
              <a:ext uri="{FF2B5EF4-FFF2-40B4-BE49-F238E27FC236}">
                <a16:creationId xmlns:a16="http://schemas.microsoft.com/office/drawing/2014/main" id="{F61DDD15-4734-49D9-9AC2-202D64587BA7}"/>
              </a:ext>
            </a:extLst>
          </p:cNvPr>
          <p:cNvSpPr>
            <a:spLocks/>
          </p:cNvSpPr>
          <p:nvPr/>
        </p:nvSpPr>
        <p:spPr bwMode="auto">
          <a:xfrm flipH="1">
            <a:off x="2708151" y="3780246"/>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8">
            <a:extLst>
              <a:ext uri="{FF2B5EF4-FFF2-40B4-BE49-F238E27FC236}">
                <a16:creationId xmlns:a16="http://schemas.microsoft.com/office/drawing/2014/main" id="{75055D8C-C058-4DD5-8376-8FE8338502AC}"/>
              </a:ext>
            </a:extLst>
          </p:cNvPr>
          <p:cNvSpPr>
            <a:spLocks/>
          </p:cNvSpPr>
          <p:nvPr/>
        </p:nvSpPr>
        <p:spPr bwMode="auto">
          <a:xfrm flipH="1">
            <a:off x="2636215" y="2937713"/>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
            <a:extLst>
              <a:ext uri="{FF2B5EF4-FFF2-40B4-BE49-F238E27FC236}">
                <a16:creationId xmlns:a16="http://schemas.microsoft.com/office/drawing/2014/main" id="{AE53D97B-58C9-4F5C-A816-E4792B1BA365}"/>
              </a:ext>
            </a:extLst>
          </p:cNvPr>
          <p:cNvSpPr>
            <a:spLocks/>
          </p:cNvSpPr>
          <p:nvPr/>
        </p:nvSpPr>
        <p:spPr bwMode="auto">
          <a:xfrm flipH="1">
            <a:off x="3447569" y="4066349"/>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
            <a:extLst>
              <a:ext uri="{FF2B5EF4-FFF2-40B4-BE49-F238E27FC236}">
                <a16:creationId xmlns:a16="http://schemas.microsoft.com/office/drawing/2014/main" id="{7693D290-9300-424B-8A3A-3E4FE9F82E38}"/>
              </a:ext>
            </a:extLst>
          </p:cNvPr>
          <p:cNvSpPr>
            <a:spLocks/>
          </p:cNvSpPr>
          <p:nvPr/>
        </p:nvSpPr>
        <p:spPr bwMode="auto">
          <a:xfrm flipH="1">
            <a:off x="3301996" y="3387343"/>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81" name="直接箭头连接符 102">
            <a:extLst>
              <a:ext uri="{FF2B5EF4-FFF2-40B4-BE49-F238E27FC236}">
                <a16:creationId xmlns:a16="http://schemas.microsoft.com/office/drawing/2014/main" id="{A8FEC1D6-A49F-4814-B957-542160B96809}"/>
              </a:ext>
            </a:extLst>
          </p:cNvPr>
          <p:cNvCxnSpPr>
            <a:cxnSpLocks/>
            <a:stCxn id="176" idx="3"/>
            <a:endCxn id="178" idx="23"/>
          </p:cNvCxnSpPr>
          <p:nvPr/>
        </p:nvCxnSpPr>
        <p:spPr>
          <a:xfrm flipV="1">
            <a:off x="2245141" y="3043938"/>
            <a:ext cx="394156" cy="22830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86" name="Freeform 18">
            <a:extLst>
              <a:ext uri="{FF2B5EF4-FFF2-40B4-BE49-F238E27FC236}">
                <a16:creationId xmlns:a16="http://schemas.microsoft.com/office/drawing/2014/main" id="{F1CD1A41-90C1-4A70-99A2-5A211021C5E1}"/>
              </a:ext>
            </a:extLst>
          </p:cNvPr>
          <p:cNvSpPr>
            <a:spLocks/>
          </p:cNvSpPr>
          <p:nvPr/>
        </p:nvSpPr>
        <p:spPr bwMode="auto">
          <a:xfrm flipH="1">
            <a:off x="3301996" y="2810308"/>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87" name="直接箭头连接符 128">
            <a:extLst>
              <a:ext uri="{FF2B5EF4-FFF2-40B4-BE49-F238E27FC236}">
                <a16:creationId xmlns:a16="http://schemas.microsoft.com/office/drawing/2014/main" id="{3A8BAE8F-F844-4CAB-AB82-B0E346AAB64F}"/>
              </a:ext>
            </a:extLst>
          </p:cNvPr>
          <p:cNvCxnSpPr>
            <a:cxnSpLocks/>
            <a:stCxn id="186" idx="0"/>
            <a:endCxn id="207" idx="23"/>
          </p:cNvCxnSpPr>
          <p:nvPr/>
        </p:nvCxnSpPr>
        <p:spPr>
          <a:xfrm flipV="1">
            <a:off x="3468476" y="2775661"/>
            <a:ext cx="603089" cy="10748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91" name="直接箭头连接符 141">
            <a:extLst>
              <a:ext uri="{FF2B5EF4-FFF2-40B4-BE49-F238E27FC236}">
                <a16:creationId xmlns:a16="http://schemas.microsoft.com/office/drawing/2014/main" id="{EA249E0B-47FC-4083-BD8C-DB493EABDC8A}"/>
              </a:ext>
            </a:extLst>
          </p:cNvPr>
          <p:cNvCxnSpPr>
            <a:cxnSpLocks/>
          </p:cNvCxnSpPr>
          <p:nvPr/>
        </p:nvCxnSpPr>
        <p:spPr>
          <a:xfrm flipV="1">
            <a:off x="3459805" y="3076406"/>
            <a:ext cx="278821" cy="339544"/>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92" name="直接箭头连接符 151">
            <a:extLst>
              <a:ext uri="{FF2B5EF4-FFF2-40B4-BE49-F238E27FC236}">
                <a16:creationId xmlns:a16="http://schemas.microsoft.com/office/drawing/2014/main" id="{0189FBC3-BD31-4B04-B673-416F4C0676E4}"/>
              </a:ext>
            </a:extLst>
          </p:cNvPr>
          <p:cNvCxnSpPr>
            <a:cxnSpLocks/>
            <a:endCxn id="205" idx="23"/>
          </p:cNvCxnSpPr>
          <p:nvPr/>
        </p:nvCxnSpPr>
        <p:spPr>
          <a:xfrm flipV="1">
            <a:off x="4392263" y="3971039"/>
            <a:ext cx="541739" cy="219240"/>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94" name="Freeform 18">
            <a:extLst>
              <a:ext uri="{FF2B5EF4-FFF2-40B4-BE49-F238E27FC236}">
                <a16:creationId xmlns:a16="http://schemas.microsoft.com/office/drawing/2014/main" id="{3D2866CF-DBF1-491A-9298-86928A0ACB5D}"/>
              </a:ext>
            </a:extLst>
          </p:cNvPr>
          <p:cNvSpPr>
            <a:spLocks/>
          </p:cNvSpPr>
          <p:nvPr/>
        </p:nvSpPr>
        <p:spPr bwMode="auto">
          <a:xfrm flipH="1">
            <a:off x="3297288" y="2264651"/>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95" name="直接箭头连接符 173">
            <a:extLst>
              <a:ext uri="{FF2B5EF4-FFF2-40B4-BE49-F238E27FC236}">
                <a16:creationId xmlns:a16="http://schemas.microsoft.com/office/drawing/2014/main" id="{7D6B3AA0-8CA7-46BB-A2BE-AFB102E0919C}"/>
              </a:ext>
            </a:extLst>
          </p:cNvPr>
          <p:cNvCxnSpPr>
            <a:cxnSpLocks/>
          </p:cNvCxnSpPr>
          <p:nvPr/>
        </p:nvCxnSpPr>
        <p:spPr>
          <a:xfrm flipV="1">
            <a:off x="3468476" y="3270581"/>
            <a:ext cx="683246" cy="223099"/>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96" name="直接箭头连接符 176">
            <a:extLst>
              <a:ext uri="{FF2B5EF4-FFF2-40B4-BE49-F238E27FC236}">
                <a16:creationId xmlns:a16="http://schemas.microsoft.com/office/drawing/2014/main" id="{48216328-1401-415A-A4D3-48AA8F69E51F}"/>
              </a:ext>
            </a:extLst>
          </p:cNvPr>
          <p:cNvCxnSpPr>
            <a:cxnSpLocks/>
          </p:cNvCxnSpPr>
          <p:nvPr/>
        </p:nvCxnSpPr>
        <p:spPr>
          <a:xfrm flipV="1">
            <a:off x="3424432" y="1959845"/>
            <a:ext cx="315497" cy="284121"/>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97" name="直接箭头连接符 178">
            <a:extLst>
              <a:ext uri="{FF2B5EF4-FFF2-40B4-BE49-F238E27FC236}">
                <a16:creationId xmlns:a16="http://schemas.microsoft.com/office/drawing/2014/main" id="{C35A6D9B-262C-47A1-A4E3-01BB2C71732B}"/>
              </a:ext>
            </a:extLst>
          </p:cNvPr>
          <p:cNvCxnSpPr>
            <a:cxnSpLocks/>
          </p:cNvCxnSpPr>
          <p:nvPr/>
        </p:nvCxnSpPr>
        <p:spPr>
          <a:xfrm>
            <a:off x="3423535" y="3560809"/>
            <a:ext cx="615169" cy="266780"/>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99" name="文本框 263">
            <a:extLst>
              <a:ext uri="{FF2B5EF4-FFF2-40B4-BE49-F238E27FC236}">
                <a16:creationId xmlns:a16="http://schemas.microsoft.com/office/drawing/2014/main" id="{E3FF19AB-7DC8-4226-B329-CE3A34D54F04}"/>
              </a:ext>
            </a:extLst>
          </p:cNvPr>
          <p:cNvSpPr txBox="1"/>
          <p:nvPr/>
        </p:nvSpPr>
        <p:spPr>
          <a:xfrm>
            <a:off x="1792708" y="2873320"/>
            <a:ext cx="317716" cy="502702"/>
          </a:xfrm>
          <a:prstGeom prst="rect">
            <a:avLst/>
          </a:prstGeom>
          <a:noFill/>
        </p:spPr>
        <p:txBody>
          <a:bodyPr wrap="none" rtlCol="0">
            <a:spAutoFit/>
          </a:bodyPr>
          <a:lstStyle/>
          <a:p>
            <a:r>
              <a:rPr lang="en-US" altLang="zh-CN" sz="4000" i="1" dirty="0">
                <a:solidFill>
                  <a:srgbClr val="C00000"/>
                </a:solidFill>
                <a:latin typeface="+mj-lt"/>
                <a:cs typeface="Arial" pitchFamily="34" charset="0"/>
              </a:rPr>
              <a:t>s</a:t>
            </a:r>
            <a:endParaRPr lang="zh-CN" altLang="en-US" sz="4000" i="1" dirty="0">
              <a:solidFill>
                <a:srgbClr val="C00000"/>
              </a:solidFill>
              <a:latin typeface="+mj-lt"/>
              <a:cs typeface="Arial" pitchFamily="34" charset="0"/>
            </a:endParaRPr>
          </a:p>
        </p:txBody>
      </p:sp>
      <p:cxnSp>
        <p:nvCxnSpPr>
          <p:cNvPr id="200" name="直接箭头连接符 60">
            <a:extLst>
              <a:ext uri="{FF2B5EF4-FFF2-40B4-BE49-F238E27FC236}">
                <a16:creationId xmlns:a16="http://schemas.microsoft.com/office/drawing/2014/main" id="{ECC7D7D2-B650-489F-B655-A920149A05EA}"/>
              </a:ext>
            </a:extLst>
          </p:cNvPr>
          <p:cNvCxnSpPr>
            <a:cxnSpLocks/>
            <a:stCxn id="176" idx="36"/>
            <a:endCxn id="177" idx="19"/>
          </p:cNvCxnSpPr>
          <p:nvPr/>
        </p:nvCxnSpPr>
        <p:spPr>
          <a:xfrm>
            <a:off x="2223560" y="3380493"/>
            <a:ext cx="486646" cy="460453"/>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01" name="直接箭头连接符 61">
            <a:extLst>
              <a:ext uri="{FF2B5EF4-FFF2-40B4-BE49-F238E27FC236}">
                <a16:creationId xmlns:a16="http://schemas.microsoft.com/office/drawing/2014/main" id="{41B439B1-1065-469C-9D37-970F4AED1F70}"/>
              </a:ext>
            </a:extLst>
          </p:cNvPr>
          <p:cNvCxnSpPr>
            <a:cxnSpLocks/>
            <a:stCxn id="178" idx="5"/>
            <a:endCxn id="194" idx="22"/>
          </p:cNvCxnSpPr>
          <p:nvPr/>
        </p:nvCxnSpPr>
        <p:spPr>
          <a:xfrm flipV="1">
            <a:off x="2775975" y="2358735"/>
            <a:ext cx="522340" cy="600223"/>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02" name="直接箭头连接符 64">
            <a:extLst>
              <a:ext uri="{FF2B5EF4-FFF2-40B4-BE49-F238E27FC236}">
                <a16:creationId xmlns:a16="http://schemas.microsoft.com/office/drawing/2014/main" id="{C652477A-B2C0-4970-8D5C-079E34BAF3DE}"/>
              </a:ext>
            </a:extLst>
          </p:cNvPr>
          <p:cNvCxnSpPr>
            <a:cxnSpLocks/>
            <a:stCxn id="178" idx="0"/>
            <a:endCxn id="186" idx="22"/>
          </p:cNvCxnSpPr>
          <p:nvPr/>
        </p:nvCxnSpPr>
        <p:spPr>
          <a:xfrm flipV="1">
            <a:off x="2802694" y="2904393"/>
            <a:ext cx="500329" cy="106160"/>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03" name="直接箭头连接符 72">
            <a:extLst>
              <a:ext uri="{FF2B5EF4-FFF2-40B4-BE49-F238E27FC236}">
                <a16:creationId xmlns:a16="http://schemas.microsoft.com/office/drawing/2014/main" id="{DDF19430-66E0-4510-A2FF-C2D5AFB34B14}"/>
              </a:ext>
            </a:extLst>
          </p:cNvPr>
          <p:cNvCxnSpPr>
            <a:cxnSpLocks/>
            <a:stCxn id="177" idx="39"/>
            <a:endCxn id="179" idx="19"/>
          </p:cNvCxnSpPr>
          <p:nvPr/>
        </p:nvCxnSpPr>
        <p:spPr>
          <a:xfrm>
            <a:off x="2865381" y="3901646"/>
            <a:ext cx="584243" cy="225404"/>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04" name="直接箭头连接符 75">
            <a:extLst>
              <a:ext uri="{FF2B5EF4-FFF2-40B4-BE49-F238E27FC236}">
                <a16:creationId xmlns:a16="http://schemas.microsoft.com/office/drawing/2014/main" id="{EBB175C4-2BB5-4631-9A3A-0DC5F1A38C09}"/>
              </a:ext>
            </a:extLst>
          </p:cNvPr>
          <p:cNvCxnSpPr>
            <a:cxnSpLocks/>
            <a:stCxn id="177" idx="2"/>
          </p:cNvCxnSpPr>
          <p:nvPr/>
        </p:nvCxnSpPr>
        <p:spPr>
          <a:xfrm flipV="1">
            <a:off x="2868464" y="3533873"/>
            <a:ext cx="459494" cy="295945"/>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205" name="Freeform 18">
            <a:extLst>
              <a:ext uri="{FF2B5EF4-FFF2-40B4-BE49-F238E27FC236}">
                <a16:creationId xmlns:a16="http://schemas.microsoft.com/office/drawing/2014/main" id="{97E4D183-261E-44C1-BAEE-3FA41C65D915}"/>
              </a:ext>
            </a:extLst>
          </p:cNvPr>
          <p:cNvSpPr>
            <a:spLocks/>
          </p:cNvSpPr>
          <p:nvPr/>
        </p:nvSpPr>
        <p:spPr bwMode="auto">
          <a:xfrm flipH="1">
            <a:off x="4930919" y="3864814"/>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8">
            <a:extLst>
              <a:ext uri="{FF2B5EF4-FFF2-40B4-BE49-F238E27FC236}">
                <a16:creationId xmlns:a16="http://schemas.microsoft.com/office/drawing/2014/main" id="{1F52A4ED-FE68-40C9-8997-1FE77AC8EFE2}"/>
              </a:ext>
            </a:extLst>
          </p:cNvPr>
          <p:cNvSpPr>
            <a:spLocks/>
          </p:cNvSpPr>
          <p:nvPr/>
        </p:nvSpPr>
        <p:spPr bwMode="auto">
          <a:xfrm flipH="1">
            <a:off x="4755363" y="3522042"/>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8">
            <a:extLst>
              <a:ext uri="{FF2B5EF4-FFF2-40B4-BE49-F238E27FC236}">
                <a16:creationId xmlns:a16="http://schemas.microsoft.com/office/drawing/2014/main" id="{7A0A9E56-04D8-4CCF-A86F-F9947ACDB90B}"/>
              </a:ext>
            </a:extLst>
          </p:cNvPr>
          <p:cNvSpPr>
            <a:spLocks/>
          </p:cNvSpPr>
          <p:nvPr/>
        </p:nvSpPr>
        <p:spPr bwMode="auto">
          <a:xfrm flipH="1">
            <a:off x="4068482" y="2669436"/>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0000"/>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cxnSp>
        <p:nvCxnSpPr>
          <p:cNvPr id="208" name="直接箭头连接符 151">
            <a:extLst>
              <a:ext uri="{FF2B5EF4-FFF2-40B4-BE49-F238E27FC236}">
                <a16:creationId xmlns:a16="http://schemas.microsoft.com/office/drawing/2014/main" id="{5AB6A62A-638F-43BF-BFC2-42E2AE51174F}"/>
              </a:ext>
            </a:extLst>
          </p:cNvPr>
          <p:cNvCxnSpPr>
            <a:cxnSpLocks/>
          </p:cNvCxnSpPr>
          <p:nvPr/>
        </p:nvCxnSpPr>
        <p:spPr>
          <a:xfrm>
            <a:off x="3628145" y="4160487"/>
            <a:ext cx="768541" cy="29471"/>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09" name="直接箭头连接符 128">
            <a:extLst>
              <a:ext uri="{FF2B5EF4-FFF2-40B4-BE49-F238E27FC236}">
                <a16:creationId xmlns:a16="http://schemas.microsoft.com/office/drawing/2014/main" id="{98EFF381-747B-48DC-BC9D-62601EB73A91}"/>
              </a:ext>
            </a:extLst>
          </p:cNvPr>
          <p:cNvCxnSpPr>
            <a:cxnSpLocks/>
            <a:endCxn id="207" idx="27"/>
          </p:cNvCxnSpPr>
          <p:nvPr/>
        </p:nvCxnSpPr>
        <p:spPr>
          <a:xfrm flipV="1">
            <a:off x="3751202" y="2815115"/>
            <a:ext cx="347082" cy="262208"/>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14" name="直接箭头连接符 128">
            <a:extLst>
              <a:ext uri="{FF2B5EF4-FFF2-40B4-BE49-F238E27FC236}">
                <a16:creationId xmlns:a16="http://schemas.microsoft.com/office/drawing/2014/main" id="{747A5932-D28C-4252-825C-673D7B368832}"/>
              </a:ext>
            </a:extLst>
          </p:cNvPr>
          <p:cNvCxnSpPr>
            <a:cxnSpLocks/>
          </p:cNvCxnSpPr>
          <p:nvPr/>
        </p:nvCxnSpPr>
        <p:spPr>
          <a:xfrm flipV="1">
            <a:off x="4058869" y="3642268"/>
            <a:ext cx="673723" cy="17804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217" name="Freeform 18">
            <a:extLst>
              <a:ext uri="{FF2B5EF4-FFF2-40B4-BE49-F238E27FC236}">
                <a16:creationId xmlns:a16="http://schemas.microsoft.com/office/drawing/2014/main" id="{C364731E-4664-4E6A-9D0C-18EB081B56E5}"/>
              </a:ext>
            </a:extLst>
          </p:cNvPr>
          <p:cNvSpPr>
            <a:spLocks/>
          </p:cNvSpPr>
          <p:nvPr/>
        </p:nvSpPr>
        <p:spPr bwMode="auto">
          <a:xfrm flipH="1">
            <a:off x="3719651" y="1826782"/>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0000"/>
          </a:solidFill>
          <a:ln w="26988">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8" name="Moon 217">
            <a:extLst>
              <a:ext uri="{FF2B5EF4-FFF2-40B4-BE49-F238E27FC236}">
                <a16:creationId xmlns:a16="http://schemas.microsoft.com/office/drawing/2014/main" id="{EBEDBF6D-9CA6-485E-BCC9-0865D56C9DE7}"/>
              </a:ext>
            </a:extLst>
          </p:cNvPr>
          <p:cNvSpPr/>
          <p:nvPr/>
        </p:nvSpPr>
        <p:spPr bwMode="auto">
          <a:xfrm>
            <a:off x="2088726" y="3231051"/>
            <a:ext cx="122673" cy="164902"/>
          </a:xfrm>
          <a:prstGeom prst="moon">
            <a:avLst/>
          </a:prstGeom>
          <a:solidFill>
            <a:srgbClr val="A5002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19" name="Moon 218">
            <a:extLst>
              <a:ext uri="{FF2B5EF4-FFF2-40B4-BE49-F238E27FC236}">
                <a16:creationId xmlns:a16="http://schemas.microsoft.com/office/drawing/2014/main" id="{6E2A5C28-A9B4-48BD-BAC0-2E1EBEF8D56C}"/>
              </a:ext>
            </a:extLst>
          </p:cNvPr>
          <p:cNvSpPr/>
          <p:nvPr/>
        </p:nvSpPr>
        <p:spPr bwMode="auto">
          <a:xfrm>
            <a:off x="2631399" y="2937712"/>
            <a:ext cx="122673" cy="164902"/>
          </a:xfrm>
          <a:prstGeom prst="moon">
            <a:avLst/>
          </a:prstGeom>
          <a:solidFill>
            <a:srgbClr val="C60C3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20" name="Moon 219">
            <a:extLst>
              <a:ext uri="{FF2B5EF4-FFF2-40B4-BE49-F238E27FC236}">
                <a16:creationId xmlns:a16="http://schemas.microsoft.com/office/drawing/2014/main" id="{8C3B5849-78F4-4B56-8452-FF9518712532}"/>
              </a:ext>
            </a:extLst>
          </p:cNvPr>
          <p:cNvSpPr/>
          <p:nvPr/>
        </p:nvSpPr>
        <p:spPr bwMode="auto">
          <a:xfrm>
            <a:off x="2706677" y="3777992"/>
            <a:ext cx="122673" cy="164902"/>
          </a:xfrm>
          <a:prstGeom prst="moon">
            <a:avLst/>
          </a:prstGeom>
          <a:solidFill>
            <a:srgbClr val="C60C3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21" name="Moon 220">
            <a:extLst>
              <a:ext uri="{FF2B5EF4-FFF2-40B4-BE49-F238E27FC236}">
                <a16:creationId xmlns:a16="http://schemas.microsoft.com/office/drawing/2014/main" id="{E5335153-9FAC-4B81-9480-FBE155769788}"/>
              </a:ext>
            </a:extLst>
          </p:cNvPr>
          <p:cNvSpPr/>
          <p:nvPr/>
        </p:nvSpPr>
        <p:spPr bwMode="auto">
          <a:xfrm>
            <a:off x="3297288" y="2261749"/>
            <a:ext cx="122673" cy="164902"/>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22" name="Moon 221">
            <a:extLst>
              <a:ext uri="{FF2B5EF4-FFF2-40B4-BE49-F238E27FC236}">
                <a16:creationId xmlns:a16="http://schemas.microsoft.com/office/drawing/2014/main" id="{02A92955-F2F3-40E0-86C1-DC205A8713D5}"/>
              </a:ext>
            </a:extLst>
          </p:cNvPr>
          <p:cNvSpPr/>
          <p:nvPr/>
        </p:nvSpPr>
        <p:spPr bwMode="auto">
          <a:xfrm>
            <a:off x="3300989" y="2816045"/>
            <a:ext cx="122673" cy="164902"/>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23" name="Moon 222">
            <a:extLst>
              <a:ext uri="{FF2B5EF4-FFF2-40B4-BE49-F238E27FC236}">
                <a16:creationId xmlns:a16="http://schemas.microsoft.com/office/drawing/2014/main" id="{35FC68CA-A072-462B-81AE-B9863EC3E2F9}"/>
              </a:ext>
            </a:extLst>
          </p:cNvPr>
          <p:cNvSpPr/>
          <p:nvPr/>
        </p:nvSpPr>
        <p:spPr bwMode="auto">
          <a:xfrm>
            <a:off x="3296159" y="3387342"/>
            <a:ext cx="122673" cy="164902"/>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24" name="Moon 223">
            <a:extLst>
              <a:ext uri="{FF2B5EF4-FFF2-40B4-BE49-F238E27FC236}">
                <a16:creationId xmlns:a16="http://schemas.microsoft.com/office/drawing/2014/main" id="{99A11039-34ED-4EAC-90CC-E9A7E28F9BAD}"/>
              </a:ext>
            </a:extLst>
          </p:cNvPr>
          <p:cNvSpPr/>
          <p:nvPr/>
        </p:nvSpPr>
        <p:spPr bwMode="auto">
          <a:xfrm>
            <a:off x="3443195" y="4070159"/>
            <a:ext cx="122673" cy="164902"/>
          </a:xfrm>
          <a:prstGeom prst="moon">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225" name="直接箭头连接符 176">
            <a:extLst>
              <a:ext uri="{FF2B5EF4-FFF2-40B4-BE49-F238E27FC236}">
                <a16:creationId xmlns:a16="http://schemas.microsoft.com/office/drawing/2014/main" id="{D98FB92C-1F08-477E-A917-ABE415797240}"/>
              </a:ext>
            </a:extLst>
          </p:cNvPr>
          <p:cNvCxnSpPr>
            <a:cxnSpLocks/>
          </p:cNvCxnSpPr>
          <p:nvPr/>
        </p:nvCxnSpPr>
        <p:spPr>
          <a:xfrm>
            <a:off x="4244365" y="2741808"/>
            <a:ext cx="603836" cy="87324"/>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226" name="直接箭头连接符 173">
            <a:extLst>
              <a:ext uri="{FF2B5EF4-FFF2-40B4-BE49-F238E27FC236}">
                <a16:creationId xmlns:a16="http://schemas.microsoft.com/office/drawing/2014/main" id="{F7BDBFCC-4948-4A97-B5F0-A6C3B3549E84}"/>
              </a:ext>
            </a:extLst>
          </p:cNvPr>
          <p:cNvCxnSpPr>
            <a:cxnSpLocks/>
          </p:cNvCxnSpPr>
          <p:nvPr/>
        </p:nvCxnSpPr>
        <p:spPr>
          <a:xfrm flipV="1">
            <a:off x="4155396" y="3182787"/>
            <a:ext cx="647303" cy="82451"/>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227" name="Freeform 18">
            <a:extLst>
              <a:ext uri="{FF2B5EF4-FFF2-40B4-BE49-F238E27FC236}">
                <a16:creationId xmlns:a16="http://schemas.microsoft.com/office/drawing/2014/main" id="{24C535ED-AA96-47F9-A3C1-780BC1E36C1E}"/>
              </a:ext>
            </a:extLst>
          </p:cNvPr>
          <p:cNvSpPr>
            <a:spLocks/>
          </p:cNvSpPr>
          <p:nvPr/>
        </p:nvSpPr>
        <p:spPr bwMode="auto">
          <a:xfrm flipH="1">
            <a:off x="4843947" y="3100336"/>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8">
            <a:extLst>
              <a:ext uri="{FF2B5EF4-FFF2-40B4-BE49-F238E27FC236}">
                <a16:creationId xmlns:a16="http://schemas.microsoft.com/office/drawing/2014/main" id="{6524194E-DD42-4E31-BA49-C909F33A94DD}"/>
              </a:ext>
            </a:extLst>
          </p:cNvPr>
          <p:cNvSpPr>
            <a:spLocks/>
          </p:cNvSpPr>
          <p:nvPr/>
        </p:nvSpPr>
        <p:spPr bwMode="auto">
          <a:xfrm flipH="1">
            <a:off x="4851480" y="2742859"/>
            <a:ext cx="166480" cy="164901"/>
          </a:xfrm>
          <a:custGeom>
            <a:avLst/>
            <a:gdLst>
              <a:gd name="T0" fmla="*/ 0 w 162"/>
              <a:gd name="T1" fmla="*/ 72 h 163"/>
              <a:gd name="T2" fmla="*/ 2 w 162"/>
              <a:gd name="T3" fmla="*/ 60 h 163"/>
              <a:gd name="T4" fmla="*/ 6 w 162"/>
              <a:gd name="T5" fmla="*/ 49 h 163"/>
              <a:gd name="T6" fmla="*/ 11 w 162"/>
              <a:gd name="T7" fmla="*/ 39 h 163"/>
              <a:gd name="T8" fmla="*/ 18 w 162"/>
              <a:gd name="T9" fmla="*/ 29 h 163"/>
              <a:gd name="T10" fmla="*/ 26 w 162"/>
              <a:gd name="T11" fmla="*/ 21 h 163"/>
              <a:gd name="T12" fmla="*/ 35 w 162"/>
              <a:gd name="T13" fmla="*/ 13 h 163"/>
              <a:gd name="T14" fmla="*/ 45 w 162"/>
              <a:gd name="T15" fmla="*/ 8 h 163"/>
              <a:gd name="T16" fmla="*/ 57 w 162"/>
              <a:gd name="T17" fmla="*/ 3 h 163"/>
              <a:gd name="T18" fmla="*/ 69 w 162"/>
              <a:gd name="T19" fmla="*/ 0 h 163"/>
              <a:gd name="T20" fmla="*/ 81 w 162"/>
              <a:gd name="T21" fmla="*/ 0 h 163"/>
              <a:gd name="T22" fmla="*/ 93 w 162"/>
              <a:gd name="T23" fmla="*/ 0 h 163"/>
              <a:gd name="T24" fmla="*/ 105 w 162"/>
              <a:gd name="T25" fmla="*/ 3 h 163"/>
              <a:gd name="T26" fmla="*/ 116 w 162"/>
              <a:gd name="T27" fmla="*/ 8 h 163"/>
              <a:gd name="T28" fmla="*/ 126 w 162"/>
              <a:gd name="T29" fmla="*/ 13 h 163"/>
              <a:gd name="T30" fmla="*/ 136 w 162"/>
              <a:gd name="T31" fmla="*/ 21 h 163"/>
              <a:gd name="T32" fmla="*/ 144 w 162"/>
              <a:gd name="T33" fmla="*/ 29 h 163"/>
              <a:gd name="T34" fmla="*/ 151 w 162"/>
              <a:gd name="T35" fmla="*/ 39 h 163"/>
              <a:gd name="T36" fmla="*/ 156 w 162"/>
              <a:gd name="T37" fmla="*/ 49 h 163"/>
              <a:gd name="T38" fmla="*/ 160 w 162"/>
              <a:gd name="T39" fmla="*/ 60 h 163"/>
              <a:gd name="T40" fmla="*/ 162 w 162"/>
              <a:gd name="T41" fmla="*/ 72 h 163"/>
              <a:gd name="T42" fmla="*/ 162 w 162"/>
              <a:gd name="T43" fmla="*/ 81 h 163"/>
              <a:gd name="T44" fmla="*/ 161 w 162"/>
              <a:gd name="T45" fmla="*/ 93 h 163"/>
              <a:gd name="T46" fmla="*/ 159 w 162"/>
              <a:gd name="T47" fmla="*/ 105 h 163"/>
              <a:gd name="T48" fmla="*/ 154 w 162"/>
              <a:gd name="T49" fmla="*/ 116 h 163"/>
              <a:gd name="T50" fmla="*/ 148 w 162"/>
              <a:gd name="T51" fmla="*/ 126 h 163"/>
              <a:gd name="T52" fmla="*/ 141 w 162"/>
              <a:gd name="T53" fmla="*/ 136 h 163"/>
              <a:gd name="T54" fmla="*/ 133 w 162"/>
              <a:gd name="T55" fmla="*/ 144 h 163"/>
              <a:gd name="T56" fmla="*/ 123 w 162"/>
              <a:gd name="T57" fmla="*/ 151 h 163"/>
              <a:gd name="T58" fmla="*/ 113 w 162"/>
              <a:gd name="T59" fmla="*/ 156 h 163"/>
              <a:gd name="T60" fmla="*/ 101 w 162"/>
              <a:gd name="T61" fmla="*/ 160 h 163"/>
              <a:gd name="T62" fmla="*/ 89 w 162"/>
              <a:gd name="T63" fmla="*/ 162 h 163"/>
              <a:gd name="T64" fmla="*/ 77 w 162"/>
              <a:gd name="T65" fmla="*/ 162 h 163"/>
              <a:gd name="T66" fmla="*/ 64 w 162"/>
              <a:gd name="T67" fmla="*/ 161 h 163"/>
              <a:gd name="T68" fmla="*/ 53 w 162"/>
              <a:gd name="T69" fmla="*/ 158 h 163"/>
              <a:gd name="T70" fmla="*/ 42 w 162"/>
              <a:gd name="T71" fmla="*/ 153 h 163"/>
              <a:gd name="T72" fmla="*/ 32 w 162"/>
              <a:gd name="T73" fmla="*/ 146 h 163"/>
              <a:gd name="T74" fmla="*/ 23 w 162"/>
              <a:gd name="T75" fmla="*/ 139 h 163"/>
              <a:gd name="T76" fmla="*/ 16 w 162"/>
              <a:gd name="T77" fmla="*/ 130 h 163"/>
              <a:gd name="T78" fmla="*/ 9 w 162"/>
              <a:gd name="T79" fmla="*/ 120 h 163"/>
              <a:gd name="T80" fmla="*/ 4 w 162"/>
              <a:gd name="T81" fmla="*/ 109 h 163"/>
              <a:gd name="T82" fmla="*/ 1 w 162"/>
              <a:gd name="T83" fmla="*/ 97 h 163"/>
              <a:gd name="T84" fmla="*/ 0 w 162"/>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63">
                <a:moveTo>
                  <a:pt x="0" y="81"/>
                </a:moveTo>
                <a:lnTo>
                  <a:pt x="0" y="77"/>
                </a:lnTo>
                <a:lnTo>
                  <a:pt x="0" y="72"/>
                </a:lnTo>
                <a:lnTo>
                  <a:pt x="0" y="68"/>
                </a:lnTo>
                <a:lnTo>
                  <a:pt x="1" y="64"/>
                </a:lnTo>
                <a:lnTo>
                  <a:pt x="2" y="60"/>
                </a:lnTo>
                <a:lnTo>
                  <a:pt x="3" y="57"/>
                </a:lnTo>
                <a:lnTo>
                  <a:pt x="4" y="53"/>
                </a:lnTo>
                <a:lnTo>
                  <a:pt x="6" y="49"/>
                </a:lnTo>
                <a:lnTo>
                  <a:pt x="7" y="46"/>
                </a:lnTo>
                <a:lnTo>
                  <a:pt x="9" y="42"/>
                </a:lnTo>
                <a:lnTo>
                  <a:pt x="11" y="39"/>
                </a:lnTo>
                <a:lnTo>
                  <a:pt x="13" y="35"/>
                </a:lnTo>
                <a:lnTo>
                  <a:pt x="16" y="32"/>
                </a:lnTo>
                <a:lnTo>
                  <a:pt x="18" y="29"/>
                </a:lnTo>
                <a:lnTo>
                  <a:pt x="20" y="26"/>
                </a:lnTo>
                <a:lnTo>
                  <a:pt x="23" y="23"/>
                </a:lnTo>
                <a:lnTo>
                  <a:pt x="26" y="21"/>
                </a:lnTo>
                <a:lnTo>
                  <a:pt x="29" y="18"/>
                </a:lnTo>
                <a:lnTo>
                  <a:pt x="32" y="16"/>
                </a:lnTo>
                <a:lnTo>
                  <a:pt x="35" y="13"/>
                </a:lnTo>
                <a:lnTo>
                  <a:pt x="39" y="11"/>
                </a:lnTo>
                <a:lnTo>
                  <a:pt x="42" y="9"/>
                </a:lnTo>
                <a:lnTo>
                  <a:pt x="45" y="8"/>
                </a:lnTo>
                <a:lnTo>
                  <a:pt x="49" y="6"/>
                </a:lnTo>
                <a:lnTo>
                  <a:pt x="53" y="4"/>
                </a:lnTo>
                <a:lnTo>
                  <a:pt x="57" y="3"/>
                </a:lnTo>
                <a:lnTo>
                  <a:pt x="60" y="2"/>
                </a:lnTo>
                <a:lnTo>
                  <a:pt x="64" y="1"/>
                </a:lnTo>
                <a:lnTo>
                  <a:pt x="69" y="0"/>
                </a:lnTo>
                <a:lnTo>
                  <a:pt x="73" y="0"/>
                </a:lnTo>
                <a:lnTo>
                  <a:pt x="77" y="0"/>
                </a:lnTo>
                <a:lnTo>
                  <a:pt x="81" y="0"/>
                </a:lnTo>
                <a:lnTo>
                  <a:pt x="85" y="0"/>
                </a:lnTo>
                <a:lnTo>
                  <a:pt x="89" y="0"/>
                </a:lnTo>
                <a:lnTo>
                  <a:pt x="93" y="0"/>
                </a:lnTo>
                <a:lnTo>
                  <a:pt x="97" y="1"/>
                </a:lnTo>
                <a:lnTo>
                  <a:pt x="101" y="2"/>
                </a:lnTo>
                <a:lnTo>
                  <a:pt x="105" y="3"/>
                </a:lnTo>
                <a:lnTo>
                  <a:pt x="109" y="4"/>
                </a:lnTo>
                <a:lnTo>
                  <a:pt x="113" y="6"/>
                </a:lnTo>
                <a:lnTo>
                  <a:pt x="116" y="8"/>
                </a:lnTo>
                <a:lnTo>
                  <a:pt x="120" y="9"/>
                </a:lnTo>
                <a:lnTo>
                  <a:pt x="123" y="11"/>
                </a:lnTo>
                <a:lnTo>
                  <a:pt x="126" y="13"/>
                </a:lnTo>
                <a:lnTo>
                  <a:pt x="130" y="16"/>
                </a:lnTo>
                <a:lnTo>
                  <a:pt x="133" y="18"/>
                </a:lnTo>
                <a:lnTo>
                  <a:pt x="136" y="21"/>
                </a:lnTo>
                <a:lnTo>
                  <a:pt x="139" y="23"/>
                </a:lnTo>
                <a:lnTo>
                  <a:pt x="141" y="26"/>
                </a:lnTo>
                <a:lnTo>
                  <a:pt x="144" y="29"/>
                </a:lnTo>
                <a:lnTo>
                  <a:pt x="146" y="32"/>
                </a:lnTo>
                <a:lnTo>
                  <a:pt x="148" y="35"/>
                </a:lnTo>
                <a:lnTo>
                  <a:pt x="151" y="39"/>
                </a:lnTo>
                <a:lnTo>
                  <a:pt x="152" y="42"/>
                </a:lnTo>
                <a:lnTo>
                  <a:pt x="154" y="46"/>
                </a:lnTo>
                <a:lnTo>
                  <a:pt x="156" y="49"/>
                </a:lnTo>
                <a:lnTo>
                  <a:pt x="157" y="53"/>
                </a:lnTo>
                <a:lnTo>
                  <a:pt x="159" y="57"/>
                </a:lnTo>
                <a:lnTo>
                  <a:pt x="160" y="60"/>
                </a:lnTo>
                <a:lnTo>
                  <a:pt x="161" y="64"/>
                </a:lnTo>
                <a:lnTo>
                  <a:pt x="161" y="68"/>
                </a:lnTo>
                <a:lnTo>
                  <a:pt x="162" y="72"/>
                </a:lnTo>
                <a:lnTo>
                  <a:pt x="162" y="77"/>
                </a:lnTo>
                <a:lnTo>
                  <a:pt x="162" y="81"/>
                </a:lnTo>
                <a:lnTo>
                  <a:pt x="162" y="81"/>
                </a:lnTo>
                <a:lnTo>
                  <a:pt x="162" y="85"/>
                </a:lnTo>
                <a:lnTo>
                  <a:pt x="162" y="89"/>
                </a:lnTo>
                <a:lnTo>
                  <a:pt x="161" y="93"/>
                </a:lnTo>
                <a:lnTo>
                  <a:pt x="161" y="97"/>
                </a:lnTo>
                <a:lnTo>
                  <a:pt x="160" y="101"/>
                </a:lnTo>
                <a:lnTo>
                  <a:pt x="159" y="105"/>
                </a:lnTo>
                <a:lnTo>
                  <a:pt x="157" y="109"/>
                </a:lnTo>
                <a:lnTo>
                  <a:pt x="156" y="113"/>
                </a:lnTo>
                <a:lnTo>
                  <a:pt x="154" y="116"/>
                </a:lnTo>
                <a:lnTo>
                  <a:pt x="152" y="120"/>
                </a:lnTo>
                <a:lnTo>
                  <a:pt x="151" y="123"/>
                </a:lnTo>
                <a:lnTo>
                  <a:pt x="148" y="126"/>
                </a:lnTo>
                <a:lnTo>
                  <a:pt x="146" y="130"/>
                </a:lnTo>
                <a:lnTo>
                  <a:pt x="144" y="133"/>
                </a:lnTo>
                <a:lnTo>
                  <a:pt x="141" y="136"/>
                </a:lnTo>
                <a:lnTo>
                  <a:pt x="139" y="139"/>
                </a:lnTo>
                <a:lnTo>
                  <a:pt x="136" y="141"/>
                </a:lnTo>
                <a:lnTo>
                  <a:pt x="133" y="144"/>
                </a:lnTo>
                <a:lnTo>
                  <a:pt x="130" y="146"/>
                </a:lnTo>
                <a:lnTo>
                  <a:pt x="126" y="149"/>
                </a:lnTo>
                <a:lnTo>
                  <a:pt x="123" y="151"/>
                </a:lnTo>
                <a:lnTo>
                  <a:pt x="120" y="153"/>
                </a:lnTo>
                <a:lnTo>
                  <a:pt x="116" y="154"/>
                </a:lnTo>
                <a:lnTo>
                  <a:pt x="113" y="156"/>
                </a:lnTo>
                <a:lnTo>
                  <a:pt x="109" y="158"/>
                </a:lnTo>
                <a:lnTo>
                  <a:pt x="105" y="159"/>
                </a:lnTo>
                <a:lnTo>
                  <a:pt x="101" y="160"/>
                </a:lnTo>
                <a:lnTo>
                  <a:pt x="97" y="161"/>
                </a:lnTo>
                <a:lnTo>
                  <a:pt x="93" y="162"/>
                </a:lnTo>
                <a:lnTo>
                  <a:pt x="89" y="162"/>
                </a:lnTo>
                <a:lnTo>
                  <a:pt x="85" y="162"/>
                </a:lnTo>
                <a:lnTo>
                  <a:pt x="81" y="163"/>
                </a:lnTo>
                <a:lnTo>
                  <a:pt x="77" y="162"/>
                </a:lnTo>
                <a:lnTo>
                  <a:pt x="73" y="162"/>
                </a:lnTo>
                <a:lnTo>
                  <a:pt x="69" y="162"/>
                </a:lnTo>
                <a:lnTo>
                  <a:pt x="64" y="161"/>
                </a:lnTo>
                <a:lnTo>
                  <a:pt x="60" y="160"/>
                </a:lnTo>
                <a:lnTo>
                  <a:pt x="57" y="159"/>
                </a:lnTo>
                <a:lnTo>
                  <a:pt x="53" y="158"/>
                </a:lnTo>
                <a:lnTo>
                  <a:pt x="49" y="156"/>
                </a:lnTo>
                <a:lnTo>
                  <a:pt x="45" y="154"/>
                </a:lnTo>
                <a:lnTo>
                  <a:pt x="42" y="153"/>
                </a:lnTo>
                <a:lnTo>
                  <a:pt x="39" y="151"/>
                </a:lnTo>
                <a:lnTo>
                  <a:pt x="35" y="149"/>
                </a:lnTo>
                <a:lnTo>
                  <a:pt x="32" y="146"/>
                </a:lnTo>
                <a:lnTo>
                  <a:pt x="29" y="144"/>
                </a:lnTo>
                <a:lnTo>
                  <a:pt x="26" y="141"/>
                </a:lnTo>
                <a:lnTo>
                  <a:pt x="23" y="139"/>
                </a:lnTo>
                <a:lnTo>
                  <a:pt x="20" y="136"/>
                </a:lnTo>
                <a:lnTo>
                  <a:pt x="18" y="133"/>
                </a:lnTo>
                <a:lnTo>
                  <a:pt x="16" y="130"/>
                </a:lnTo>
                <a:lnTo>
                  <a:pt x="13" y="126"/>
                </a:lnTo>
                <a:lnTo>
                  <a:pt x="11" y="123"/>
                </a:lnTo>
                <a:lnTo>
                  <a:pt x="9" y="120"/>
                </a:lnTo>
                <a:lnTo>
                  <a:pt x="7" y="116"/>
                </a:lnTo>
                <a:lnTo>
                  <a:pt x="6" y="113"/>
                </a:lnTo>
                <a:lnTo>
                  <a:pt x="4" y="109"/>
                </a:lnTo>
                <a:lnTo>
                  <a:pt x="3" y="105"/>
                </a:lnTo>
                <a:lnTo>
                  <a:pt x="2" y="101"/>
                </a:lnTo>
                <a:lnTo>
                  <a:pt x="1" y="97"/>
                </a:lnTo>
                <a:lnTo>
                  <a:pt x="0" y="93"/>
                </a:lnTo>
                <a:lnTo>
                  <a:pt x="0" y="89"/>
                </a:lnTo>
                <a:lnTo>
                  <a:pt x="0" y="85"/>
                </a:lnTo>
                <a:lnTo>
                  <a:pt x="0" y="81"/>
                </a:lnTo>
              </a:path>
            </a:pathLst>
          </a:custGeom>
          <a:solidFill>
            <a:srgbClr val="FF9999"/>
          </a:solidFill>
          <a:ln w="26988">
            <a:solidFill>
              <a:srgbClr val="7030A0"/>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Rectangle 228">
            <a:extLst>
              <a:ext uri="{FF2B5EF4-FFF2-40B4-BE49-F238E27FC236}">
                <a16:creationId xmlns:a16="http://schemas.microsoft.com/office/drawing/2014/main" id="{5BEDD45D-2281-4688-A7BB-F59DFA7C3F02}"/>
              </a:ext>
            </a:extLst>
          </p:cNvPr>
          <p:cNvSpPr/>
          <p:nvPr/>
        </p:nvSpPr>
        <p:spPr>
          <a:xfrm>
            <a:off x="517604" y="2153138"/>
            <a:ext cx="1962397" cy="430887"/>
          </a:xfrm>
          <a:prstGeom prst="rect">
            <a:avLst/>
          </a:prstGeom>
        </p:spPr>
        <p:txBody>
          <a:bodyPr wrap="none">
            <a:spAutoFit/>
          </a:bodyPr>
          <a:lstStyle/>
          <a:p>
            <a:r>
              <a:rPr lang="en-SG" sz="2200" kern="0" baseline="0" dirty="0">
                <a:solidFill>
                  <a:srgbClr val="0000FF"/>
                </a:solidFill>
                <a:latin typeface="Times New Roman" panose="02020603050405020304"/>
                <a:ea typeface="+mn-ea"/>
                <a:cs typeface="+mn-cs"/>
              </a:rPr>
              <a:t>HK-Push Phase</a:t>
            </a:r>
            <a:endParaRPr lang="en-SG" sz="2200" dirty="0">
              <a:solidFill>
                <a:srgbClr val="0000FF"/>
              </a:solidFill>
            </a:endParaRPr>
          </a:p>
        </p:txBody>
      </p:sp>
      <p:sp>
        <p:nvSpPr>
          <p:cNvPr id="230" name="Rectangle 229">
            <a:extLst>
              <a:ext uri="{FF2B5EF4-FFF2-40B4-BE49-F238E27FC236}">
                <a16:creationId xmlns:a16="http://schemas.microsoft.com/office/drawing/2014/main" id="{ACA21C8F-718B-45A8-B1C9-89269010CC1B}"/>
              </a:ext>
            </a:extLst>
          </p:cNvPr>
          <p:cNvSpPr/>
          <p:nvPr/>
        </p:nvSpPr>
        <p:spPr>
          <a:xfrm>
            <a:off x="6501455" y="2135283"/>
            <a:ext cx="2486578" cy="430887"/>
          </a:xfrm>
          <a:prstGeom prst="rect">
            <a:avLst/>
          </a:prstGeom>
        </p:spPr>
        <p:txBody>
          <a:bodyPr wrap="none">
            <a:spAutoFit/>
          </a:bodyPr>
          <a:lstStyle/>
          <a:p>
            <a:r>
              <a:rPr lang="en-SG" sz="2200" kern="0" baseline="0" dirty="0">
                <a:solidFill>
                  <a:srgbClr val="7030A0"/>
                </a:solidFill>
                <a:latin typeface="Times New Roman" panose="02020603050405020304"/>
                <a:ea typeface="+mn-ea"/>
                <a:cs typeface="+mn-cs"/>
              </a:rPr>
              <a:t>Random </a:t>
            </a:r>
            <a:r>
              <a:rPr lang="en-US" altLang="zh-CN" sz="2200" kern="0" baseline="0" dirty="0">
                <a:solidFill>
                  <a:srgbClr val="7030A0"/>
                </a:solidFill>
                <a:latin typeface="Times New Roman" panose="02020603050405020304"/>
                <a:ea typeface="+mn-ea"/>
                <a:cs typeface="+mn-cs"/>
              </a:rPr>
              <a:t>walk Phase</a:t>
            </a:r>
            <a:endParaRPr lang="en-SG" sz="2200" dirty="0">
              <a:solidFill>
                <a:srgbClr val="7030A0"/>
              </a:solidFill>
            </a:endParaRPr>
          </a:p>
        </p:txBody>
      </p:sp>
    </p:spTree>
    <p:extLst>
      <p:ext uri="{BB962C8B-B14F-4D97-AF65-F5344CB8AC3E}">
        <p14:creationId xmlns:p14="http://schemas.microsoft.com/office/powerpoint/2010/main" val="138765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3039-4E01-40CD-B96E-D73AB6EED327}"/>
              </a:ext>
            </a:extLst>
          </p:cNvPr>
          <p:cNvSpPr>
            <a:spLocks noGrp="1"/>
          </p:cNvSpPr>
          <p:nvPr>
            <p:ph type="title"/>
          </p:nvPr>
        </p:nvSpPr>
        <p:spPr>
          <a:xfrm>
            <a:off x="685800" y="609600"/>
            <a:ext cx="8233670" cy="1143000"/>
          </a:xfrm>
        </p:spPr>
        <p:txBody>
          <a:bodyPr/>
          <a:lstStyle/>
          <a:p>
            <a:r>
              <a:rPr lang="en-SG" dirty="0"/>
              <a:t>Problem Definition: </a:t>
            </a:r>
            <a:r>
              <a:rPr lang="en-US" altLang="zh-CN" dirty="0"/>
              <a:t>Local Graph Clustering</a:t>
            </a:r>
            <a:endParaRPr lang="en-SG" dirty="0"/>
          </a:p>
        </p:txBody>
      </p:sp>
      <p:sp>
        <p:nvSpPr>
          <p:cNvPr id="3" name="Content Placeholder 2">
            <a:extLst>
              <a:ext uri="{FF2B5EF4-FFF2-40B4-BE49-F238E27FC236}">
                <a16:creationId xmlns:a16="http://schemas.microsoft.com/office/drawing/2014/main" id="{F7424D3D-F002-4503-A3A6-C5C896C810E3}"/>
              </a:ext>
            </a:extLst>
          </p:cNvPr>
          <p:cNvSpPr>
            <a:spLocks noGrp="1"/>
          </p:cNvSpPr>
          <p:nvPr>
            <p:ph idx="1"/>
          </p:nvPr>
        </p:nvSpPr>
        <p:spPr>
          <a:xfrm>
            <a:off x="685800" y="1838587"/>
            <a:ext cx="8105862" cy="4114800"/>
          </a:xfrm>
        </p:spPr>
        <p:txBody>
          <a:bodyPr/>
          <a:lstStyle/>
          <a:p>
            <a:r>
              <a:rPr lang="en-SG" sz="2800" dirty="0">
                <a:latin typeface="+mj-lt"/>
              </a:rPr>
              <a:t>Given an undirected graph </a:t>
            </a:r>
            <a:r>
              <a:rPr lang="en-SG" sz="2800" i="1" dirty="0">
                <a:latin typeface="+mj-lt"/>
              </a:rPr>
              <a:t>G</a:t>
            </a:r>
            <a:r>
              <a:rPr lang="en-SG" sz="2800" dirty="0">
                <a:latin typeface="+mj-lt"/>
              </a:rPr>
              <a:t> and seed node </a:t>
            </a:r>
            <a:r>
              <a:rPr lang="en-SG" sz="2800" i="1" dirty="0">
                <a:solidFill>
                  <a:srgbClr val="C00000"/>
                </a:solidFill>
                <a:latin typeface="+mj-lt"/>
              </a:rPr>
              <a:t>s</a:t>
            </a:r>
            <a:r>
              <a:rPr lang="en-SG" sz="2800" dirty="0">
                <a:latin typeface="+mj-lt"/>
              </a:rPr>
              <a:t>, local clustering </a:t>
            </a:r>
            <a:r>
              <a:rPr lang="en-US" sz="2800" dirty="0">
                <a:latin typeface="+mj-lt"/>
              </a:rPr>
              <a:t>only explores a </a:t>
            </a:r>
            <a:r>
              <a:rPr lang="en-US" sz="2800" i="1" dirty="0">
                <a:latin typeface="+mj-lt"/>
              </a:rPr>
              <a:t>local</a:t>
            </a:r>
            <a:r>
              <a:rPr lang="en-US" sz="2800" dirty="0">
                <a:latin typeface="+mj-lt"/>
              </a:rPr>
              <a:t> neighborhood of </a:t>
            </a:r>
            <a:r>
              <a:rPr lang="en-US" sz="2800" i="1" dirty="0">
                <a:solidFill>
                  <a:srgbClr val="C00000"/>
                </a:solidFill>
                <a:latin typeface="+mj-lt"/>
              </a:rPr>
              <a:t>s</a:t>
            </a:r>
          </a:p>
          <a:p>
            <a:r>
              <a:rPr lang="en-US" sz="2800" dirty="0">
                <a:latin typeface="+mj-lt"/>
              </a:rPr>
              <a:t>finds a cluster </a:t>
            </a:r>
            <a:r>
              <a:rPr lang="en-US" altLang="zh-CN" sz="2800" i="1" dirty="0">
                <a:solidFill>
                  <a:srgbClr val="C00000"/>
                </a:solidFill>
                <a:latin typeface="+mj-lt"/>
              </a:rPr>
              <a:t>C</a:t>
            </a:r>
            <a:r>
              <a:rPr lang="en-US" sz="2800" dirty="0">
                <a:latin typeface="+mj-lt"/>
              </a:rPr>
              <a:t> with </a:t>
            </a:r>
            <a:r>
              <a:rPr lang="en-US" sz="2800" i="1" dirty="0">
                <a:latin typeface="+mj-lt"/>
              </a:rPr>
              <a:t>minimal</a:t>
            </a:r>
            <a:r>
              <a:rPr lang="en-US" sz="2800" dirty="0">
                <a:latin typeface="+mj-lt"/>
              </a:rPr>
              <a:t> conductance</a:t>
            </a:r>
            <a:endParaRPr lang="en-SG" sz="2800" dirty="0">
              <a:latin typeface="+mj-lt"/>
            </a:endParaRPr>
          </a:p>
        </p:txBody>
      </p:sp>
      <p:grpSp>
        <p:nvGrpSpPr>
          <p:cNvPr id="12" name="Group 11">
            <a:extLst>
              <a:ext uri="{FF2B5EF4-FFF2-40B4-BE49-F238E27FC236}">
                <a16:creationId xmlns:a16="http://schemas.microsoft.com/office/drawing/2014/main" id="{AB1AD9A9-A91A-4C74-A293-DDCE32DB837F}"/>
              </a:ext>
            </a:extLst>
          </p:cNvPr>
          <p:cNvGrpSpPr/>
          <p:nvPr/>
        </p:nvGrpSpPr>
        <p:grpSpPr>
          <a:xfrm>
            <a:off x="772766" y="4256237"/>
            <a:ext cx="4693186" cy="1863221"/>
            <a:chOff x="705654" y="4138791"/>
            <a:chExt cx="4693186" cy="1863221"/>
          </a:xfrm>
        </p:grpSpPr>
        <p:sp>
          <p:nvSpPr>
            <p:cNvPr id="4" name="Flowchart: Connector 3">
              <a:extLst>
                <a:ext uri="{FF2B5EF4-FFF2-40B4-BE49-F238E27FC236}">
                  <a16:creationId xmlns:a16="http://schemas.microsoft.com/office/drawing/2014/main" id="{BBD0430E-BDFF-4843-9D93-436CF1F65572}"/>
                </a:ext>
              </a:extLst>
            </p:cNvPr>
            <p:cNvSpPr/>
            <p:nvPr/>
          </p:nvSpPr>
          <p:spPr bwMode="auto">
            <a:xfrm>
              <a:off x="705654" y="4511530"/>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5" name="Flowchart: Connector 4">
              <a:extLst>
                <a:ext uri="{FF2B5EF4-FFF2-40B4-BE49-F238E27FC236}">
                  <a16:creationId xmlns:a16="http://schemas.microsoft.com/office/drawing/2014/main" id="{A1B53263-9E45-44C4-A501-0F168496898E}"/>
                </a:ext>
              </a:extLst>
            </p:cNvPr>
            <p:cNvSpPr/>
            <p:nvPr/>
          </p:nvSpPr>
          <p:spPr bwMode="auto">
            <a:xfrm>
              <a:off x="1445818" y="4511910"/>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7" name="Straight Connector 6">
              <a:extLst>
                <a:ext uri="{FF2B5EF4-FFF2-40B4-BE49-F238E27FC236}">
                  <a16:creationId xmlns:a16="http://schemas.microsoft.com/office/drawing/2014/main" id="{8029F9BA-79B5-40AA-A76E-0ECBC9AA1282}"/>
                </a:ext>
              </a:extLst>
            </p:cNvPr>
            <p:cNvCxnSpPr>
              <a:cxnSpLocks/>
            </p:cNvCxnSpPr>
            <p:nvPr/>
          </p:nvCxnSpPr>
          <p:spPr bwMode="auto">
            <a:xfrm>
              <a:off x="905931" y="4694079"/>
              <a:ext cx="703963" cy="0"/>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3" name="Flowchart: Connector 12">
              <a:extLst>
                <a:ext uri="{FF2B5EF4-FFF2-40B4-BE49-F238E27FC236}">
                  <a16:creationId xmlns:a16="http://schemas.microsoft.com/office/drawing/2014/main" id="{7AC2631A-AB56-42F0-BCC3-392BB1190FC5}"/>
                </a:ext>
              </a:extLst>
            </p:cNvPr>
            <p:cNvSpPr/>
            <p:nvPr/>
          </p:nvSpPr>
          <p:spPr bwMode="auto">
            <a:xfrm>
              <a:off x="2158450" y="4400382"/>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4" name="Flowchart: Connector 13">
              <a:extLst>
                <a:ext uri="{FF2B5EF4-FFF2-40B4-BE49-F238E27FC236}">
                  <a16:creationId xmlns:a16="http://schemas.microsoft.com/office/drawing/2014/main" id="{A8997BB0-9A3A-4B0B-BA02-8ADA91493B9D}"/>
                </a:ext>
              </a:extLst>
            </p:cNvPr>
            <p:cNvSpPr/>
            <p:nvPr/>
          </p:nvSpPr>
          <p:spPr bwMode="auto">
            <a:xfrm>
              <a:off x="2162305" y="5269014"/>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5" name="Flowchart: Connector 14">
              <a:extLst>
                <a:ext uri="{FF2B5EF4-FFF2-40B4-BE49-F238E27FC236}">
                  <a16:creationId xmlns:a16="http://schemas.microsoft.com/office/drawing/2014/main" id="{11D90A9F-51B2-482C-BA74-207488C275C0}"/>
                </a:ext>
              </a:extLst>
            </p:cNvPr>
            <p:cNvSpPr/>
            <p:nvPr/>
          </p:nvSpPr>
          <p:spPr bwMode="auto">
            <a:xfrm>
              <a:off x="3336628" y="4369876"/>
              <a:ext cx="369857" cy="364337"/>
            </a:xfrm>
            <a:prstGeom prst="flowChartConnector">
              <a:avLst/>
            </a:prstGeom>
            <a:solidFill>
              <a:srgbClr val="0000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6" name="Flowchart: Connector 15">
              <a:extLst>
                <a:ext uri="{FF2B5EF4-FFF2-40B4-BE49-F238E27FC236}">
                  <a16:creationId xmlns:a16="http://schemas.microsoft.com/office/drawing/2014/main" id="{589E1A4D-D4B7-49DE-8247-27EDA6ADAB2E}"/>
                </a:ext>
              </a:extLst>
            </p:cNvPr>
            <p:cNvSpPr/>
            <p:nvPr/>
          </p:nvSpPr>
          <p:spPr bwMode="auto">
            <a:xfrm>
              <a:off x="3363597" y="5331286"/>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7" name="Flowchart: Connector 16">
              <a:extLst>
                <a:ext uri="{FF2B5EF4-FFF2-40B4-BE49-F238E27FC236}">
                  <a16:creationId xmlns:a16="http://schemas.microsoft.com/office/drawing/2014/main" id="{27E731F0-B44E-4792-85DB-4ABB7AB4E4C2}"/>
                </a:ext>
              </a:extLst>
            </p:cNvPr>
            <p:cNvSpPr/>
            <p:nvPr/>
          </p:nvSpPr>
          <p:spPr bwMode="auto">
            <a:xfrm>
              <a:off x="4445457" y="4266541"/>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8" name="Flowchart: Connector 17">
              <a:extLst>
                <a:ext uri="{FF2B5EF4-FFF2-40B4-BE49-F238E27FC236}">
                  <a16:creationId xmlns:a16="http://schemas.microsoft.com/office/drawing/2014/main" id="{B8D8AF74-EA96-4822-885C-0808A63E24DC}"/>
                </a:ext>
              </a:extLst>
            </p:cNvPr>
            <p:cNvSpPr/>
            <p:nvPr/>
          </p:nvSpPr>
          <p:spPr bwMode="auto">
            <a:xfrm>
              <a:off x="4119239" y="5047811"/>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9" name="Flowchart: Connector 18">
              <a:extLst>
                <a:ext uri="{FF2B5EF4-FFF2-40B4-BE49-F238E27FC236}">
                  <a16:creationId xmlns:a16="http://schemas.microsoft.com/office/drawing/2014/main" id="{BE694AEF-89F5-4B01-992A-2789206CCAB7}"/>
                </a:ext>
              </a:extLst>
            </p:cNvPr>
            <p:cNvSpPr/>
            <p:nvPr/>
          </p:nvSpPr>
          <p:spPr bwMode="auto">
            <a:xfrm>
              <a:off x="1058963" y="5387435"/>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0" name="Flowchart: Connector 19">
              <a:extLst>
                <a:ext uri="{FF2B5EF4-FFF2-40B4-BE49-F238E27FC236}">
                  <a16:creationId xmlns:a16="http://schemas.microsoft.com/office/drawing/2014/main" id="{B13A5230-F184-4371-B313-C7EC37ADF9DA}"/>
                </a:ext>
              </a:extLst>
            </p:cNvPr>
            <p:cNvSpPr/>
            <p:nvPr/>
          </p:nvSpPr>
          <p:spPr bwMode="auto">
            <a:xfrm>
              <a:off x="2725980" y="4905228"/>
              <a:ext cx="369857" cy="364337"/>
            </a:xfrm>
            <a:prstGeom prst="flowChartConnector">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21" name="Straight Connector 20">
              <a:extLst>
                <a:ext uri="{FF2B5EF4-FFF2-40B4-BE49-F238E27FC236}">
                  <a16:creationId xmlns:a16="http://schemas.microsoft.com/office/drawing/2014/main" id="{CE7CD3CE-9C27-48D4-8991-2C2BE560E092}"/>
                </a:ext>
              </a:extLst>
            </p:cNvPr>
            <p:cNvCxnSpPr>
              <a:cxnSpLocks/>
            </p:cNvCxnSpPr>
            <p:nvPr/>
          </p:nvCxnSpPr>
          <p:spPr bwMode="auto">
            <a:xfrm flipV="1">
              <a:off x="1281636" y="4787024"/>
              <a:ext cx="328258" cy="718616"/>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48675011-6B4A-49A4-98B9-7C7C6B7B2681}"/>
                </a:ext>
              </a:extLst>
            </p:cNvPr>
            <p:cNvCxnSpPr>
              <a:cxnSpLocks/>
              <a:stCxn id="13" idx="5"/>
              <a:endCxn id="20" idx="1"/>
            </p:cNvCxnSpPr>
            <p:nvPr/>
          </p:nvCxnSpPr>
          <p:spPr bwMode="auto">
            <a:xfrm>
              <a:off x="2474142" y="4711362"/>
              <a:ext cx="306002" cy="247221"/>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8A59B4CD-D9A0-483F-9643-55E09F931C5B}"/>
                </a:ext>
              </a:extLst>
            </p:cNvPr>
            <p:cNvCxnSpPr>
              <a:cxnSpLocks/>
              <a:endCxn id="20" idx="3"/>
            </p:cNvCxnSpPr>
            <p:nvPr/>
          </p:nvCxnSpPr>
          <p:spPr bwMode="auto">
            <a:xfrm flipV="1">
              <a:off x="2353524" y="5216209"/>
              <a:ext cx="426620" cy="224918"/>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25AD2AE9-5984-4533-80EC-C31FC9C19BFD}"/>
                </a:ext>
              </a:extLst>
            </p:cNvPr>
            <p:cNvCxnSpPr>
              <a:cxnSpLocks/>
              <a:endCxn id="20" idx="7"/>
            </p:cNvCxnSpPr>
            <p:nvPr/>
          </p:nvCxnSpPr>
          <p:spPr bwMode="auto">
            <a:xfrm flipH="1">
              <a:off x="3041672" y="4594247"/>
              <a:ext cx="443215" cy="364337"/>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2B3C6EF4-8BBA-4555-A043-36D9E7DA3552}"/>
                </a:ext>
              </a:extLst>
            </p:cNvPr>
            <p:cNvCxnSpPr>
              <a:cxnSpLocks/>
              <a:endCxn id="20" idx="5"/>
            </p:cNvCxnSpPr>
            <p:nvPr/>
          </p:nvCxnSpPr>
          <p:spPr bwMode="auto">
            <a:xfrm flipH="1" flipV="1">
              <a:off x="3041672" y="5216209"/>
              <a:ext cx="479884" cy="289431"/>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AA21FD88-20E7-4797-A906-5D7B100B6D25}"/>
                </a:ext>
              </a:extLst>
            </p:cNvPr>
            <p:cNvCxnSpPr>
              <a:cxnSpLocks/>
            </p:cNvCxnSpPr>
            <p:nvPr/>
          </p:nvCxnSpPr>
          <p:spPr bwMode="auto">
            <a:xfrm flipH="1">
              <a:off x="3549121" y="4422687"/>
              <a:ext cx="1047845" cy="118204"/>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86E699FC-F0CE-4B3A-A78B-6B8B5B539DE3}"/>
                </a:ext>
              </a:extLst>
            </p:cNvPr>
            <p:cNvCxnSpPr>
              <a:cxnSpLocks/>
            </p:cNvCxnSpPr>
            <p:nvPr/>
          </p:nvCxnSpPr>
          <p:spPr bwMode="auto">
            <a:xfrm flipH="1" flipV="1">
              <a:off x="3549120" y="4552046"/>
              <a:ext cx="728446" cy="677934"/>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F8799EA6-EFF5-4A97-B910-373E17D69AA3}"/>
                </a:ext>
              </a:extLst>
            </p:cNvPr>
            <p:cNvCxnSpPr>
              <a:cxnSpLocks/>
            </p:cNvCxnSpPr>
            <p:nvPr/>
          </p:nvCxnSpPr>
          <p:spPr bwMode="auto">
            <a:xfrm flipV="1">
              <a:off x="1281636" y="5412148"/>
              <a:ext cx="1061743" cy="157456"/>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4FFF81A-7075-467A-85D9-A768CA7BBBEE}"/>
                </a:ext>
              </a:extLst>
            </p:cNvPr>
            <p:cNvCxnSpPr>
              <a:cxnSpLocks/>
            </p:cNvCxnSpPr>
            <p:nvPr/>
          </p:nvCxnSpPr>
          <p:spPr bwMode="auto">
            <a:xfrm>
              <a:off x="905931" y="4787024"/>
              <a:ext cx="291905" cy="782580"/>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FA919D11-7BF7-4EDF-8D93-46766132120C}"/>
                </a:ext>
              </a:extLst>
            </p:cNvPr>
            <p:cNvCxnSpPr>
              <a:cxnSpLocks/>
            </p:cNvCxnSpPr>
            <p:nvPr/>
          </p:nvCxnSpPr>
          <p:spPr bwMode="auto">
            <a:xfrm flipV="1">
              <a:off x="2336929" y="4630878"/>
              <a:ext cx="0" cy="874762"/>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79BDE412-8F9C-48A3-81EE-1A82B5513074}"/>
                </a:ext>
              </a:extLst>
            </p:cNvPr>
            <p:cNvCxnSpPr>
              <a:cxnSpLocks/>
            </p:cNvCxnSpPr>
            <p:nvPr/>
          </p:nvCxnSpPr>
          <p:spPr bwMode="auto">
            <a:xfrm>
              <a:off x="3521557" y="4594247"/>
              <a:ext cx="27564" cy="911392"/>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59" name="Flowchart: Connector 58">
              <a:extLst>
                <a:ext uri="{FF2B5EF4-FFF2-40B4-BE49-F238E27FC236}">
                  <a16:creationId xmlns:a16="http://schemas.microsoft.com/office/drawing/2014/main" id="{89045A15-0A54-46C5-8432-958D49AD0D1F}"/>
                </a:ext>
              </a:extLst>
            </p:cNvPr>
            <p:cNvSpPr/>
            <p:nvPr/>
          </p:nvSpPr>
          <p:spPr bwMode="auto">
            <a:xfrm>
              <a:off x="5028983" y="4962105"/>
              <a:ext cx="369857" cy="364337"/>
            </a:xfrm>
            <a:prstGeom prst="flowChartConnector">
              <a:avLst/>
            </a:prstGeom>
            <a:solidFill>
              <a:srgbClr val="0000FF"/>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60" name="Straight Connector 59">
              <a:extLst>
                <a:ext uri="{FF2B5EF4-FFF2-40B4-BE49-F238E27FC236}">
                  <a16:creationId xmlns:a16="http://schemas.microsoft.com/office/drawing/2014/main" id="{F4A26234-CECA-4142-A22D-35DD66404BF8}"/>
                </a:ext>
              </a:extLst>
            </p:cNvPr>
            <p:cNvCxnSpPr>
              <a:cxnSpLocks/>
            </p:cNvCxnSpPr>
            <p:nvPr/>
          </p:nvCxnSpPr>
          <p:spPr bwMode="auto">
            <a:xfrm flipH="1">
              <a:off x="4348396" y="5126645"/>
              <a:ext cx="865516" cy="89564"/>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8D2579C4-9D9F-46BF-B9D6-5D62FC569D8C}"/>
                </a:ext>
              </a:extLst>
            </p:cNvPr>
            <p:cNvCxnSpPr>
              <a:cxnSpLocks/>
            </p:cNvCxnSpPr>
            <p:nvPr/>
          </p:nvCxnSpPr>
          <p:spPr bwMode="auto">
            <a:xfrm flipV="1">
              <a:off x="4348396" y="4540891"/>
              <a:ext cx="248571" cy="585753"/>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83" name="Oval 82">
              <a:extLst>
                <a:ext uri="{FF2B5EF4-FFF2-40B4-BE49-F238E27FC236}">
                  <a16:creationId xmlns:a16="http://schemas.microsoft.com/office/drawing/2014/main" id="{DE946194-EC16-4414-A9C2-73A9124DA1D6}"/>
                </a:ext>
              </a:extLst>
            </p:cNvPr>
            <p:cNvSpPr/>
            <p:nvPr/>
          </p:nvSpPr>
          <p:spPr bwMode="auto">
            <a:xfrm>
              <a:off x="1920028" y="4138791"/>
              <a:ext cx="2072895" cy="1799376"/>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56" name="Straight Connector 55">
              <a:extLst>
                <a:ext uri="{FF2B5EF4-FFF2-40B4-BE49-F238E27FC236}">
                  <a16:creationId xmlns:a16="http://schemas.microsoft.com/office/drawing/2014/main" id="{84C1E7B6-CAD5-4730-BBE3-5EF7A95B5A0B}"/>
                </a:ext>
              </a:extLst>
            </p:cNvPr>
            <p:cNvCxnSpPr>
              <a:cxnSpLocks/>
            </p:cNvCxnSpPr>
            <p:nvPr/>
          </p:nvCxnSpPr>
          <p:spPr bwMode="auto">
            <a:xfrm flipH="1" flipV="1">
              <a:off x="4667796" y="4511530"/>
              <a:ext cx="504232" cy="615114"/>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11" name="Straight Connector 110">
              <a:extLst>
                <a:ext uri="{FF2B5EF4-FFF2-40B4-BE49-F238E27FC236}">
                  <a16:creationId xmlns:a16="http://schemas.microsoft.com/office/drawing/2014/main" id="{F3BC143C-F7A4-42CF-8D4E-69EFEE3DF069}"/>
                </a:ext>
              </a:extLst>
            </p:cNvPr>
            <p:cNvCxnSpPr>
              <a:cxnSpLocks/>
            </p:cNvCxnSpPr>
            <p:nvPr/>
          </p:nvCxnSpPr>
          <p:spPr bwMode="auto">
            <a:xfrm>
              <a:off x="2330479" y="5455998"/>
              <a:ext cx="1218641" cy="49642"/>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14" name="Straight Connector 113">
              <a:extLst>
                <a:ext uri="{FF2B5EF4-FFF2-40B4-BE49-F238E27FC236}">
                  <a16:creationId xmlns:a16="http://schemas.microsoft.com/office/drawing/2014/main" id="{F8E9AB04-A278-4F05-8C67-B48E3AAE7347}"/>
                </a:ext>
              </a:extLst>
            </p:cNvPr>
            <p:cNvCxnSpPr>
              <a:cxnSpLocks/>
            </p:cNvCxnSpPr>
            <p:nvPr/>
          </p:nvCxnSpPr>
          <p:spPr bwMode="auto">
            <a:xfrm flipH="1">
              <a:off x="2353525" y="4552046"/>
              <a:ext cx="1158926" cy="42202"/>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18" name="Straight Arrow Connector 117">
              <a:extLst>
                <a:ext uri="{FF2B5EF4-FFF2-40B4-BE49-F238E27FC236}">
                  <a16:creationId xmlns:a16="http://schemas.microsoft.com/office/drawing/2014/main" id="{5ACEFA4E-4C3B-412F-9E58-CCCB459AC517}"/>
                </a:ext>
              </a:extLst>
            </p:cNvPr>
            <p:cNvCxnSpPr>
              <a:cxnSpLocks/>
            </p:cNvCxnSpPr>
            <p:nvPr/>
          </p:nvCxnSpPr>
          <p:spPr bwMode="auto">
            <a:xfrm flipH="1">
              <a:off x="2158450" y="5734240"/>
              <a:ext cx="315693" cy="267772"/>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E30483B1-0EB1-4A8F-8F40-B499934A16A7}"/>
              </a:ext>
            </a:extLst>
          </p:cNvPr>
          <p:cNvSpPr/>
          <p:nvPr/>
        </p:nvSpPr>
        <p:spPr>
          <a:xfrm>
            <a:off x="949561" y="5969697"/>
            <a:ext cx="1959191" cy="461665"/>
          </a:xfrm>
          <a:prstGeom prst="rect">
            <a:avLst/>
          </a:prstGeom>
        </p:spPr>
        <p:txBody>
          <a:bodyPr wrap="none">
            <a:spAutoFit/>
          </a:bodyPr>
          <a:lstStyle/>
          <a:p>
            <a:r>
              <a:rPr lang="en-US" sz="3600" dirty="0">
                <a:solidFill>
                  <a:srgbClr val="C00000"/>
                </a:solidFill>
                <a:latin typeface="+mj-lt"/>
              </a:rPr>
              <a:t>local cluster </a:t>
            </a:r>
            <a:r>
              <a:rPr lang="en-US" sz="3600" i="1" dirty="0">
                <a:solidFill>
                  <a:srgbClr val="C00000"/>
                </a:solidFill>
                <a:latin typeface="+mj-lt"/>
              </a:rPr>
              <a:t>C</a:t>
            </a:r>
            <a:endParaRPr lang="en-SG" sz="3600" i="1" dirty="0">
              <a:solidFill>
                <a:srgbClr val="C00000"/>
              </a:solidFill>
              <a:latin typeface="+mj-lt"/>
            </a:endParaRP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F4DEEC19-6B39-4D5F-A03D-29285465CAF7}"/>
                  </a:ext>
                </a:extLst>
              </p:cNvPr>
              <p:cNvSpPr/>
              <p:nvPr/>
            </p:nvSpPr>
            <p:spPr>
              <a:xfrm>
                <a:off x="2158450" y="3343386"/>
                <a:ext cx="5430910" cy="745204"/>
              </a:xfrm>
              <a:prstGeom prst="rect">
                <a:avLst/>
              </a:prstGeom>
            </p:spPr>
            <p:txBody>
              <a:bodyPr wrap="none">
                <a:spAutoFit/>
              </a:bodyPr>
              <a:lstStyle/>
              <a:p>
                <a:pPr lvl="0">
                  <a:spcBef>
                    <a:spcPct val="20000"/>
                  </a:spcBef>
                </a:pPr>
                <a14:m>
                  <m:oMathPara xmlns:m="http://schemas.openxmlformats.org/officeDocument/2006/math">
                    <m:oMathParaPr>
                      <m:jc m:val="centerGroup"/>
                    </m:oMathParaPr>
                    <m:oMath xmlns:m="http://schemas.openxmlformats.org/officeDocument/2006/math">
                      <m:r>
                        <a:rPr lang="en-SG" sz="2000" i="1" kern="0" baseline="0" smtClean="0">
                          <a:solidFill>
                            <a:srgbClr val="262626"/>
                          </a:solidFill>
                          <a:latin typeface="Cambria Math" panose="02040503050406030204" pitchFamily="18" charset="0"/>
                          <a:ea typeface="Cambria Math" panose="02040503050406030204" pitchFamily="18" charset="0"/>
                          <a:cs typeface="+mn-cs"/>
                        </a:rPr>
                        <m:t>𝜙</m:t>
                      </m:r>
                      <m:d>
                        <m:dPr>
                          <m:ctrlPr>
                            <a:rPr lang="en-SG" sz="2000" i="1" kern="0" baseline="0">
                              <a:solidFill>
                                <a:srgbClr val="262626"/>
                              </a:solidFill>
                              <a:latin typeface="Cambria Math" panose="02040503050406030204" pitchFamily="18" charset="0"/>
                              <a:ea typeface="Cambria Math" panose="02040503050406030204" pitchFamily="18" charset="0"/>
                              <a:cs typeface="+mn-cs"/>
                            </a:rPr>
                          </m:ctrlPr>
                        </m:dPr>
                        <m:e>
                          <m:r>
                            <a:rPr lang="en-SG" sz="2000" b="0" i="1" kern="0" baseline="0" smtClean="0">
                              <a:solidFill>
                                <a:srgbClr val="262626"/>
                              </a:solidFill>
                              <a:latin typeface="Cambria Math" panose="02040503050406030204" pitchFamily="18" charset="0"/>
                              <a:ea typeface="Cambria Math" panose="02040503050406030204" pitchFamily="18" charset="0"/>
                              <a:cs typeface="+mn-cs"/>
                            </a:rPr>
                            <m:t>𝐶</m:t>
                          </m:r>
                        </m:e>
                      </m:d>
                      <m:r>
                        <a:rPr lang="en-SG" sz="2000" i="1" kern="0" baseline="0">
                          <a:solidFill>
                            <a:srgbClr val="262626"/>
                          </a:solidFill>
                          <a:latin typeface="Cambria Math" panose="02040503050406030204" pitchFamily="18" charset="0"/>
                          <a:ea typeface="Cambria Math" panose="02040503050406030204" pitchFamily="18" charset="0"/>
                          <a:cs typeface="+mn-cs"/>
                        </a:rPr>
                        <m:t>=</m:t>
                      </m:r>
                      <m:f>
                        <m:fPr>
                          <m:ctrlPr>
                            <a:rPr lang="en-SG" sz="2000" i="1" kern="0" baseline="0">
                              <a:solidFill>
                                <a:srgbClr val="262626"/>
                              </a:solidFill>
                              <a:latin typeface="Cambria Math" panose="02040503050406030204" pitchFamily="18" charset="0"/>
                              <a:ea typeface="Cambria Math" panose="02040503050406030204" pitchFamily="18" charset="0"/>
                              <a:cs typeface="+mn-cs"/>
                            </a:rPr>
                          </m:ctrlPr>
                        </m:fPr>
                        <m:num>
                          <m:r>
                            <a:rPr lang="en-SG" sz="2000" i="1" kern="0" baseline="0">
                              <a:solidFill>
                                <a:srgbClr val="262626"/>
                              </a:solidFill>
                              <a:latin typeface="Cambria Math" panose="02040503050406030204" pitchFamily="18" charset="0"/>
                              <a:ea typeface="Cambria Math" panose="02040503050406030204" pitchFamily="18" charset="0"/>
                              <a:cs typeface="+mn-cs"/>
                            </a:rPr>
                            <m:t>#(</m:t>
                          </m:r>
                          <m:r>
                            <a:rPr lang="en-SG" sz="2000" i="1" kern="0" baseline="0">
                              <a:solidFill>
                                <a:srgbClr val="262626"/>
                              </a:solidFill>
                              <a:latin typeface="Cambria Math" panose="02040503050406030204" pitchFamily="18" charset="0"/>
                              <a:ea typeface="Cambria Math" panose="02040503050406030204" pitchFamily="18" charset="0"/>
                              <a:cs typeface="+mn-cs"/>
                            </a:rPr>
                            <m:t>𝑒𝑑𝑔𝑒𝑠</m:t>
                          </m:r>
                          <m:r>
                            <a:rPr lang="en-SG" sz="2000" i="1" kern="0" baseline="0">
                              <a:solidFill>
                                <a:srgbClr val="262626"/>
                              </a:solidFill>
                              <a:latin typeface="Cambria Math" panose="02040503050406030204" pitchFamily="18" charset="0"/>
                              <a:ea typeface="Cambria Math" panose="02040503050406030204" pitchFamily="18" charset="0"/>
                              <a:cs typeface="+mn-cs"/>
                            </a:rPr>
                            <m:t> </m:t>
                          </m:r>
                          <m:r>
                            <a:rPr lang="en-SG" sz="2000" i="1" kern="0" baseline="0">
                              <a:solidFill>
                                <a:srgbClr val="262626"/>
                              </a:solidFill>
                              <a:latin typeface="Cambria Math" panose="02040503050406030204" pitchFamily="18" charset="0"/>
                              <a:ea typeface="Cambria Math" panose="02040503050406030204" pitchFamily="18" charset="0"/>
                              <a:cs typeface="+mn-cs"/>
                            </a:rPr>
                            <m:t>𝑐𝑢𝑡</m:t>
                          </m:r>
                          <m:r>
                            <a:rPr lang="en-SG" sz="2000" i="1" kern="0" baseline="0">
                              <a:solidFill>
                                <a:srgbClr val="262626"/>
                              </a:solidFill>
                              <a:latin typeface="Cambria Math" panose="02040503050406030204" pitchFamily="18" charset="0"/>
                              <a:ea typeface="Cambria Math" panose="02040503050406030204" pitchFamily="18" charset="0"/>
                              <a:cs typeface="+mn-cs"/>
                            </a:rPr>
                            <m:t>)</m:t>
                          </m:r>
                        </m:num>
                        <m:den>
                          <m:func>
                            <m:funcPr>
                              <m:ctrlPr>
                                <a:rPr lang="en-SG" sz="2000" b="0" i="1" kern="0" baseline="0" smtClean="0">
                                  <a:solidFill>
                                    <a:srgbClr val="262626"/>
                                  </a:solidFill>
                                  <a:latin typeface="Cambria Math" panose="02040503050406030204" pitchFamily="18" charset="0"/>
                                  <a:ea typeface="Cambria Math" panose="02040503050406030204" pitchFamily="18" charset="0"/>
                                  <a:cs typeface="+mn-cs"/>
                                </a:rPr>
                              </m:ctrlPr>
                            </m:funcPr>
                            <m:fName>
                              <m:r>
                                <m:rPr>
                                  <m:sty m:val="p"/>
                                </m:rPr>
                                <a:rPr lang="en-SG" sz="2000" b="0" i="0" kern="0" baseline="0" smtClean="0">
                                  <a:solidFill>
                                    <a:srgbClr val="262626"/>
                                  </a:solidFill>
                                  <a:latin typeface="Cambria Math" panose="02040503050406030204" pitchFamily="18" charset="0"/>
                                  <a:ea typeface="Cambria Math" panose="02040503050406030204" pitchFamily="18" charset="0"/>
                                  <a:cs typeface="+mn-cs"/>
                                </a:rPr>
                                <m:t>min</m:t>
                              </m:r>
                            </m:fName>
                            <m:e>
                              <m:r>
                                <a:rPr lang="en-SG" sz="2000" b="0" i="1" kern="0" baseline="0" smtClean="0">
                                  <a:solidFill>
                                    <a:srgbClr val="262626"/>
                                  </a:solidFill>
                                  <a:latin typeface="Cambria Math" panose="02040503050406030204" pitchFamily="18" charset="0"/>
                                  <a:ea typeface="Cambria Math" panose="02040503050406030204" pitchFamily="18" charset="0"/>
                                  <a:cs typeface="+mn-cs"/>
                                </a:rPr>
                                <m:t>{</m:t>
                              </m:r>
                              <m:nary>
                                <m:naryPr>
                                  <m:chr m:val="∑"/>
                                  <m:supHide m:val="on"/>
                                  <m:ctrlPr>
                                    <a:rPr lang="en-SG" sz="2000" i="1" kern="0" baseline="0">
                                      <a:solidFill>
                                        <a:srgbClr val="262626"/>
                                      </a:solidFill>
                                      <a:latin typeface="Cambria Math" panose="02040503050406030204" pitchFamily="18" charset="0"/>
                                      <a:ea typeface="Cambria Math" panose="02040503050406030204" pitchFamily="18" charset="0"/>
                                    </a:rPr>
                                  </m:ctrlPr>
                                </m:naryPr>
                                <m:sub>
                                  <m:r>
                                    <m:rPr>
                                      <m:brk m:alnAt="7"/>
                                    </m:rPr>
                                    <a:rPr lang="en-SG" sz="2000" i="1" kern="0" baseline="0">
                                      <a:solidFill>
                                        <a:srgbClr val="262626"/>
                                      </a:solidFill>
                                      <a:latin typeface="Cambria Math" panose="02040503050406030204" pitchFamily="18" charset="0"/>
                                      <a:ea typeface="Cambria Math" panose="02040503050406030204" pitchFamily="18" charset="0"/>
                                    </a:rPr>
                                    <m:t>𝑢</m:t>
                                  </m:r>
                                  <m:r>
                                    <a:rPr lang="en-SG" sz="2000" i="1" kern="0" baseline="0">
                                      <a:solidFill>
                                        <a:srgbClr val="262626"/>
                                      </a:solidFill>
                                      <a:latin typeface="Cambria Math" panose="02040503050406030204" pitchFamily="18" charset="0"/>
                                      <a:ea typeface="Cambria Math" panose="02040503050406030204" pitchFamily="18" charset="0"/>
                                    </a:rPr>
                                    <m:t>∈</m:t>
                                  </m:r>
                                  <m:r>
                                    <a:rPr lang="en-SG" sz="2000" b="0" i="1" kern="0" baseline="0" smtClean="0">
                                      <a:solidFill>
                                        <a:srgbClr val="262626"/>
                                      </a:solidFill>
                                      <a:latin typeface="Cambria Math" panose="02040503050406030204" pitchFamily="18" charset="0"/>
                                      <a:ea typeface="Cambria Math" panose="02040503050406030204" pitchFamily="18" charset="0"/>
                                    </a:rPr>
                                    <m:t>𝐶</m:t>
                                  </m:r>
                                </m:sub>
                                <m:sup/>
                                <m:e>
                                  <m:r>
                                    <a:rPr lang="en-SG" sz="2000" i="1" kern="0" baseline="0">
                                      <a:solidFill>
                                        <a:srgbClr val="262626"/>
                                      </a:solidFill>
                                      <a:latin typeface="Cambria Math" panose="02040503050406030204" pitchFamily="18" charset="0"/>
                                      <a:ea typeface="Cambria Math" panose="02040503050406030204" pitchFamily="18" charset="0"/>
                                    </a:rPr>
                                    <m:t>𝑑</m:t>
                                  </m:r>
                                  <m:d>
                                    <m:dPr>
                                      <m:ctrlPr>
                                        <a:rPr lang="en-SG" sz="2000" i="1" kern="0" baseline="0">
                                          <a:solidFill>
                                            <a:srgbClr val="262626"/>
                                          </a:solidFill>
                                          <a:latin typeface="Cambria Math" panose="02040503050406030204" pitchFamily="18" charset="0"/>
                                          <a:ea typeface="Cambria Math" panose="02040503050406030204" pitchFamily="18" charset="0"/>
                                        </a:rPr>
                                      </m:ctrlPr>
                                    </m:dPr>
                                    <m:e>
                                      <m:r>
                                        <a:rPr lang="en-SG" sz="2000" i="1" kern="0" baseline="0">
                                          <a:solidFill>
                                            <a:srgbClr val="262626"/>
                                          </a:solidFill>
                                          <a:latin typeface="Cambria Math" panose="02040503050406030204" pitchFamily="18" charset="0"/>
                                          <a:ea typeface="Cambria Math" panose="02040503050406030204" pitchFamily="18" charset="0"/>
                                        </a:rPr>
                                        <m:t>𝑢</m:t>
                                      </m:r>
                                    </m:e>
                                  </m:d>
                                </m:e>
                              </m:nary>
                              <m:r>
                                <a:rPr lang="en-SG" sz="2000" b="0" i="1" kern="0" baseline="0" smtClean="0">
                                  <a:solidFill>
                                    <a:srgbClr val="262626"/>
                                  </a:solidFill>
                                  <a:latin typeface="Cambria Math" panose="02040503050406030204" pitchFamily="18" charset="0"/>
                                  <a:ea typeface="Cambria Math" panose="02040503050406030204" pitchFamily="18" charset="0"/>
                                </a:rPr>
                                <m:t>,</m:t>
                              </m:r>
                              <m:d>
                                <m:dPr>
                                  <m:begChr m:val="|"/>
                                  <m:endChr m:val="|"/>
                                  <m:ctrlPr>
                                    <a:rPr lang="en-SG" sz="2000" b="0" i="1" kern="0" baseline="0" smtClean="0">
                                      <a:solidFill>
                                        <a:srgbClr val="262626"/>
                                      </a:solidFill>
                                      <a:latin typeface="Cambria Math" panose="02040503050406030204" pitchFamily="18" charset="0"/>
                                      <a:ea typeface="Cambria Math" panose="02040503050406030204" pitchFamily="18" charset="0"/>
                                    </a:rPr>
                                  </m:ctrlPr>
                                </m:dPr>
                                <m:e>
                                  <m:r>
                                    <a:rPr lang="en-SG" sz="2000" b="0" i="1" kern="0" baseline="0" smtClean="0">
                                      <a:solidFill>
                                        <a:srgbClr val="262626"/>
                                      </a:solidFill>
                                      <a:latin typeface="Cambria Math" panose="02040503050406030204" pitchFamily="18" charset="0"/>
                                      <a:ea typeface="Cambria Math" panose="02040503050406030204" pitchFamily="18" charset="0"/>
                                    </a:rPr>
                                    <m:t>𝐸</m:t>
                                  </m:r>
                                </m:e>
                              </m:d>
                              <m:r>
                                <a:rPr lang="en-SG" sz="2000" b="0" i="1" kern="0" baseline="0" smtClean="0">
                                  <a:solidFill>
                                    <a:srgbClr val="262626"/>
                                  </a:solidFill>
                                  <a:latin typeface="Cambria Math" panose="02040503050406030204" pitchFamily="18" charset="0"/>
                                  <a:ea typeface="Cambria Math" panose="02040503050406030204" pitchFamily="18" charset="0"/>
                                </a:rPr>
                                <m:t>−</m:t>
                              </m:r>
                              <m:nary>
                                <m:naryPr>
                                  <m:chr m:val="∑"/>
                                  <m:supHide m:val="on"/>
                                  <m:ctrlPr>
                                    <a:rPr lang="en-SG" sz="2000" i="1" kern="0" baseline="0">
                                      <a:solidFill>
                                        <a:srgbClr val="262626"/>
                                      </a:solidFill>
                                      <a:latin typeface="Cambria Math" panose="02040503050406030204" pitchFamily="18" charset="0"/>
                                      <a:ea typeface="Cambria Math" panose="02040503050406030204" pitchFamily="18" charset="0"/>
                                    </a:rPr>
                                  </m:ctrlPr>
                                </m:naryPr>
                                <m:sub>
                                  <m:r>
                                    <m:rPr>
                                      <m:brk m:alnAt="7"/>
                                    </m:rPr>
                                    <a:rPr lang="en-SG" sz="2000" i="1" kern="0" baseline="0">
                                      <a:solidFill>
                                        <a:srgbClr val="262626"/>
                                      </a:solidFill>
                                      <a:latin typeface="Cambria Math" panose="02040503050406030204" pitchFamily="18" charset="0"/>
                                      <a:ea typeface="Cambria Math" panose="02040503050406030204" pitchFamily="18" charset="0"/>
                                    </a:rPr>
                                    <m:t>𝑢</m:t>
                                  </m:r>
                                  <m:r>
                                    <a:rPr lang="en-SG" sz="2000" i="1" kern="0" baseline="0">
                                      <a:solidFill>
                                        <a:srgbClr val="262626"/>
                                      </a:solidFill>
                                      <a:latin typeface="Cambria Math" panose="02040503050406030204" pitchFamily="18" charset="0"/>
                                      <a:ea typeface="Cambria Math" panose="02040503050406030204" pitchFamily="18" charset="0"/>
                                    </a:rPr>
                                    <m:t>∈</m:t>
                                  </m:r>
                                  <m:r>
                                    <a:rPr lang="en-SG" sz="2000" b="0" i="1" kern="0" baseline="0" smtClean="0">
                                      <a:solidFill>
                                        <a:srgbClr val="262626"/>
                                      </a:solidFill>
                                      <a:latin typeface="Cambria Math" panose="02040503050406030204" pitchFamily="18" charset="0"/>
                                      <a:ea typeface="Cambria Math" panose="02040503050406030204" pitchFamily="18" charset="0"/>
                                    </a:rPr>
                                    <m:t>𝐶</m:t>
                                  </m:r>
                                </m:sub>
                                <m:sup/>
                                <m:e>
                                  <m:r>
                                    <a:rPr lang="en-SG" sz="2000" i="1" kern="0" baseline="0">
                                      <a:solidFill>
                                        <a:srgbClr val="262626"/>
                                      </a:solidFill>
                                      <a:latin typeface="Cambria Math" panose="02040503050406030204" pitchFamily="18" charset="0"/>
                                      <a:ea typeface="Cambria Math" panose="02040503050406030204" pitchFamily="18" charset="0"/>
                                    </a:rPr>
                                    <m:t>𝑑</m:t>
                                  </m:r>
                                  <m:r>
                                    <a:rPr lang="en-SG" sz="2000" i="1" kern="0" baseline="0">
                                      <a:solidFill>
                                        <a:srgbClr val="262626"/>
                                      </a:solidFill>
                                      <a:latin typeface="Cambria Math" panose="02040503050406030204" pitchFamily="18" charset="0"/>
                                      <a:ea typeface="Cambria Math" panose="02040503050406030204" pitchFamily="18" charset="0"/>
                                    </a:rPr>
                                    <m:t>(</m:t>
                                  </m:r>
                                  <m:r>
                                    <a:rPr lang="en-SG" sz="2000" i="1" kern="0" baseline="0">
                                      <a:solidFill>
                                        <a:srgbClr val="262626"/>
                                      </a:solidFill>
                                      <a:latin typeface="Cambria Math" panose="02040503050406030204" pitchFamily="18" charset="0"/>
                                      <a:ea typeface="Cambria Math" panose="02040503050406030204" pitchFamily="18" charset="0"/>
                                    </a:rPr>
                                    <m:t>𝑢</m:t>
                                  </m:r>
                                  <m:r>
                                    <a:rPr lang="en-SG" sz="2000" i="1" kern="0" baseline="0">
                                      <a:solidFill>
                                        <a:srgbClr val="262626"/>
                                      </a:solidFill>
                                      <a:latin typeface="Cambria Math" panose="02040503050406030204" pitchFamily="18" charset="0"/>
                                      <a:ea typeface="Cambria Math" panose="02040503050406030204" pitchFamily="18" charset="0"/>
                                    </a:rPr>
                                    <m:t>)</m:t>
                                  </m:r>
                                </m:e>
                              </m:nary>
                              <m:r>
                                <a:rPr lang="en-SG" sz="2000" b="0" i="1" kern="0" baseline="0" smtClean="0">
                                  <a:solidFill>
                                    <a:srgbClr val="262626"/>
                                  </a:solidFill>
                                  <a:latin typeface="Cambria Math" panose="02040503050406030204" pitchFamily="18" charset="0"/>
                                  <a:ea typeface="Cambria Math" panose="02040503050406030204" pitchFamily="18" charset="0"/>
                                  <a:cs typeface="+mn-cs"/>
                                </a:rPr>
                                <m:t>}</m:t>
                              </m:r>
                            </m:e>
                          </m:func>
                        </m:den>
                      </m:f>
                      <m:r>
                        <a:rPr lang="en-SG" sz="2000" b="0" i="1" kern="0" baseline="0" smtClean="0">
                          <a:solidFill>
                            <a:srgbClr val="262626"/>
                          </a:solidFill>
                          <a:latin typeface="Cambria Math" panose="02040503050406030204" pitchFamily="18" charset="0"/>
                          <a:ea typeface="Cambria Math" panose="02040503050406030204" pitchFamily="18" charset="0"/>
                          <a:cs typeface="+mn-cs"/>
                        </a:rPr>
                        <m:t>=</m:t>
                      </m:r>
                      <m:f>
                        <m:fPr>
                          <m:ctrlPr>
                            <a:rPr lang="en-SG" sz="2000" b="0" i="1" kern="0" baseline="0" smtClean="0">
                              <a:solidFill>
                                <a:srgbClr val="262626"/>
                              </a:solidFill>
                              <a:latin typeface="Cambria Math" panose="02040503050406030204" pitchFamily="18" charset="0"/>
                              <a:ea typeface="Cambria Math" panose="02040503050406030204" pitchFamily="18" charset="0"/>
                              <a:cs typeface="+mn-cs"/>
                            </a:rPr>
                          </m:ctrlPr>
                        </m:fPr>
                        <m:num>
                          <m:r>
                            <a:rPr lang="en-SG" sz="2000" b="0" i="1" kern="0" baseline="0" smtClean="0">
                              <a:solidFill>
                                <a:srgbClr val="C00000"/>
                              </a:solidFill>
                              <a:latin typeface="Cambria Math" panose="02040503050406030204" pitchFamily="18" charset="0"/>
                              <a:ea typeface="Cambria Math" panose="02040503050406030204" pitchFamily="18" charset="0"/>
                              <a:cs typeface="+mn-cs"/>
                            </a:rPr>
                            <m:t>3</m:t>
                          </m:r>
                        </m:num>
                        <m:den>
                          <m:r>
                            <a:rPr lang="en-SG" sz="2000" b="0" i="1" kern="0" baseline="0" smtClean="0">
                              <a:solidFill>
                                <a:srgbClr val="0000FF"/>
                              </a:solidFill>
                              <a:latin typeface="Cambria Math" panose="02040503050406030204" pitchFamily="18" charset="0"/>
                              <a:ea typeface="Cambria Math" panose="02040503050406030204" pitchFamily="18" charset="0"/>
                              <a:cs typeface="+mn-cs"/>
                            </a:rPr>
                            <m:t>1</m:t>
                          </m:r>
                          <m:r>
                            <a:rPr lang="en-US" sz="2000" b="0" i="1" kern="0" baseline="0" smtClean="0">
                              <a:solidFill>
                                <a:srgbClr val="0000FF"/>
                              </a:solidFill>
                              <a:latin typeface="Cambria Math" panose="02040503050406030204" pitchFamily="18" charset="0"/>
                              <a:ea typeface="Cambria Math" panose="02040503050406030204" pitchFamily="18" charset="0"/>
                              <a:cs typeface="+mn-cs"/>
                            </a:rPr>
                            <m:t>5</m:t>
                          </m:r>
                        </m:den>
                      </m:f>
                    </m:oMath>
                  </m:oMathPara>
                </a14:m>
                <a:endParaRPr lang="en-SG" sz="2000" kern="0" baseline="0" dirty="0">
                  <a:solidFill>
                    <a:srgbClr val="262626"/>
                  </a:solidFill>
                  <a:latin typeface="Times New Roman" panose="02020603050405020304"/>
                  <a:ea typeface="+mn-ea"/>
                  <a:cs typeface="+mn-cs"/>
                </a:endParaRPr>
              </a:p>
            </p:txBody>
          </p:sp>
        </mc:Choice>
        <mc:Fallback xmlns="">
          <p:sp>
            <p:nvSpPr>
              <p:cNvPr id="125" name="Rectangle 124">
                <a:extLst>
                  <a:ext uri="{FF2B5EF4-FFF2-40B4-BE49-F238E27FC236}">
                    <a16:creationId xmlns:a16="http://schemas.microsoft.com/office/drawing/2014/main" id="{F4DEEC19-6B39-4D5F-A03D-29285465CAF7}"/>
                  </a:ext>
                </a:extLst>
              </p:cNvPr>
              <p:cNvSpPr>
                <a:spLocks noRot="1" noChangeAspect="1" noMove="1" noResize="1" noEditPoints="1" noAdjustHandles="1" noChangeArrowheads="1" noChangeShapeType="1" noTextEdit="1"/>
              </p:cNvSpPr>
              <p:nvPr/>
            </p:nvSpPr>
            <p:spPr>
              <a:xfrm>
                <a:off x="2158450" y="3343386"/>
                <a:ext cx="5430910" cy="745204"/>
              </a:xfrm>
              <a:prstGeom prst="rect">
                <a:avLst/>
              </a:prstGeom>
              <a:blipFill>
                <a:blip r:embed="rId3"/>
                <a:stretch>
                  <a:fillRect/>
                </a:stretch>
              </a:blipFill>
            </p:spPr>
            <p:txBody>
              <a:bodyPr/>
              <a:lstStyle/>
              <a:p>
                <a:r>
                  <a:rPr lang="en-US">
                    <a:noFill/>
                  </a:rPr>
                  <a:t> </a:t>
                </a:r>
              </a:p>
            </p:txBody>
          </p:sp>
        </mc:Fallback>
      </mc:AlternateContent>
      <p:grpSp>
        <p:nvGrpSpPr>
          <p:cNvPr id="146" name="Group 145">
            <a:extLst>
              <a:ext uri="{FF2B5EF4-FFF2-40B4-BE49-F238E27FC236}">
                <a16:creationId xmlns:a16="http://schemas.microsoft.com/office/drawing/2014/main" id="{C4D6217B-5E82-48A8-BCA5-A78FACA0DE18}"/>
              </a:ext>
            </a:extLst>
          </p:cNvPr>
          <p:cNvGrpSpPr/>
          <p:nvPr/>
        </p:nvGrpSpPr>
        <p:grpSpPr>
          <a:xfrm>
            <a:off x="7294183" y="4856857"/>
            <a:ext cx="1435340" cy="914891"/>
            <a:chOff x="7539244" y="4873590"/>
            <a:chExt cx="1435340" cy="914891"/>
          </a:xfrm>
        </p:grpSpPr>
        <p:grpSp>
          <p:nvGrpSpPr>
            <p:cNvPr id="145" name="Group 144">
              <a:extLst>
                <a:ext uri="{FF2B5EF4-FFF2-40B4-BE49-F238E27FC236}">
                  <a16:creationId xmlns:a16="http://schemas.microsoft.com/office/drawing/2014/main" id="{73248987-98FE-4B0D-9D1A-0AB703E6BE12}"/>
                </a:ext>
              </a:extLst>
            </p:cNvPr>
            <p:cNvGrpSpPr/>
            <p:nvPr/>
          </p:nvGrpSpPr>
          <p:grpSpPr>
            <a:xfrm>
              <a:off x="7539244" y="5134543"/>
              <a:ext cx="1105550" cy="356332"/>
              <a:chOff x="7539244" y="5134543"/>
              <a:chExt cx="1105550" cy="356332"/>
            </a:xfrm>
          </p:grpSpPr>
          <p:sp>
            <p:nvSpPr>
              <p:cNvPr id="126" name="Flowchart: Connector 125">
                <a:extLst>
                  <a:ext uri="{FF2B5EF4-FFF2-40B4-BE49-F238E27FC236}">
                    <a16:creationId xmlns:a16="http://schemas.microsoft.com/office/drawing/2014/main" id="{9B7AC408-BB4B-4A66-8991-7A0728832222}"/>
                  </a:ext>
                </a:extLst>
              </p:cNvPr>
              <p:cNvSpPr/>
              <p:nvPr/>
            </p:nvSpPr>
            <p:spPr bwMode="auto">
              <a:xfrm>
                <a:off x="7539244" y="5152431"/>
                <a:ext cx="340001" cy="338444"/>
              </a:xfrm>
              <a:prstGeom prst="flowChartConnector">
                <a:avLst/>
              </a:prstGeom>
              <a:solidFill>
                <a:srgbClr val="0000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40" name="Flowchart: Connector 139">
                <a:extLst>
                  <a:ext uri="{FF2B5EF4-FFF2-40B4-BE49-F238E27FC236}">
                    <a16:creationId xmlns:a16="http://schemas.microsoft.com/office/drawing/2014/main" id="{A372ED01-1F27-41E7-B504-DA634618C4BC}"/>
                  </a:ext>
                </a:extLst>
              </p:cNvPr>
              <p:cNvSpPr/>
              <p:nvPr/>
            </p:nvSpPr>
            <p:spPr bwMode="auto">
              <a:xfrm>
                <a:off x="8304793" y="5134543"/>
                <a:ext cx="340001" cy="338444"/>
              </a:xfrm>
              <a:prstGeom prst="flowChartConnector">
                <a:avLst/>
              </a:prstGeom>
              <a:solidFill>
                <a:srgbClr val="0000FF"/>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cxnSp>
            <p:nvCxnSpPr>
              <p:cNvPr id="128" name="Straight Connector 127">
                <a:extLst>
                  <a:ext uri="{FF2B5EF4-FFF2-40B4-BE49-F238E27FC236}">
                    <a16:creationId xmlns:a16="http://schemas.microsoft.com/office/drawing/2014/main" id="{1CB78778-248D-43B0-95AD-0C8315E5054D}"/>
                  </a:ext>
                </a:extLst>
              </p:cNvPr>
              <p:cNvCxnSpPr>
                <a:cxnSpLocks/>
              </p:cNvCxnSpPr>
              <p:nvPr/>
            </p:nvCxnSpPr>
            <p:spPr bwMode="auto">
              <a:xfrm flipV="1">
                <a:off x="7709244" y="5321653"/>
                <a:ext cx="746350" cy="7014"/>
              </a:xfrm>
              <a:prstGeom prst="line">
                <a:avLst/>
              </a:prstGeom>
              <a:ln w="28575">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131" name="Arc 130">
              <a:extLst>
                <a:ext uri="{FF2B5EF4-FFF2-40B4-BE49-F238E27FC236}">
                  <a16:creationId xmlns:a16="http://schemas.microsoft.com/office/drawing/2014/main" id="{5FE7AFED-417F-4631-9868-4D521D44F457}"/>
                </a:ext>
              </a:extLst>
            </p:cNvPr>
            <p:cNvSpPr/>
            <p:nvPr/>
          </p:nvSpPr>
          <p:spPr bwMode="auto">
            <a:xfrm rot="13574322">
              <a:off x="8061918" y="4875815"/>
              <a:ext cx="914891" cy="910441"/>
            </a:xfrm>
            <a:prstGeom prst="arc">
              <a:avLst>
                <a:gd name="adj1" fmla="val 16200000"/>
                <a:gd name="adj2" fmla="val 21482757"/>
              </a:avLst>
            </a:prstGeom>
            <a:noFill/>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p:sp>
        <p:nvSpPr>
          <p:cNvPr id="147" name="Rectangle 146">
            <a:extLst>
              <a:ext uri="{FF2B5EF4-FFF2-40B4-BE49-F238E27FC236}">
                <a16:creationId xmlns:a16="http://schemas.microsoft.com/office/drawing/2014/main" id="{6BEE47EC-D4BE-40F9-860E-220DC9D073CB}"/>
              </a:ext>
            </a:extLst>
          </p:cNvPr>
          <p:cNvSpPr/>
          <p:nvPr/>
        </p:nvSpPr>
        <p:spPr>
          <a:xfrm>
            <a:off x="5828469" y="4949319"/>
            <a:ext cx="1301959" cy="461665"/>
          </a:xfrm>
          <a:prstGeom prst="rect">
            <a:avLst/>
          </a:prstGeom>
        </p:spPr>
        <p:txBody>
          <a:bodyPr wrap="none">
            <a:spAutoFit/>
          </a:bodyPr>
          <a:lstStyle/>
          <a:p>
            <a:r>
              <a:rPr lang="en-SG" sz="3600" dirty="0">
                <a:latin typeface="+mj-lt"/>
              </a:rPr>
              <a:t>edge cut: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0CE4783-4B38-419D-89CD-D5041C90EA1A}"/>
                  </a:ext>
                </a:extLst>
              </p:cNvPr>
              <p:cNvSpPr/>
              <p:nvPr/>
            </p:nvSpPr>
            <p:spPr>
              <a:xfrm>
                <a:off x="3585961" y="6021785"/>
                <a:ext cx="1865447" cy="513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800" i="1" kern="0" baseline="0">
                          <a:solidFill>
                            <a:srgbClr val="262626"/>
                          </a:solidFill>
                          <a:latin typeface="Cambria Math" panose="02040503050406030204" pitchFamily="18" charset="0"/>
                          <a:ea typeface="+mn-ea"/>
                          <a:cs typeface="+mn-cs"/>
                        </a:rPr>
                        <m:t>𝐺</m:t>
                      </m:r>
                      <m:r>
                        <a:rPr lang="en-SG" sz="2800" i="1" kern="0" baseline="0">
                          <a:solidFill>
                            <a:srgbClr val="262626"/>
                          </a:solidFill>
                          <a:latin typeface="Cambria Math" panose="02040503050406030204" pitchFamily="18" charset="0"/>
                          <a:ea typeface="+mn-ea"/>
                          <a:cs typeface="+mn-cs"/>
                        </a:rPr>
                        <m:t>=(</m:t>
                      </m:r>
                      <m:r>
                        <a:rPr lang="en-SG" sz="2800" i="1" kern="0" baseline="0">
                          <a:solidFill>
                            <a:srgbClr val="262626"/>
                          </a:solidFill>
                          <a:latin typeface="Cambria Math" panose="02040503050406030204" pitchFamily="18" charset="0"/>
                          <a:ea typeface="+mn-ea"/>
                          <a:cs typeface="+mn-cs"/>
                        </a:rPr>
                        <m:t>𝑉</m:t>
                      </m:r>
                      <m:r>
                        <a:rPr lang="en-SG" sz="2800" i="1" kern="0" baseline="0">
                          <a:solidFill>
                            <a:srgbClr val="262626"/>
                          </a:solidFill>
                          <a:latin typeface="Cambria Math" panose="02040503050406030204" pitchFamily="18" charset="0"/>
                          <a:ea typeface="+mn-ea"/>
                          <a:cs typeface="+mn-cs"/>
                        </a:rPr>
                        <m:t>,</m:t>
                      </m:r>
                      <m:r>
                        <a:rPr lang="en-SG" sz="2800" i="1" kern="0" baseline="0">
                          <a:solidFill>
                            <a:srgbClr val="262626"/>
                          </a:solidFill>
                          <a:latin typeface="Cambria Math" panose="02040503050406030204" pitchFamily="18" charset="0"/>
                          <a:ea typeface="+mn-ea"/>
                          <a:cs typeface="+mn-cs"/>
                        </a:rPr>
                        <m:t>𝐸</m:t>
                      </m:r>
                      <m:r>
                        <a:rPr lang="en-SG" sz="2800" i="1" kern="0" baseline="0">
                          <a:solidFill>
                            <a:srgbClr val="262626"/>
                          </a:solidFill>
                          <a:latin typeface="Cambria Math" panose="02040503050406030204" pitchFamily="18" charset="0"/>
                          <a:ea typeface="+mn-ea"/>
                          <a:cs typeface="+mn-cs"/>
                        </a:rPr>
                        <m:t>)</m:t>
                      </m:r>
                    </m:oMath>
                  </m:oMathPara>
                </a14:m>
                <a:endParaRPr lang="en-SG" i="1" dirty="0"/>
              </a:p>
            </p:txBody>
          </p:sp>
        </mc:Choice>
        <mc:Fallback xmlns="">
          <p:sp>
            <p:nvSpPr>
              <p:cNvPr id="6" name="Rectangle 5">
                <a:extLst>
                  <a:ext uri="{FF2B5EF4-FFF2-40B4-BE49-F238E27FC236}">
                    <a16:creationId xmlns:a16="http://schemas.microsoft.com/office/drawing/2014/main" id="{90CE4783-4B38-419D-89CD-D5041C90EA1A}"/>
                  </a:ext>
                </a:extLst>
              </p:cNvPr>
              <p:cNvSpPr>
                <a:spLocks noRot="1" noChangeAspect="1" noMove="1" noResize="1" noEditPoints="1" noAdjustHandles="1" noChangeArrowheads="1" noChangeShapeType="1" noTextEdit="1"/>
              </p:cNvSpPr>
              <p:nvPr/>
            </p:nvSpPr>
            <p:spPr>
              <a:xfrm>
                <a:off x="3585961" y="6021785"/>
                <a:ext cx="1865447" cy="513282"/>
              </a:xfrm>
              <a:prstGeom prst="rect">
                <a:avLst/>
              </a:prstGeom>
              <a:blipFill>
                <a:blip r:embed="rId4"/>
                <a:stretch>
                  <a:fillRect/>
                </a:stretch>
              </a:blipFill>
            </p:spPr>
            <p:txBody>
              <a:bodyPr/>
              <a:lstStyle/>
              <a:p>
                <a:r>
                  <a:rPr lang="en-SG">
                    <a:noFill/>
                  </a:rPr>
                  <a:t> </a:t>
                </a:r>
              </a:p>
            </p:txBody>
          </p:sp>
        </mc:Fallback>
      </mc:AlternateContent>
      <p:sp>
        <p:nvSpPr>
          <p:cNvPr id="9" name="Rectangle 8">
            <a:extLst>
              <a:ext uri="{FF2B5EF4-FFF2-40B4-BE49-F238E27FC236}">
                <a16:creationId xmlns:a16="http://schemas.microsoft.com/office/drawing/2014/main" id="{8A32651B-8865-44F8-9568-CE7F2A6BD97E}"/>
              </a:ext>
            </a:extLst>
          </p:cNvPr>
          <p:cNvSpPr/>
          <p:nvPr/>
        </p:nvSpPr>
        <p:spPr>
          <a:xfrm>
            <a:off x="2818012" y="4679197"/>
            <a:ext cx="284052" cy="400110"/>
          </a:xfrm>
          <a:prstGeom prst="rect">
            <a:avLst/>
          </a:prstGeom>
        </p:spPr>
        <p:txBody>
          <a:bodyPr wrap="none">
            <a:spAutoFit/>
          </a:bodyPr>
          <a:lstStyle/>
          <a:p>
            <a:r>
              <a:rPr lang="en-US" sz="2000" i="1" kern="0" baseline="0" dirty="0">
                <a:solidFill>
                  <a:srgbClr val="C00000"/>
                </a:solidFill>
                <a:latin typeface="Times New Roman" panose="02020603050405020304"/>
                <a:ea typeface="+mn-ea"/>
                <a:cs typeface="+mn-cs"/>
              </a:rPr>
              <a:t>s</a:t>
            </a:r>
            <a:endParaRPr lang="en-SG" sz="1800" i="1" dirty="0"/>
          </a:p>
        </p:txBody>
      </p:sp>
    </p:spTree>
    <p:extLst>
      <p:ext uri="{BB962C8B-B14F-4D97-AF65-F5344CB8AC3E}">
        <p14:creationId xmlns:p14="http://schemas.microsoft.com/office/powerpoint/2010/main" val="1558981810"/>
      </p:ext>
    </p:extLst>
  </p:cSld>
  <p:clrMapOvr>
    <a:masterClrMapping/>
  </p:clrMapOvr>
  <mc:AlternateContent xmlns:mc="http://schemas.openxmlformats.org/markup-compatibility/2006" xmlns:p14="http://schemas.microsoft.com/office/powerpoint/2010/main">
    <mc:Choice Requires="p14">
      <p:transition spd="slow" p14:dur="2000" advTm="71451"/>
    </mc:Choice>
    <mc:Fallback xmlns="">
      <p:transition spd="slow" advTm="71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a:xfrm>
            <a:off x="501445" y="609600"/>
            <a:ext cx="8458200" cy="1143000"/>
          </a:xfrm>
        </p:spPr>
        <p:txBody>
          <a:bodyPr/>
          <a:lstStyle/>
          <a:p>
            <a:r>
              <a:rPr lang="en-SG" dirty="0"/>
              <a:t>TEA+: Pruning Random Walks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9A15DBD-3AF1-40C3-A53C-9EC0A7C7B2DB}"/>
                  </a:ext>
                </a:extLst>
              </p:cNvPr>
              <p:cNvSpPr>
                <a:spLocks noGrp="1"/>
              </p:cNvSpPr>
              <p:nvPr>
                <p:ph idx="1"/>
              </p:nvPr>
            </p:nvSpPr>
            <p:spPr>
              <a:xfrm>
                <a:off x="649703" y="1860880"/>
                <a:ext cx="8037095" cy="4114800"/>
              </a:xfrm>
            </p:spPr>
            <p:txBody>
              <a:bodyPr/>
              <a:lstStyle/>
              <a:p>
                <a:r>
                  <a:rPr lang="en-SG" dirty="0">
                    <a:latin typeface="+mj-lt"/>
                  </a:rPr>
                  <a:t>Intuition: </a:t>
                </a:r>
                <a:r>
                  <a:rPr lang="en-SG" sz="2800" dirty="0">
                    <a:latin typeface="+mj-lt"/>
                  </a:rPr>
                  <a:t>pruning nodes that have sufficiently accurate </a:t>
                </a:r>
                <a14:m>
                  <m:oMath xmlns:m="http://schemas.openxmlformats.org/officeDocument/2006/math">
                    <m:sSub>
                      <m:sSubPr>
                        <m:ctrlPr>
                          <a:rPr lang="en-SG" sz="2800" i="1">
                            <a:latin typeface="Cambria Math" panose="02040503050406030204" pitchFamily="18" charset="0"/>
                          </a:rPr>
                        </m:ctrlPr>
                      </m:sSubPr>
                      <m:e>
                        <m:acc>
                          <m:accPr>
                            <m:chr m:val="̂"/>
                            <m:ctrlPr>
                              <a:rPr lang="en-SG" sz="2800" i="1">
                                <a:latin typeface="Cambria Math" panose="02040503050406030204" pitchFamily="18" charset="0"/>
                              </a:rPr>
                            </m:ctrlPr>
                          </m:accPr>
                          <m:e>
                            <m:r>
                              <a:rPr lang="en-SG" sz="2800" b="1" i="1">
                                <a:latin typeface="Cambria Math" panose="02040503050406030204" pitchFamily="18" charset="0"/>
                                <a:ea typeface="Cambria Math" panose="02040503050406030204" pitchFamily="18" charset="0"/>
                              </a:rPr>
                              <m:t>𝝆</m:t>
                            </m:r>
                          </m:e>
                        </m:acc>
                      </m:e>
                      <m:sub>
                        <m:r>
                          <a:rPr lang="en-SG" sz="2800" i="1">
                            <a:latin typeface="Cambria Math" panose="02040503050406030204" pitchFamily="18" charset="0"/>
                          </a:rPr>
                          <m:t>𝑠</m:t>
                        </m:r>
                      </m:sub>
                    </m:sSub>
                    <m:r>
                      <a:rPr lang="en-SG" sz="2800" i="1">
                        <a:latin typeface="Cambria Math" panose="02040503050406030204" pitchFamily="18" charset="0"/>
                      </a:rPr>
                      <m:t>[</m:t>
                    </m:r>
                    <m:r>
                      <a:rPr lang="en-SG" sz="2800" i="1">
                        <a:latin typeface="Cambria Math" panose="02040503050406030204" pitchFamily="18" charset="0"/>
                      </a:rPr>
                      <m:t>𝑣</m:t>
                    </m:r>
                    <m:r>
                      <a:rPr lang="en-SG" sz="2800" i="1">
                        <a:latin typeface="Cambria Math" panose="02040503050406030204" pitchFamily="18" charset="0"/>
                      </a:rPr>
                      <m:t>]</m:t>
                    </m:r>
                  </m:oMath>
                </a14:m>
                <a:r>
                  <a:rPr lang="en-SG" sz="2800" dirty="0">
                    <a:latin typeface="+mj-lt"/>
                  </a:rPr>
                  <a:t> (</a:t>
                </a:r>
                <a:r>
                  <a:rPr lang="en-SG" sz="2800" i="1" dirty="0">
                    <a:latin typeface="+mj-lt"/>
                  </a:rPr>
                  <a:t>e.g</a:t>
                </a:r>
                <a:r>
                  <a:rPr lang="en-SG" sz="2800" dirty="0">
                    <a:latin typeface="+mj-lt"/>
                  </a:rPr>
                  <a:t>., small residues)</a:t>
                </a:r>
              </a:p>
              <a:p>
                <a:pPr marL="0" indent="0">
                  <a:buNone/>
                </a:pPr>
                <a:endParaRPr lang="en-SG" sz="2600" dirty="0">
                  <a:solidFill>
                    <a:schemeClr val="tx1"/>
                  </a:solidFill>
                  <a:latin typeface="+mj-lt"/>
                </a:endParaRPr>
              </a:p>
              <a:p>
                <a:endParaRPr lang="en-SG" dirty="0">
                  <a:latin typeface="+mj-lt"/>
                </a:endParaRPr>
              </a:p>
            </p:txBody>
          </p:sp>
        </mc:Choice>
        <mc:Fallback xmlns="">
          <p:sp>
            <p:nvSpPr>
              <p:cNvPr id="5" name="Content Placeholder 4">
                <a:extLst>
                  <a:ext uri="{FF2B5EF4-FFF2-40B4-BE49-F238E27FC236}">
                    <a16:creationId xmlns:a16="http://schemas.microsoft.com/office/drawing/2014/main" id="{19A15DBD-3AF1-40C3-A53C-9EC0A7C7B2DB}"/>
                  </a:ext>
                </a:extLst>
              </p:cNvPr>
              <p:cNvSpPr>
                <a:spLocks noGrp="1" noRot="1" noChangeAspect="1" noMove="1" noResize="1" noEditPoints="1" noAdjustHandles="1" noChangeArrowheads="1" noChangeShapeType="1" noTextEdit="1"/>
              </p:cNvSpPr>
              <p:nvPr>
                <p:ph idx="1"/>
              </p:nvPr>
            </p:nvSpPr>
            <p:spPr>
              <a:xfrm>
                <a:off x="649703" y="1860880"/>
                <a:ext cx="8037095" cy="4114800"/>
              </a:xfrm>
              <a:blipFill>
                <a:blip r:embed="rId2"/>
                <a:stretch>
                  <a:fillRect l="-1745" t="-2074"/>
                </a:stretch>
              </a:blipFill>
            </p:spPr>
            <p:txBody>
              <a:bodyPr/>
              <a:lstStyle/>
              <a:p>
                <a:r>
                  <a:rPr lang="en-SG">
                    <a:noFill/>
                  </a:rPr>
                  <a:t> </a:t>
                </a:r>
              </a:p>
            </p:txBody>
          </p:sp>
        </mc:Fallback>
      </mc:AlternateContent>
      <p:sp>
        <p:nvSpPr>
          <p:cNvPr id="6" name="Rectangle 5">
            <a:extLst>
              <a:ext uri="{FF2B5EF4-FFF2-40B4-BE49-F238E27FC236}">
                <a16:creationId xmlns:a16="http://schemas.microsoft.com/office/drawing/2014/main" id="{7B8A56FB-815E-48E4-94FE-563FDFCC755E}"/>
              </a:ext>
            </a:extLst>
          </p:cNvPr>
          <p:cNvSpPr/>
          <p:nvPr/>
        </p:nvSpPr>
        <p:spPr bwMode="auto">
          <a:xfrm>
            <a:off x="3843700" y="3131728"/>
            <a:ext cx="3495561" cy="98892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p:nvGrpSpPr>
          <p:cNvPr id="24" name="Group 23">
            <a:extLst>
              <a:ext uri="{FF2B5EF4-FFF2-40B4-BE49-F238E27FC236}">
                <a16:creationId xmlns:a16="http://schemas.microsoft.com/office/drawing/2014/main" id="{2F2A4137-230E-483F-BD5D-2A41D2F35509}"/>
              </a:ext>
            </a:extLst>
          </p:cNvPr>
          <p:cNvGrpSpPr/>
          <p:nvPr/>
        </p:nvGrpSpPr>
        <p:grpSpPr>
          <a:xfrm>
            <a:off x="972234" y="3134154"/>
            <a:ext cx="7528398" cy="3068140"/>
            <a:chOff x="972234" y="3134154"/>
            <a:chExt cx="7528398" cy="306814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A3C7278-B9A8-49F0-8298-C88036CC3C9B}"/>
                    </a:ext>
                  </a:extLst>
                </p:cNvPr>
                <p:cNvSpPr/>
                <p:nvPr/>
              </p:nvSpPr>
              <p:spPr>
                <a:xfrm>
                  <a:off x="4884809" y="4711589"/>
                  <a:ext cx="3549316" cy="914225"/>
                </a:xfrm>
                <a:prstGeom prst="rect">
                  <a:avLst/>
                </a:prstGeom>
                <a:ln w="28575">
                  <a:solidFill>
                    <a:srgbClr val="0000FF"/>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SG" sz="2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7"/>
                              </m:r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𝑢</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5"/>
                                  </m:r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𝑘</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=0</m:t>
                                </m:r>
                              </m:sub>
                              <m:sup>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𝐾</m:t>
                                </m:r>
                              </m:sup>
                              <m:e>
                                <m:sSubSup>
                                  <m:sSubSupPr>
                                    <m:ctrlPr>
                                      <a:rPr kumimoji="0" lang="en-SG" sz="22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ctrlPr>
                                  </m:sSubSupPr>
                                  <m:e>
                                    <m:r>
                                      <a:rPr kumimoji="0" lang="en-SG" sz="2200" b="1"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𝒓𝒃</m:t>
                                    </m:r>
                                  </m:e>
                                  <m:sub>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𝑠</m:t>
                                    </m:r>
                                  </m:sub>
                                  <m:sup>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𝑘</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sup>
                                </m:sSubSup>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𝑢</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sSubSup>
                                  <m:sSubSupPr>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SG" sz="22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𝒉</m:t>
                                    </m:r>
                                  </m:e>
                                  <m:sub>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𝑘</m:t>
                                        </m:r>
                                      </m:e>
                                    </m:d>
                                  </m:sup>
                                </m:sSubSup>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𝑣</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kumimoji="0" lang="en-SG" sz="2200" b="0" i="0" u="none" strike="noStrike" kern="0" cap="none" spc="0" normalizeH="0" baseline="0" noProof="0" dirty="0">
                    <a:ln>
                      <a:noFill/>
                    </a:ln>
                    <a:solidFill>
                      <a:sysClr val="windowText" lastClr="000000"/>
                    </a:solidFill>
                    <a:effectLst/>
                    <a:uLnTx/>
                    <a:uFillTx/>
                  </a:endParaRPr>
                </a:p>
              </p:txBody>
            </p:sp>
          </mc:Choice>
          <mc:Fallback xmlns="">
            <p:sp>
              <p:nvSpPr>
                <p:cNvPr id="3" name="Rectangle 2">
                  <a:extLst>
                    <a:ext uri="{FF2B5EF4-FFF2-40B4-BE49-F238E27FC236}">
                      <a16:creationId xmlns:a16="http://schemas.microsoft.com/office/drawing/2014/main" id="{DA3C7278-B9A8-49F0-8298-C88036CC3C9B}"/>
                    </a:ext>
                  </a:extLst>
                </p:cNvPr>
                <p:cNvSpPr>
                  <a:spLocks noRot="1" noChangeAspect="1" noMove="1" noResize="1" noEditPoints="1" noAdjustHandles="1" noChangeArrowheads="1" noChangeShapeType="1" noTextEdit="1"/>
                </p:cNvSpPr>
                <p:nvPr/>
              </p:nvSpPr>
              <p:spPr>
                <a:xfrm>
                  <a:off x="4884809" y="4711589"/>
                  <a:ext cx="3549316" cy="914225"/>
                </a:xfrm>
                <a:prstGeom prst="rect">
                  <a:avLst/>
                </a:prstGeom>
                <a:blipFill>
                  <a:blip r:embed="rId3"/>
                  <a:stretch>
                    <a:fillRect/>
                  </a:stretch>
                </a:blipFill>
                <a:ln w="28575">
                  <a:solidFill>
                    <a:srgbClr val="0000FF"/>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6C84A9-59AC-4861-9EF6-5B50386DB795}"/>
                    </a:ext>
                  </a:extLst>
                </p:cNvPr>
                <p:cNvSpPr/>
                <p:nvPr/>
              </p:nvSpPr>
              <p:spPr>
                <a:xfrm>
                  <a:off x="1055421" y="4699558"/>
                  <a:ext cx="3458383" cy="914225"/>
                </a:xfrm>
                <a:prstGeom prst="rect">
                  <a:avLst/>
                </a:prstGeom>
                <a:ln w="28575">
                  <a:solidFill>
                    <a:srgbClr val="32862E"/>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SG" sz="2200" i="1" kern="0" baseline="0" smtClean="0">
                                <a:solidFill>
                                  <a:prstClr val="black"/>
                                </a:solidFill>
                                <a:latin typeface="Cambria Math" panose="02040503050406030204" pitchFamily="18" charset="0"/>
                                <a:ea typeface="+mn-ea"/>
                                <a:cs typeface="Times New Roman" panose="02020603050405020304" pitchFamily="18" charset="0"/>
                              </a:rPr>
                            </m:ctrlPr>
                          </m:naryPr>
                          <m:sub>
                            <m:r>
                              <m:rPr>
                                <m:brk m:alnAt="7"/>
                              </m:rPr>
                              <a:rPr lang="en-SG" sz="2200" i="1" kern="0" baseline="0">
                                <a:solidFill>
                                  <a:prstClr val="black"/>
                                </a:solidFill>
                                <a:latin typeface="Cambria Math" panose="02040503050406030204" pitchFamily="18" charset="0"/>
                                <a:ea typeface="+mn-ea"/>
                                <a:cs typeface="Times New Roman" panose="02020603050405020304" pitchFamily="18" charset="0"/>
                              </a:rPr>
                              <m:t>𝑢</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sz="2200" i="1" kern="0" baseline="0">
                                    <a:solidFill>
                                      <a:prstClr val="black"/>
                                    </a:solidFill>
                                    <a:latin typeface="Cambria Math" panose="02040503050406030204" pitchFamily="18" charset="0"/>
                                    <a:ea typeface="+mn-ea"/>
                                    <a:cs typeface="Times New Roman" panose="02020603050405020304" pitchFamily="18" charset="0"/>
                                  </a:rPr>
                                </m:ctrlPr>
                              </m:naryPr>
                              <m:sub>
                                <m:r>
                                  <m:rPr>
                                    <m:brk m:alnAt="25"/>
                                  </m:rPr>
                                  <a:rPr lang="en-SG" sz="2200" i="1" kern="0" baseline="0">
                                    <a:solidFill>
                                      <a:prstClr val="black"/>
                                    </a:solidFill>
                                    <a:latin typeface="Cambria Math" panose="02040503050406030204" pitchFamily="18" charset="0"/>
                                    <a:ea typeface="+mn-ea"/>
                                    <a:cs typeface="Times New Roman" panose="02020603050405020304" pitchFamily="18" charset="0"/>
                                  </a:rPr>
                                  <m:t>𝑘</m:t>
                                </m:r>
                                <m:r>
                                  <a:rPr lang="en-SG" sz="2200" i="1" kern="0" baseline="0">
                                    <a:solidFill>
                                      <a:prstClr val="black"/>
                                    </a:solidFill>
                                    <a:latin typeface="Cambria Math" panose="02040503050406030204" pitchFamily="18" charset="0"/>
                                    <a:ea typeface="+mn-ea"/>
                                    <a:cs typeface="Times New Roman" panose="02020603050405020304" pitchFamily="18" charset="0"/>
                                  </a:rPr>
                                  <m:t>=0</m:t>
                                </m:r>
                              </m:sub>
                              <m:sup>
                                <m:r>
                                  <a:rPr lang="en-SG" sz="2200" i="1" kern="0" baseline="0">
                                    <a:solidFill>
                                      <a:prstClr val="black"/>
                                    </a:solidFill>
                                    <a:latin typeface="Cambria Math" panose="02040503050406030204" pitchFamily="18" charset="0"/>
                                    <a:ea typeface="+mn-ea"/>
                                    <a:cs typeface="Times New Roman" panose="02020603050405020304" pitchFamily="18" charset="0"/>
                                  </a:rPr>
                                  <m:t>𝐾</m:t>
                                </m:r>
                              </m:sup>
                              <m:e>
                                <m:sSubSup>
                                  <m:sSubSupPr>
                                    <m:ctrlPr>
                                      <a:rPr lang="en-SG" sz="2200" i="1" kern="0" baseline="0" smtClean="0">
                                        <a:solidFill>
                                          <a:srgbClr val="32862E"/>
                                        </a:solidFill>
                                        <a:latin typeface="Cambria Math" panose="02040503050406030204" pitchFamily="18" charset="0"/>
                                        <a:ea typeface="+mn-ea"/>
                                        <a:cs typeface="Times New Roman" panose="02020603050405020304" pitchFamily="18" charset="0"/>
                                      </a:rPr>
                                    </m:ctrlPr>
                                  </m:sSubSupPr>
                                  <m:e>
                                    <m:r>
                                      <a:rPr lang="en-SG" sz="2200" b="1" i="1" kern="0" baseline="0">
                                        <a:solidFill>
                                          <a:srgbClr val="32862E"/>
                                        </a:solidFill>
                                        <a:latin typeface="Cambria Math" panose="02040503050406030204" pitchFamily="18" charset="0"/>
                                        <a:ea typeface="+mn-ea"/>
                                        <a:cs typeface="Times New Roman" panose="02020603050405020304" pitchFamily="18" charset="0"/>
                                      </a:rPr>
                                      <m:t>𝒓</m:t>
                                    </m:r>
                                  </m:e>
                                  <m:sub>
                                    <m:r>
                                      <a:rPr lang="en-SG" sz="2200" i="1" kern="0" baseline="0">
                                        <a:solidFill>
                                          <a:srgbClr val="32862E"/>
                                        </a:solidFill>
                                        <a:latin typeface="Cambria Math" panose="02040503050406030204" pitchFamily="18" charset="0"/>
                                        <a:ea typeface="+mn-ea"/>
                                        <a:cs typeface="Times New Roman" panose="02020603050405020304" pitchFamily="18" charset="0"/>
                                      </a:rPr>
                                      <m:t>𝑠</m:t>
                                    </m:r>
                                  </m:sub>
                                  <m:sup>
                                    <m:r>
                                      <a:rPr lang="en-SG" sz="2200" i="1" kern="0" baseline="0">
                                        <a:solidFill>
                                          <a:srgbClr val="32862E"/>
                                        </a:solidFill>
                                        <a:latin typeface="Cambria Math" panose="02040503050406030204" pitchFamily="18" charset="0"/>
                                        <a:ea typeface="+mn-ea"/>
                                        <a:cs typeface="Times New Roman" panose="02020603050405020304" pitchFamily="18" charset="0"/>
                                      </a:rPr>
                                      <m:t>(</m:t>
                                    </m:r>
                                    <m:r>
                                      <a:rPr lang="en-SG" sz="2200" i="1" kern="0" baseline="0">
                                        <a:solidFill>
                                          <a:srgbClr val="32862E"/>
                                        </a:solidFill>
                                        <a:latin typeface="Cambria Math" panose="02040503050406030204" pitchFamily="18" charset="0"/>
                                        <a:ea typeface="+mn-ea"/>
                                        <a:cs typeface="Times New Roman" panose="02020603050405020304" pitchFamily="18" charset="0"/>
                                      </a:rPr>
                                      <m:t>𝑘</m:t>
                                    </m:r>
                                    <m:r>
                                      <a:rPr lang="en-SG" sz="2200" i="1" kern="0" baseline="0">
                                        <a:solidFill>
                                          <a:srgbClr val="32862E"/>
                                        </a:solidFill>
                                        <a:latin typeface="Cambria Math" panose="02040503050406030204" pitchFamily="18" charset="0"/>
                                        <a:ea typeface="+mn-ea"/>
                                        <a:cs typeface="Times New Roman" panose="02020603050405020304" pitchFamily="18" charset="0"/>
                                      </a:rPr>
                                      <m:t>)</m:t>
                                    </m:r>
                                  </m:sup>
                                </m:sSubSup>
                                <m:r>
                                  <a:rPr lang="en-SG" sz="2200" i="1" kern="0" baseline="0">
                                    <a:solidFill>
                                      <a:srgbClr val="32862E"/>
                                    </a:solidFill>
                                    <a:latin typeface="Cambria Math" panose="02040503050406030204" pitchFamily="18" charset="0"/>
                                    <a:ea typeface="+mn-ea"/>
                                    <a:cs typeface="Times New Roman" panose="02020603050405020304" pitchFamily="18" charset="0"/>
                                  </a:rPr>
                                  <m:t>[</m:t>
                                </m:r>
                                <m:r>
                                  <a:rPr lang="en-SG" sz="2200" i="1" kern="0" baseline="0">
                                    <a:solidFill>
                                      <a:srgbClr val="32862E"/>
                                    </a:solidFill>
                                    <a:latin typeface="Cambria Math" panose="02040503050406030204" pitchFamily="18" charset="0"/>
                                    <a:ea typeface="+mn-ea"/>
                                    <a:cs typeface="Times New Roman" panose="02020603050405020304" pitchFamily="18" charset="0"/>
                                  </a:rPr>
                                  <m:t>𝑢</m:t>
                                </m:r>
                                <m:r>
                                  <a:rPr lang="en-SG" sz="2200" i="1" kern="0" baseline="0">
                                    <a:solidFill>
                                      <a:srgbClr val="32862E"/>
                                    </a:solidFill>
                                    <a:latin typeface="Cambria Math" panose="02040503050406030204" pitchFamily="18" charset="0"/>
                                    <a:ea typeface="+mn-ea"/>
                                    <a:cs typeface="Times New Roman" panose="02020603050405020304" pitchFamily="18" charset="0"/>
                                  </a:rPr>
                                  <m:t>]∗</m:t>
                                </m:r>
                                <m:sSubSup>
                                  <m:sSubSupPr>
                                    <m:ctrlP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sz="2200" b="1"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lang="en-SG" sz="2200" dirty="0"/>
                </a:p>
              </p:txBody>
            </p:sp>
          </mc:Choice>
          <mc:Fallback xmlns="">
            <p:sp>
              <p:nvSpPr>
                <p:cNvPr id="7" name="Rectangle 6">
                  <a:extLst>
                    <a:ext uri="{FF2B5EF4-FFF2-40B4-BE49-F238E27FC236}">
                      <a16:creationId xmlns:a16="http://schemas.microsoft.com/office/drawing/2014/main" id="{336C84A9-59AC-4861-9EF6-5B50386DB795}"/>
                    </a:ext>
                  </a:extLst>
                </p:cNvPr>
                <p:cNvSpPr>
                  <a:spLocks noRot="1" noChangeAspect="1" noMove="1" noResize="1" noEditPoints="1" noAdjustHandles="1" noChangeArrowheads="1" noChangeShapeType="1" noTextEdit="1"/>
                </p:cNvSpPr>
                <p:nvPr/>
              </p:nvSpPr>
              <p:spPr>
                <a:xfrm>
                  <a:off x="1055421" y="4699558"/>
                  <a:ext cx="3458383" cy="914225"/>
                </a:xfrm>
                <a:prstGeom prst="rect">
                  <a:avLst/>
                </a:prstGeom>
                <a:blipFill>
                  <a:blip r:embed="rId4"/>
                  <a:stretch>
                    <a:fillRect/>
                  </a:stretch>
                </a:blipFill>
                <a:ln w="28575">
                  <a:solidFill>
                    <a:srgbClr val="32862E"/>
                  </a:solidFill>
                </a:ln>
              </p:spPr>
              <p:txBody>
                <a:bodyPr/>
                <a:lstStyle/>
                <a:p>
                  <a:r>
                    <a:rPr lang="en-SG">
                      <a:noFill/>
                    </a:rPr>
                    <a:t> </a:t>
                  </a:r>
                </a:p>
              </p:txBody>
            </p:sp>
          </mc:Fallback>
        </mc:AlternateContent>
        <p:sp>
          <p:nvSpPr>
            <p:cNvPr id="8" name="Right Arrow 1077">
              <a:extLst>
                <a:ext uri="{FF2B5EF4-FFF2-40B4-BE49-F238E27FC236}">
                  <a16:creationId xmlns:a16="http://schemas.microsoft.com/office/drawing/2014/main" id="{475CB4C9-14F5-4453-8A5F-A10F1AB4BE8F}"/>
                </a:ext>
              </a:extLst>
            </p:cNvPr>
            <p:cNvSpPr/>
            <p:nvPr/>
          </p:nvSpPr>
          <p:spPr>
            <a:xfrm rot="8025457">
              <a:off x="3975308" y="4249496"/>
              <a:ext cx="519986" cy="364126"/>
            </a:xfrm>
            <a:prstGeom prst="rightArrow">
              <a:avLst/>
            </a:prstGeom>
            <a:solidFill>
              <a:srgbClr val="1F497D"/>
            </a:solidFill>
            <a:ln w="25400" cap="flat" cmpd="sng" algn="ctr">
              <a:solidFill>
                <a:srgbClr val="4F81BD">
                  <a:shade val="50000"/>
                </a:srgbClr>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p:sp>
          <p:nvSpPr>
            <p:cNvPr id="10" name="Right Arrow 1077">
              <a:extLst>
                <a:ext uri="{FF2B5EF4-FFF2-40B4-BE49-F238E27FC236}">
                  <a16:creationId xmlns:a16="http://schemas.microsoft.com/office/drawing/2014/main" id="{CF82F277-6134-4911-B10C-A6D8A9026BDC}"/>
                </a:ext>
              </a:extLst>
            </p:cNvPr>
            <p:cNvSpPr/>
            <p:nvPr/>
          </p:nvSpPr>
          <p:spPr>
            <a:xfrm rot="2719572">
              <a:off x="6510466" y="4265255"/>
              <a:ext cx="535927" cy="339917"/>
            </a:xfrm>
            <a:prstGeom prst="rightArrow">
              <a:avLst/>
            </a:prstGeom>
            <a:solidFill>
              <a:srgbClr val="1F497D"/>
            </a:solidFill>
            <a:ln w="25400" cap="flat" cmpd="sng" algn="ctr">
              <a:solidFill>
                <a:srgbClr val="4F81BD">
                  <a:shade val="50000"/>
                </a:srgbClr>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2B5F17-3777-46DA-B155-6882A6878A75}"/>
                    </a:ext>
                  </a:extLst>
                </p:cNvPr>
                <p:cNvSpPr/>
                <p:nvPr/>
              </p:nvSpPr>
              <p:spPr>
                <a:xfrm>
                  <a:off x="1293393" y="3134154"/>
                  <a:ext cx="6460958" cy="988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baseline="0">
                                <a:solidFill>
                                  <a:srgbClr val="262626"/>
                                </a:solidFill>
                                <a:latin typeface="Cambria Math" panose="02040503050406030204" pitchFamily="18" charset="0"/>
                                <a:ea typeface="+mn-ea"/>
                                <a:cs typeface="Times New Roman" panose="02020603050405020304" pitchFamily="18" charset="0"/>
                              </a:rPr>
                            </m:ctrlPr>
                          </m:sSubPr>
                          <m:e>
                            <m:r>
                              <a:rPr lang="en-US" b="1"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SG" i="1" baseline="0">
                                <a:solidFill>
                                  <a:srgbClr val="262626"/>
                                </a:solidFill>
                                <a:latin typeface="Cambria Math" panose="02040503050406030204" pitchFamily="18" charset="0"/>
                                <a:ea typeface="+mn-ea"/>
                                <a:cs typeface="Times New Roman" panose="02020603050405020304" pitchFamily="18" charset="0"/>
                              </a:rPr>
                              <m:t>𝑠</m:t>
                            </m:r>
                          </m:sub>
                        </m:sSub>
                        <m:d>
                          <m:dPr>
                            <m:begChr m:val="["/>
                            <m:endChr m:val="]"/>
                            <m:ctrlPr>
                              <a:rPr lang="en-SG" i="1" baseline="0">
                                <a:solidFill>
                                  <a:srgbClr val="262626"/>
                                </a:solidFill>
                                <a:latin typeface="Cambria Math" panose="02040503050406030204" pitchFamily="18" charset="0"/>
                                <a:ea typeface="+mn-ea"/>
                                <a:cs typeface="Times New Roman" panose="02020603050405020304" pitchFamily="18" charset="0"/>
                              </a:rPr>
                            </m:ctrlPr>
                          </m:dPr>
                          <m:e>
                            <m:r>
                              <a:rPr lang="en-SG" i="1" baseline="0">
                                <a:solidFill>
                                  <a:srgbClr val="262626"/>
                                </a:solidFill>
                                <a:latin typeface="Cambria Math" panose="02040503050406030204" pitchFamily="18" charset="0"/>
                                <a:ea typeface="+mn-ea"/>
                                <a:cs typeface="Times New Roman" panose="02020603050405020304" pitchFamily="18" charset="0"/>
                              </a:rPr>
                              <m:t>𝑣</m:t>
                            </m:r>
                          </m:e>
                        </m:d>
                        <m:r>
                          <a:rPr lang="en-SG" i="1" baseline="0">
                            <a:solidFill>
                              <a:srgbClr val="262626"/>
                            </a:solidFill>
                            <a:latin typeface="Cambria Math" panose="02040503050406030204" pitchFamily="18" charset="0"/>
                            <a:ea typeface="+mn-ea"/>
                            <a:cs typeface="Times New Roman" panose="02020603050405020304" pitchFamily="18" charset="0"/>
                          </a:rPr>
                          <m:t>=</m:t>
                        </m:r>
                        <m:sSub>
                          <m:sSubPr>
                            <m:ctrlPr>
                              <a:rPr lang="en-SG" i="1" baseline="0" smtClean="0">
                                <a:solidFill>
                                  <a:schemeClr val="tx1"/>
                                </a:solidFill>
                                <a:latin typeface="Cambria Math" panose="02040503050406030204" pitchFamily="18" charset="0"/>
                                <a:ea typeface="+mn-ea"/>
                                <a:cs typeface="Times New Roman" panose="02020603050405020304" pitchFamily="18" charset="0"/>
                              </a:rPr>
                            </m:ctrlPr>
                          </m:sSubPr>
                          <m:e>
                            <m:acc>
                              <m:accPr>
                                <m:chr m:val="̂"/>
                                <m:ctrlPr>
                                  <a:rPr lang="en-SG" i="1" baseline="0" smtClean="0">
                                    <a:solidFill>
                                      <a:schemeClr val="tx1"/>
                                    </a:solidFill>
                                    <a:latin typeface="Cambria Math" panose="02040503050406030204" pitchFamily="18" charset="0"/>
                                    <a:ea typeface="+mn-ea"/>
                                    <a:cs typeface="Times New Roman" panose="02020603050405020304" pitchFamily="18" charset="0"/>
                                  </a:rPr>
                                </m:ctrlPr>
                              </m:accPr>
                              <m:e>
                                <m:r>
                                  <a:rPr lang="en-SG" b="1" i="1"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𝝆</m:t>
                                </m:r>
                              </m:e>
                            </m:acc>
                          </m:e>
                          <m:sub>
                            <m:r>
                              <a:rPr lang="en-SG" i="1" baseline="0">
                                <a:solidFill>
                                  <a:schemeClr val="tx1"/>
                                </a:solidFill>
                                <a:latin typeface="Cambria Math" panose="02040503050406030204" pitchFamily="18" charset="0"/>
                                <a:ea typeface="+mn-ea"/>
                                <a:cs typeface="Times New Roman" panose="02020603050405020304" pitchFamily="18" charset="0"/>
                              </a:rPr>
                              <m:t>𝑠</m:t>
                            </m:r>
                          </m:sub>
                        </m:sSub>
                        <m:d>
                          <m:dPr>
                            <m:begChr m:val="["/>
                            <m:endChr m:val="]"/>
                            <m:ctrlPr>
                              <a:rPr lang="en-SG" i="1" baseline="0">
                                <a:solidFill>
                                  <a:schemeClr val="tx1"/>
                                </a:solidFill>
                                <a:latin typeface="Cambria Math" panose="02040503050406030204" pitchFamily="18" charset="0"/>
                                <a:ea typeface="+mn-ea"/>
                                <a:cs typeface="Times New Roman" panose="02020603050405020304" pitchFamily="18" charset="0"/>
                              </a:rPr>
                            </m:ctrlPr>
                          </m:dPr>
                          <m:e>
                            <m:r>
                              <a:rPr lang="en-SG" i="1" baseline="0">
                                <a:solidFill>
                                  <a:schemeClr val="tx1"/>
                                </a:solidFill>
                                <a:latin typeface="Cambria Math" panose="02040503050406030204" pitchFamily="18" charset="0"/>
                                <a:ea typeface="+mn-ea"/>
                                <a:cs typeface="Times New Roman" panose="02020603050405020304" pitchFamily="18" charset="0"/>
                              </a:rPr>
                              <m:t>𝑣</m:t>
                            </m:r>
                          </m:e>
                        </m:d>
                        <m:r>
                          <a:rPr lang="en-SG" i="1" baseline="0">
                            <a:solidFill>
                              <a:srgbClr val="262626"/>
                            </a:solidFill>
                            <a:latin typeface="Cambria Math" panose="02040503050406030204" pitchFamily="18" charset="0"/>
                            <a:ea typeface="+mn-ea"/>
                            <a:cs typeface="Times New Roman" panose="02020603050405020304" pitchFamily="18" charset="0"/>
                          </a:rPr>
                          <m:t>+</m:t>
                        </m:r>
                        <m:nary>
                          <m:naryPr>
                            <m:chr m:val="∑"/>
                            <m:supHide m:val="on"/>
                            <m:ctrlPr>
                              <a:rPr lang="en-SG" i="1" baseline="0">
                                <a:solidFill>
                                  <a:srgbClr val="262626"/>
                                </a:solidFill>
                                <a:latin typeface="Cambria Math" panose="02040503050406030204" pitchFamily="18" charset="0"/>
                                <a:ea typeface="+mn-ea"/>
                                <a:cs typeface="Times New Roman" panose="02020603050405020304" pitchFamily="18" charset="0"/>
                              </a:rPr>
                            </m:ctrlPr>
                          </m:naryPr>
                          <m:sub>
                            <m:r>
                              <m:rPr>
                                <m:brk m:alnAt="7"/>
                              </m:rPr>
                              <a:rPr lang="en-SG" i="1" baseline="0">
                                <a:solidFill>
                                  <a:srgbClr val="262626"/>
                                </a:solidFill>
                                <a:latin typeface="Cambria Math" panose="02040503050406030204" pitchFamily="18" charset="0"/>
                                <a:ea typeface="+mn-ea"/>
                                <a:cs typeface="Times New Roman" panose="02020603050405020304" pitchFamily="18" charset="0"/>
                              </a:rPr>
                              <m:t>𝑢</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i="1" baseline="0">
                                    <a:solidFill>
                                      <a:srgbClr val="262626"/>
                                    </a:solidFill>
                                    <a:latin typeface="Cambria Math" panose="02040503050406030204" pitchFamily="18" charset="0"/>
                                    <a:ea typeface="+mn-ea"/>
                                    <a:cs typeface="Times New Roman" panose="02020603050405020304" pitchFamily="18" charset="0"/>
                                  </a:rPr>
                                </m:ctrlPr>
                              </m:naryPr>
                              <m:sub>
                                <m:r>
                                  <m:rPr>
                                    <m:brk m:alnAt="25"/>
                                  </m:rPr>
                                  <a:rPr lang="en-SG" i="1" baseline="0">
                                    <a:solidFill>
                                      <a:srgbClr val="262626"/>
                                    </a:solidFill>
                                    <a:latin typeface="Cambria Math" panose="02040503050406030204" pitchFamily="18" charset="0"/>
                                    <a:ea typeface="+mn-ea"/>
                                    <a:cs typeface="Times New Roman" panose="02020603050405020304" pitchFamily="18" charset="0"/>
                                  </a:rPr>
                                  <m:t>𝑘</m:t>
                                </m:r>
                                <m:r>
                                  <a:rPr lang="en-SG" i="1" baseline="0">
                                    <a:solidFill>
                                      <a:srgbClr val="262626"/>
                                    </a:solidFill>
                                    <a:latin typeface="Cambria Math" panose="02040503050406030204" pitchFamily="18" charset="0"/>
                                    <a:ea typeface="+mn-ea"/>
                                    <a:cs typeface="Times New Roman" panose="02020603050405020304" pitchFamily="18" charset="0"/>
                                  </a:rPr>
                                  <m:t>=0</m:t>
                                </m:r>
                              </m:sub>
                              <m:sup>
                                <m:r>
                                  <a:rPr lang="en-SG" i="1" baseline="0">
                                    <a:solidFill>
                                      <a:srgbClr val="262626"/>
                                    </a:solidFill>
                                    <a:latin typeface="Cambria Math" panose="02040503050406030204" pitchFamily="18" charset="0"/>
                                    <a:ea typeface="+mn-ea"/>
                                    <a:cs typeface="Times New Roman" panose="02020603050405020304" pitchFamily="18" charset="0"/>
                                  </a:rPr>
                                  <m:t>𝐾</m:t>
                                </m:r>
                              </m:sup>
                              <m:e>
                                <m:sSubSup>
                                  <m:sSubSupPr>
                                    <m:ctrlPr>
                                      <a:rPr lang="en-SG" i="1" baseline="0" smtClean="0">
                                        <a:solidFill>
                                          <a:srgbClr val="32862E"/>
                                        </a:solidFill>
                                        <a:latin typeface="Cambria Math" panose="02040503050406030204" pitchFamily="18" charset="0"/>
                                        <a:ea typeface="+mn-ea"/>
                                        <a:cs typeface="Times New Roman" panose="02020603050405020304" pitchFamily="18" charset="0"/>
                                      </a:rPr>
                                    </m:ctrlPr>
                                  </m:sSubSupPr>
                                  <m:e>
                                    <m:r>
                                      <a:rPr lang="en-SG" b="1" i="1" baseline="0">
                                        <a:solidFill>
                                          <a:srgbClr val="32862E"/>
                                        </a:solidFill>
                                        <a:latin typeface="Cambria Math" panose="02040503050406030204" pitchFamily="18" charset="0"/>
                                        <a:ea typeface="+mn-ea"/>
                                        <a:cs typeface="Times New Roman" panose="02020603050405020304" pitchFamily="18" charset="0"/>
                                      </a:rPr>
                                      <m:t>𝒓</m:t>
                                    </m:r>
                                  </m:e>
                                  <m:sub>
                                    <m:r>
                                      <a:rPr lang="en-SG" i="1" baseline="0">
                                        <a:solidFill>
                                          <a:srgbClr val="32862E"/>
                                        </a:solidFill>
                                        <a:latin typeface="Cambria Math" panose="02040503050406030204" pitchFamily="18" charset="0"/>
                                        <a:ea typeface="+mn-ea"/>
                                        <a:cs typeface="Times New Roman" panose="02020603050405020304" pitchFamily="18" charset="0"/>
                                      </a:rPr>
                                      <m:t>𝑠</m:t>
                                    </m:r>
                                  </m:sub>
                                  <m:sup>
                                    <m:r>
                                      <a:rPr lang="en-SG" i="1" baseline="0">
                                        <a:solidFill>
                                          <a:srgbClr val="32862E"/>
                                        </a:solidFill>
                                        <a:latin typeface="Cambria Math" panose="02040503050406030204" pitchFamily="18" charset="0"/>
                                        <a:ea typeface="+mn-ea"/>
                                        <a:cs typeface="Times New Roman" panose="02020603050405020304" pitchFamily="18" charset="0"/>
                                      </a:rPr>
                                      <m:t>(</m:t>
                                    </m:r>
                                    <m:r>
                                      <a:rPr lang="en-SG" i="1" baseline="0">
                                        <a:solidFill>
                                          <a:srgbClr val="32862E"/>
                                        </a:solidFill>
                                        <a:latin typeface="Cambria Math" panose="02040503050406030204" pitchFamily="18" charset="0"/>
                                        <a:ea typeface="+mn-ea"/>
                                        <a:cs typeface="Times New Roman" panose="02020603050405020304" pitchFamily="18" charset="0"/>
                                      </a:rPr>
                                      <m:t>𝑘</m:t>
                                    </m:r>
                                    <m:r>
                                      <a:rPr lang="en-SG" i="1" baseline="0">
                                        <a:solidFill>
                                          <a:srgbClr val="32862E"/>
                                        </a:solidFill>
                                        <a:latin typeface="Cambria Math" panose="02040503050406030204" pitchFamily="18" charset="0"/>
                                        <a:ea typeface="+mn-ea"/>
                                        <a:cs typeface="Times New Roman" panose="02020603050405020304" pitchFamily="18" charset="0"/>
                                      </a:rPr>
                                      <m:t>)</m:t>
                                    </m:r>
                                  </m:sup>
                                </m:sSubSup>
                                <m:r>
                                  <a:rPr lang="en-SG" i="1" baseline="0">
                                    <a:solidFill>
                                      <a:srgbClr val="32862E"/>
                                    </a:solidFill>
                                    <a:latin typeface="Cambria Math" panose="02040503050406030204" pitchFamily="18" charset="0"/>
                                    <a:ea typeface="+mn-ea"/>
                                    <a:cs typeface="Times New Roman" panose="02020603050405020304" pitchFamily="18" charset="0"/>
                                  </a:rPr>
                                  <m:t>[</m:t>
                                </m:r>
                                <m:r>
                                  <a:rPr lang="en-SG" i="1" baseline="0">
                                    <a:solidFill>
                                      <a:srgbClr val="32862E"/>
                                    </a:solidFill>
                                    <a:latin typeface="Cambria Math" panose="02040503050406030204" pitchFamily="18" charset="0"/>
                                    <a:ea typeface="+mn-ea"/>
                                    <a:cs typeface="Times New Roman" panose="02020603050405020304" pitchFamily="18" charset="0"/>
                                  </a:rPr>
                                  <m:t>𝑢</m:t>
                                </m:r>
                                <m:r>
                                  <a:rPr lang="en-SG" i="1" baseline="0">
                                    <a:solidFill>
                                      <a:srgbClr val="32862E"/>
                                    </a:solidFill>
                                    <a:latin typeface="Cambria Math" panose="02040503050406030204" pitchFamily="18" charset="0"/>
                                    <a:ea typeface="+mn-ea"/>
                                    <a:cs typeface="Times New Roman" panose="02020603050405020304" pitchFamily="18" charset="0"/>
                                  </a:rPr>
                                  <m:t>]∗</m:t>
                                </m:r>
                                <m:sSubSup>
                                  <m:sSubSupPr>
                                    <m:ctrlP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b="1"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𝑣</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lang="en-SG" dirty="0"/>
                </a:p>
              </p:txBody>
            </p:sp>
          </mc:Choice>
          <mc:Fallback xmlns="">
            <p:sp>
              <p:nvSpPr>
                <p:cNvPr id="12" name="Rectangle 11">
                  <a:extLst>
                    <a:ext uri="{FF2B5EF4-FFF2-40B4-BE49-F238E27FC236}">
                      <a16:creationId xmlns:a16="http://schemas.microsoft.com/office/drawing/2014/main" id="{C82B5F17-3777-46DA-B155-6882A6878A75}"/>
                    </a:ext>
                  </a:extLst>
                </p:cNvPr>
                <p:cNvSpPr>
                  <a:spLocks noRot="1" noChangeAspect="1" noMove="1" noResize="1" noEditPoints="1" noAdjustHandles="1" noChangeArrowheads="1" noChangeShapeType="1" noTextEdit="1"/>
                </p:cNvSpPr>
                <p:nvPr/>
              </p:nvSpPr>
              <p:spPr>
                <a:xfrm>
                  <a:off x="1293393" y="3134154"/>
                  <a:ext cx="6460958" cy="988925"/>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BBAACE2-86D1-4688-A226-65F75984F495}"/>
                    </a:ext>
                  </a:extLst>
                </p:cNvPr>
                <p:cNvSpPr/>
                <p:nvPr/>
              </p:nvSpPr>
              <p:spPr>
                <a:xfrm>
                  <a:off x="972234" y="5740244"/>
                  <a:ext cx="3860096" cy="462050"/>
                </a:xfrm>
                <a:prstGeom prst="rect">
                  <a:avLst/>
                </a:prstGeom>
              </p:spPr>
              <p:txBody>
                <a:bodyPr wrap="none">
                  <a:spAutoFit/>
                </a:bodyPr>
                <a:lstStyle/>
                <a:p>
                  <a14:m>
                    <m:oMath xmlns:m="http://schemas.openxmlformats.org/officeDocument/2006/math">
                      <m:r>
                        <m:rPr>
                          <m:sty m:val="p"/>
                        </m:rPr>
                        <a:rPr lang="en-SG" sz="2000" b="0" i="0" kern="0" baseline="0" smtClean="0">
                          <a:solidFill>
                            <a:srgbClr val="32862E"/>
                          </a:solidFill>
                          <a:latin typeface="Cambria Math" panose="02040503050406030204" pitchFamily="18" charset="0"/>
                        </a:rPr>
                        <m:t>max</m:t>
                      </m:r>
                      <m:r>
                        <a:rPr lang="en-SG" sz="2000" b="0" i="1" kern="0" baseline="0" smtClean="0">
                          <a:solidFill>
                            <a:srgbClr val="32862E"/>
                          </a:solidFill>
                          <a:latin typeface="Cambria Math" panose="02040503050406030204" pitchFamily="18" charset="0"/>
                        </a:rPr>
                        <m:t>⁡{</m:t>
                      </m:r>
                      <m:r>
                        <a:rPr lang="en-SG" sz="2000" i="1" kern="0" baseline="0" smtClean="0">
                          <a:solidFill>
                            <a:srgbClr val="32862E"/>
                          </a:solidFill>
                          <a:latin typeface="Cambria Math" panose="02040503050406030204" pitchFamily="18" charset="0"/>
                          <a:cs typeface="Times New Roman" panose="02020603050405020304" pitchFamily="18" charset="0"/>
                        </a:rPr>
                        <m:t>0</m:t>
                      </m:r>
                      <m:r>
                        <a:rPr lang="en-SG" sz="2000" b="0" i="1" kern="0" baseline="0" smtClean="0">
                          <a:solidFill>
                            <a:srgbClr val="32862E"/>
                          </a:solidFill>
                          <a:latin typeface="Cambria Math" panose="02040503050406030204" pitchFamily="18" charset="0"/>
                          <a:cs typeface="Times New Roman" panose="02020603050405020304" pitchFamily="18" charset="0"/>
                        </a:rPr>
                        <m:t>,</m:t>
                      </m:r>
                      <m:sSubSup>
                        <m:sSubSupPr>
                          <m:ctrlPr>
                            <a:rPr lang="en-SG" sz="2000" i="1" kern="0" baseline="0" smtClean="0">
                              <a:solidFill>
                                <a:srgbClr val="32862E"/>
                              </a:solidFill>
                              <a:latin typeface="Cambria Math" panose="02040503050406030204" pitchFamily="18" charset="0"/>
                              <a:cs typeface="Times New Roman" panose="02020603050405020304" pitchFamily="18" charset="0"/>
                            </a:rPr>
                          </m:ctrlPr>
                        </m:sSubSupPr>
                        <m:e>
                          <m:r>
                            <a:rPr lang="en-SG" sz="2000" b="1" i="1" kern="0" baseline="0">
                              <a:solidFill>
                                <a:srgbClr val="32862E"/>
                              </a:solidFill>
                              <a:latin typeface="Cambria Math" panose="02040503050406030204" pitchFamily="18" charset="0"/>
                              <a:cs typeface="Times New Roman" panose="02020603050405020304" pitchFamily="18" charset="0"/>
                            </a:rPr>
                            <m:t>𝒓</m:t>
                          </m:r>
                        </m:e>
                        <m:sub>
                          <m:r>
                            <a:rPr lang="en-SG" sz="2000" i="1" kern="0" baseline="0">
                              <a:solidFill>
                                <a:srgbClr val="32862E"/>
                              </a:solidFill>
                              <a:latin typeface="Cambria Math" panose="02040503050406030204" pitchFamily="18" charset="0"/>
                              <a:cs typeface="Times New Roman" panose="02020603050405020304" pitchFamily="18" charset="0"/>
                            </a:rPr>
                            <m:t>𝑠</m:t>
                          </m:r>
                        </m:sub>
                        <m:sup>
                          <m:d>
                            <m:dPr>
                              <m:ctrlPr>
                                <a:rPr lang="en-SG" sz="2000" i="1" kern="0" baseline="0">
                                  <a:solidFill>
                                    <a:srgbClr val="32862E"/>
                                  </a:solidFill>
                                  <a:latin typeface="Cambria Math" panose="02040503050406030204" pitchFamily="18" charset="0"/>
                                  <a:cs typeface="Times New Roman" panose="02020603050405020304" pitchFamily="18" charset="0"/>
                                </a:rPr>
                              </m:ctrlPr>
                            </m:dPr>
                            <m:e>
                              <m:r>
                                <a:rPr lang="en-SG" sz="2000" i="1" kern="0" baseline="0">
                                  <a:solidFill>
                                    <a:srgbClr val="32862E"/>
                                  </a:solidFill>
                                  <a:latin typeface="Cambria Math" panose="02040503050406030204" pitchFamily="18" charset="0"/>
                                  <a:cs typeface="Times New Roman" panose="02020603050405020304" pitchFamily="18" charset="0"/>
                                </a:rPr>
                                <m:t>𝑘</m:t>
                              </m:r>
                            </m:e>
                          </m:d>
                        </m:sup>
                      </m:sSubSup>
                      <m:d>
                        <m:dPr>
                          <m:begChr m:val="["/>
                          <m:endChr m:val="]"/>
                          <m:ctrlPr>
                            <a:rPr lang="en-SG" sz="2000" i="1" kern="0" baseline="0">
                              <a:solidFill>
                                <a:srgbClr val="32862E"/>
                              </a:solidFill>
                              <a:latin typeface="Cambria Math" panose="02040503050406030204" pitchFamily="18" charset="0"/>
                              <a:cs typeface="Times New Roman" panose="02020603050405020304" pitchFamily="18" charset="0"/>
                            </a:rPr>
                          </m:ctrlPr>
                        </m:dPr>
                        <m:e>
                          <m:r>
                            <a:rPr lang="en-SG" sz="2000" i="1" kern="0" baseline="0">
                              <a:solidFill>
                                <a:srgbClr val="32862E"/>
                              </a:solidFill>
                              <a:latin typeface="Cambria Math" panose="02040503050406030204" pitchFamily="18" charset="0"/>
                              <a:cs typeface="Times New Roman" panose="02020603050405020304" pitchFamily="18" charset="0"/>
                            </a:rPr>
                            <m:t>𝑢</m:t>
                          </m:r>
                        </m:e>
                      </m:d>
                      <m:r>
                        <a:rPr lang="en-SG" sz="2000" b="0" i="1" kern="0" baseline="0" smtClean="0">
                          <a:solidFill>
                            <a:srgbClr val="32862E"/>
                          </a:solidFill>
                          <a:latin typeface="Cambria Math" panose="02040503050406030204" pitchFamily="18" charset="0"/>
                          <a:cs typeface="Times New Roman" panose="02020603050405020304" pitchFamily="18" charset="0"/>
                        </a:rPr>
                        <m:t>−</m:t>
                      </m:r>
                      <m:sSub>
                        <m:sSubPr>
                          <m:ctrlPr>
                            <a:rPr lang="en-SG" sz="2000" b="0" i="1" kern="0" baseline="0" smtClean="0">
                              <a:solidFill>
                                <a:srgbClr val="32862E"/>
                              </a:solidFill>
                              <a:latin typeface="Cambria Math" panose="02040503050406030204" pitchFamily="18" charset="0"/>
                              <a:cs typeface="Times New Roman" panose="02020603050405020304" pitchFamily="18" charset="0"/>
                            </a:rPr>
                          </m:ctrlPr>
                        </m:sSubPr>
                        <m:e>
                          <m:r>
                            <a:rPr lang="en-SG" sz="2000" b="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SG" sz="2000" b="0" i="1" kern="0" baseline="0" smtClean="0">
                              <a:solidFill>
                                <a:srgbClr val="32862E"/>
                              </a:solidFill>
                              <a:latin typeface="Cambria Math" panose="02040503050406030204" pitchFamily="18" charset="0"/>
                              <a:cs typeface="Times New Roman" panose="02020603050405020304" pitchFamily="18" charset="0"/>
                            </a:rPr>
                            <m:t>𝑘</m:t>
                          </m:r>
                        </m:sub>
                      </m:sSub>
                      <m:r>
                        <a:rPr lang="en-SG" sz="2000" i="1" kern="0" baseline="0" smtClean="0">
                          <a:solidFill>
                            <a:srgbClr val="32862E"/>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SG" sz="2000" i="1" kern="0" baseline="0">
                              <a:solidFill>
                                <a:srgbClr val="32862E"/>
                              </a:solidFill>
                              <a:latin typeface="Cambria Math" panose="02040503050406030204" pitchFamily="18" charset="0"/>
                              <a:ea typeface="Cambria Math" panose="02040503050406030204" pitchFamily="18" charset="0"/>
                            </a:rPr>
                          </m:ctrlPr>
                        </m:sSubPr>
                        <m:e>
                          <m:r>
                            <a:rPr lang="en-SG" sz="2000" i="1" kern="0" baseline="0">
                              <a:solidFill>
                                <a:srgbClr val="32862E"/>
                              </a:solidFill>
                              <a:latin typeface="Cambria Math" panose="02040503050406030204" pitchFamily="18" charset="0"/>
                              <a:ea typeface="Cambria Math" panose="02040503050406030204" pitchFamily="18" charset="0"/>
                            </a:rPr>
                            <m:t>𝜖</m:t>
                          </m:r>
                        </m:e>
                        <m:sub>
                          <m:r>
                            <a:rPr lang="en-SG" sz="2000" i="1" kern="0" baseline="0">
                              <a:solidFill>
                                <a:srgbClr val="32862E"/>
                              </a:solidFill>
                              <a:latin typeface="Cambria Math" panose="02040503050406030204" pitchFamily="18" charset="0"/>
                              <a:ea typeface="Cambria Math" panose="02040503050406030204" pitchFamily="18" charset="0"/>
                            </a:rPr>
                            <m:t>𝑟</m:t>
                          </m:r>
                        </m:sub>
                      </m:sSub>
                      <m:r>
                        <a:rPr lang="en-SG" sz="2000" i="1" kern="0" baseline="0">
                          <a:solidFill>
                            <a:srgbClr val="32862E"/>
                          </a:solidFill>
                          <a:latin typeface="Cambria Math" panose="02040503050406030204" pitchFamily="18" charset="0"/>
                          <a:ea typeface="Cambria Math" panose="02040503050406030204" pitchFamily="18" charset="0"/>
                        </a:rPr>
                        <m:t>𝛿</m:t>
                      </m:r>
                      <m:r>
                        <a:rPr lang="en-SG" sz="2000" i="1" kern="0" baseline="0" smtClean="0">
                          <a:solidFill>
                            <a:srgbClr val="32862E"/>
                          </a:solidFill>
                          <a:latin typeface="Cambria Math" panose="02040503050406030204" pitchFamily="18" charset="0"/>
                          <a:ea typeface="Cambria Math" panose="02040503050406030204" pitchFamily="18" charset="0"/>
                        </a:rPr>
                        <m:t>∗</m:t>
                      </m:r>
                      <m:r>
                        <a:rPr lang="en-SG" sz="2000" b="0" i="1" kern="0" baseline="0" smtClean="0">
                          <a:solidFill>
                            <a:srgbClr val="32862E"/>
                          </a:solidFill>
                          <a:latin typeface="Cambria Math" panose="02040503050406030204" pitchFamily="18" charset="0"/>
                          <a:ea typeface="Cambria Math" panose="02040503050406030204" pitchFamily="18" charset="0"/>
                        </a:rPr>
                        <m:t>𝑑</m:t>
                      </m:r>
                      <m:r>
                        <a:rPr lang="en-SG" sz="2000" b="0" i="1" kern="0" baseline="0" smtClean="0">
                          <a:solidFill>
                            <a:srgbClr val="32862E"/>
                          </a:solidFill>
                          <a:latin typeface="Cambria Math" panose="02040503050406030204" pitchFamily="18" charset="0"/>
                          <a:ea typeface="Cambria Math" panose="02040503050406030204" pitchFamily="18" charset="0"/>
                        </a:rPr>
                        <m:t>(</m:t>
                      </m:r>
                      <m:r>
                        <a:rPr lang="en-SG" sz="2000" b="0" i="1" kern="0" baseline="0" smtClean="0">
                          <a:solidFill>
                            <a:srgbClr val="32862E"/>
                          </a:solidFill>
                          <a:latin typeface="Cambria Math" panose="02040503050406030204" pitchFamily="18" charset="0"/>
                          <a:ea typeface="Cambria Math" panose="02040503050406030204" pitchFamily="18" charset="0"/>
                        </a:rPr>
                        <m:t>𝑢</m:t>
                      </m:r>
                      <m:r>
                        <a:rPr lang="en-SG" sz="2000" b="0" i="1" kern="0" baseline="0" smtClean="0">
                          <a:solidFill>
                            <a:srgbClr val="32862E"/>
                          </a:solidFill>
                          <a:latin typeface="Cambria Math" panose="02040503050406030204" pitchFamily="18" charset="0"/>
                          <a:ea typeface="Cambria Math" panose="02040503050406030204" pitchFamily="18" charset="0"/>
                        </a:rPr>
                        <m:t>)}</m:t>
                      </m:r>
                    </m:oMath>
                  </a14:m>
                  <a:r>
                    <a:rPr lang="en-SG" sz="2000" kern="0" baseline="0" dirty="0">
                      <a:solidFill>
                        <a:srgbClr val="32862E"/>
                      </a:solidFill>
                      <a:latin typeface="Times New Roman" panose="02020603050405020304"/>
                    </a:rPr>
                    <a:t> </a:t>
                  </a:r>
                  <a:endParaRPr lang="en-SG" sz="2000" dirty="0">
                    <a:solidFill>
                      <a:srgbClr val="32862E"/>
                    </a:solidFill>
                  </a:endParaRPr>
                </a:p>
              </p:txBody>
            </p:sp>
          </mc:Choice>
          <mc:Fallback xmlns="">
            <p:sp>
              <p:nvSpPr>
                <p:cNvPr id="19" name="Rectangle 18">
                  <a:extLst>
                    <a:ext uri="{FF2B5EF4-FFF2-40B4-BE49-F238E27FC236}">
                      <a16:creationId xmlns:a16="http://schemas.microsoft.com/office/drawing/2014/main" id="{7BBAACE2-86D1-4688-A226-65F75984F495}"/>
                    </a:ext>
                  </a:extLst>
                </p:cNvPr>
                <p:cNvSpPr>
                  <a:spLocks noRot="1" noChangeAspect="1" noMove="1" noResize="1" noEditPoints="1" noAdjustHandles="1" noChangeArrowheads="1" noChangeShapeType="1" noTextEdit="1"/>
                </p:cNvSpPr>
                <p:nvPr/>
              </p:nvSpPr>
              <p:spPr>
                <a:xfrm>
                  <a:off x="972234" y="5740244"/>
                  <a:ext cx="3860096" cy="46205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D57E2E7-6B92-47F6-8FBE-250C45F4BFF3}"/>
                    </a:ext>
                  </a:extLst>
                </p:cNvPr>
                <p:cNvSpPr/>
                <p:nvPr/>
              </p:nvSpPr>
              <p:spPr>
                <a:xfrm>
                  <a:off x="4983259" y="5721453"/>
                  <a:ext cx="3517373" cy="462050"/>
                </a:xfrm>
                <a:prstGeom prst="rect">
                  <a:avLst/>
                </a:prstGeom>
              </p:spPr>
              <p:txBody>
                <a:bodyPr wrap="none">
                  <a:spAutoFit/>
                </a:bodyPr>
                <a:lstStyle/>
                <a:p>
                  <a14:m>
                    <m:oMath xmlns:m="http://schemas.openxmlformats.org/officeDocument/2006/math">
                      <m:r>
                        <m:rPr>
                          <m:sty m:val="p"/>
                        </m:rPr>
                        <a:rPr lang="en-SG" sz="2000" kern="0" baseline="0" smtClean="0">
                          <a:solidFill>
                            <a:srgbClr val="0000FF"/>
                          </a:solidFill>
                          <a:latin typeface="Cambria Math" panose="02040503050406030204" pitchFamily="18" charset="0"/>
                        </a:rPr>
                        <m:t>m</m:t>
                      </m:r>
                      <m:r>
                        <m:rPr>
                          <m:sty m:val="p"/>
                        </m:rPr>
                        <a:rPr lang="en-SG" sz="2000" b="0" i="0" kern="0" baseline="0" smtClean="0">
                          <a:solidFill>
                            <a:srgbClr val="0000FF"/>
                          </a:solidFill>
                          <a:latin typeface="Cambria Math" panose="02040503050406030204" pitchFamily="18" charset="0"/>
                        </a:rPr>
                        <m:t>in</m:t>
                      </m:r>
                      <m:r>
                        <a:rPr lang="en-SG" sz="2000" b="0" i="1" kern="0" baseline="0" smtClean="0">
                          <a:solidFill>
                            <a:srgbClr val="0000FF"/>
                          </a:solidFill>
                          <a:latin typeface="Cambria Math" panose="02040503050406030204" pitchFamily="18" charset="0"/>
                        </a:rPr>
                        <m:t>⁡{</m:t>
                      </m:r>
                      <m:sSubSup>
                        <m:sSubSupPr>
                          <m:ctrlPr>
                            <a:rPr lang="en-SG" sz="2000" i="1" kern="0" baseline="0">
                              <a:solidFill>
                                <a:srgbClr val="0000FF"/>
                              </a:solidFill>
                              <a:latin typeface="Cambria Math" panose="02040503050406030204" pitchFamily="18" charset="0"/>
                              <a:cs typeface="Times New Roman" panose="02020603050405020304" pitchFamily="18" charset="0"/>
                            </a:rPr>
                          </m:ctrlPr>
                        </m:sSubSupPr>
                        <m:e>
                          <m:r>
                            <a:rPr lang="en-SG" sz="2000" b="1" i="1" kern="0" baseline="0">
                              <a:solidFill>
                                <a:srgbClr val="0000FF"/>
                              </a:solidFill>
                              <a:latin typeface="Cambria Math" panose="02040503050406030204" pitchFamily="18" charset="0"/>
                              <a:cs typeface="Times New Roman" panose="02020603050405020304" pitchFamily="18" charset="0"/>
                            </a:rPr>
                            <m:t>𝒓</m:t>
                          </m:r>
                        </m:e>
                        <m:sub>
                          <m:r>
                            <a:rPr lang="en-SG" sz="2000" i="1" kern="0" baseline="0">
                              <a:solidFill>
                                <a:srgbClr val="0000FF"/>
                              </a:solidFill>
                              <a:latin typeface="Cambria Math" panose="02040503050406030204" pitchFamily="18" charset="0"/>
                              <a:cs typeface="Times New Roman" panose="02020603050405020304" pitchFamily="18" charset="0"/>
                            </a:rPr>
                            <m:t>𝑠</m:t>
                          </m:r>
                        </m:sub>
                        <m:sup>
                          <m:d>
                            <m:dPr>
                              <m:ctrlPr>
                                <a:rPr lang="en-SG" sz="2000" i="1" kern="0" baseline="0">
                                  <a:solidFill>
                                    <a:srgbClr val="0000FF"/>
                                  </a:solidFill>
                                  <a:latin typeface="Cambria Math" panose="02040503050406030204" pitchFamily="18" charset="0"/>
                                  <a:cs typeface="Times New Roman" panose="02020603050405020304" pitchFamily="18" charset="0"/>
                                </a:rPr>
                              </m:ctrlPr>
                            </m:dPr>
                            <m:e>
                              <m:r>
                                <a:rPr lang="en-SG" sz="2000" i="1" kern="0" baseline="0">
                                  <a:solidFill>
                                    <a:srgbClr val="0000FF"/>
                                  </a:solidFill>
                                  <a:latin typeface="Cambria Math" panose="02040503050406030204" pitchFamily="18" charset="0"/>
                                  <a:cs typeface="Times New Roman" panose="02020603050405020304" pitchFamily="18" charset="0"/>
                                </a:rPr>
                                <m:t>𝑘</m:t>
                              </m:r>
                            </m:e>
                          </m:d>
                        </m:sup>
                      </m:sSubSup>
                      <m:d>
                        <m:dPr>
                          <m:begChr m:val="["/>
                          <m:endChr m:val="]"/>
                          <m:ctrlPr>
                            <a:rPr lang="en-SG" sz="2000" i="1" kern="0" baseline="0">
                              <a:solidFill>
                                <a:srgbClr val="0000FF"/>
                              </a:solidFill>
                              <a:latin typeface="Cambria Math" panose="02040503050406030204" pitchFamily="18" charset="0"/>
                              <a:cs typeface="Times New Roman" panose="02020603050405020304" pitchFamily="18" charset="0"/>
                            </a:rPr>
                          </m:ctrlPr>
                        </m:dPr>
                        <m:e>
                          <m:r>
                            <a:rPr lang="en-SG" sz="2000" i="1" kern="0" baseline="0">
                              <a:solidFill>
                                <a:srgbClr val="0000FF"/>
                              </a:solidFill>
                              <a:latin typeface="Cambria Math" panose="02040503050406030204" pitchFamily="18" charset="0"/>
                              <a:cs typeface="Times New Roman" panose="02020603050405020304" pitchFamily="18" charset="0"/>
                            </a:rPr>
                            <m:t>𝑢</m:t>
                          </m:r>
                        </m:e>
                      </m:d>
                      <m:r>
                        <a:rPr lang="en-SG" sz="2000" b="0" i="1" kern="0" baseline="0" smtClean="0">
                          <a:solidFill>
                            <a:srgbClr val="0000FF"/>
                          </a:solidFill>
                          <a:latin typeface="Cambria Math" panose="02040503050406030204" pitchFamily="18" charset="0"/>
                          <a:cs typeface="Times New Roman" panose="02020603050405020304" pitchFamily="18" charset="0"/>
                        </a:rPr>
                        <m:t>,</m:t>
                      </m:r>
                      <m:r>
                        <a:rPr lang="en-SG" sz="2000" i="1" kern="0" baseline="0" smtClean="0">
                          <a:solidFill>
                            <a:srgbClr val="0000FF"/>
                          </a:solidFill>
                          <a:latin typeface="Cambria Math" panose="02040503050406030204" pitchFamily="18" charset="0"/>
                          <a:cs typeface="Times New Roman" panose="02020603050405020304" pitchFamily="18" charset="0"/>
                        </a:rPr>
                        <m:t> </m:t>
                      </m:r>
                      <m:r>
                        <a:rPr lang="en-SG" sz="2000" b="0" i="1" kern="0" baseline="0" smtClean="0">
                          <a:solidFill>
                            <a:srgbClr val="0000FF"/>
                          </a:solidFill>
                          <a:latin typeface="Cambria Math" panose="02040503050406030204" pitchFamily="18" charset="0"/>
                          <a:cs typeface="Times New Roman" panose="02020603050405020304" pitchFamily="18" charset="0"/>
                        </a:rPr>
                        <m:t> </m:t>
                      </m:r>
                      <m:sSub>
                        <m:sSubPr>
                          <m:ctrlPr>
                            <a:rPr lang="en-SG" sz="2000" b="0" i="1" kern="0" baseline="0" smtClean="0">
                              <a:solidFill>
                                <a:srgbClr val="0000FF"/>
                              </a:solidFill>
                              <a:latin typeface="Cambria Math" panose="02040503050406030204" pitchFamily="18" charset="0"/>
                              <a:cs typeface="Times New Roman" panose="02020603050405020304" pitchFamily="18" charset="0"/>
                            </a:rPr>
                          </m:ctrlPr>
                        </m:sSubPr>
                        <m:e>
                          <m:r>
                            <a:rPr lang="en-SG" sz="2000" b="0" i="1" kern="0" baseline="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SG" sz="2000" b="0" i="1" kern="0" baseline="0" smtClean="0">
                              <a:solidFill>
                                <a:srgbClr val="0000FF"/>
                              </a:solidFill>
                              <a:latin typeface="Cambria Math" panose="02040503050406030204" pitchFamily="18" charset="0"/>
                              <a:cs typeface="Times New Roman" panose="02020603050405020304" pitchFamily="18" charset="0"/>
                            </a:rPr>
                            <m:t>𝑘</m:t>
                          </m:r>
                        </m:sub>
                      </m:sSub>
                      <m:r>
                        <a:rPr lang="en-SG" sz="2000" i="1" kern="0" baseline="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SG" sz="2000" i="1" kern="0" baseline="0">
                              <a:solidFill>
                                <a:srgbClr val="0000FF"/>
                              </a:solidFill>
                              <a:latin typeface="Cambria Math" panose="02040503050406030204" pitchFamily="18" charset="0"/>
                              <a:ea typeface="Cambria Math" panose="02040503050406030204" pitchFamily="18" charset="0"/>
                            </a:rPr>
                          </m:ctrlPr>
                        </m:sSubPr>
                        <m:e>
                          <m:r>
                            <a:rPr lang="en-SG" sz="2000" i="1" kern="0" baseline="0">
                              <a:solidFill>
                                <a:srgbClr val="0000FF"/>
                              </a:solidFill>
                              <a:latin typeface="Cambria Math" panose="02040503050406030204" pitchFamily="18" charset="0"/>
                              <a:ea typeface="Cambria Math" panose="02040503050406030204" pitchFamily="18" charset="0"/>
                            </a:rPr>
                            <m:t>𝜖</m:t>
                          </m:r>
                        </m:e>
                        <m:sub>
                          <m:r>
                            <a:rPr lang="en-SG" sz="2000" i="1" kern="0" baseline="0">
                              <a:solidFill>
                                <a:srgbClr val="0000FF"/>
                              </a:solidFill>
                              <a:latin typeface="Cambria Math" panose="02040503050406030204" pitchFamily="18" charset="0"/>
                              <a:ea typeface="Cambria Math" panose="02040503050406030204" pitchFamily="18" charset="0"/>
                            </a:rPr>
                            <m:t>𝑟</m:t>
                          </m:r>
                        </m:sub>
                      </m:sSub>
                      <m:r>
                        <a:rPr lang="en-SG" sz="2000" i="1" kern="0" baseline="0">
                          <a:solidFill>
                            <a:srgbClr val="0000FF"/>
                          </a:solidFill>
                          <a:latin typeface="Cambria Math" panose="02040503050406030204" pitchFamily="18" charset="0"/>
                          <a:ea typeface="Cambria Math" panose="02040503050406030204" pitchFamily="18" charset="0"/>
                        </a:rPr>
                        <m:t>𝛿</m:t>
                      </m:r>
                      <m:r>
                        <a:rPr lang="en-SG" sz="2000" i="1" kern="0" baseline="0" smtClean="0">
                          <a:solidFill>
                            <a:srgbClr val="0000FF"/>
                          </a:solidFill>
                          <a:latin typeface="Cambria Math" panose="02040503050406030204" pitchFamily="18" charset="0"/>
                          <a:ea typeface="Cambria Math" panose="02040503050406030204" pitchFamily="18" charset="0"/>
                        </a:rPr>
                        <m:t>∗</m:t>
                      </m:r>
                      <m:r>
                        <a:rPr lang="en-SG" sz="2000" b="0" i="1" kern="0" baseline="0" smtClean="0">
                          <a:solidFill>
                            <a:srgbClr val="0000FF"/>
                          </a:solidFill>
                          <a:latin typeface="Cambria Math" panose="02040503050406030204" pitchFamily="18" charset="0"/>
                          <a:ea typeface="Cambria Math" panose="02040503050406030204" pitchFamily="18" charset="0"/>
                        </a:rPr>
                        <m:t>𝑑</m:t>
                      </m:r>
                      <m:r>
                        <a:rPr lang="en-SG" sz="2000" b="0" i="1" kern="0" baseline="0" smtClean="0">
                          <a:solidFill>
                            <a:srgbClr val="0000FF"/>
                          </a:solidFill>
                          <a:latin typeface="Cambria Math" panose="02040503050406030204" pitchFamily="18" charset="0"/>
                          <a:ea typeface="Cambria Math" panose="02040503050406030204" pitchFamily="18" charset="0"/>
                        </a:rPr>
                        <m:t>(</m:t>
                      </m:r>
                      <m:r>
                        <a:rPr lang="en-SG" sz="2000" b="0" i="1" kern="0" baseline="0" smtClean="0">
                          <a:solidFill>
                            <a:srgbClr val="0000FF"/>
                          </a:solidFill>
                          <a:latin typeface="Cambria Math" panose="02040503050406030204" pitchFamily="18" charset="0"/>
                          <a:ea typeface="Cambria Math" panose="02040503050406030204" pitchFamily="18" charset="0"/>
                        </a:rPr>
                        <m:t>𝑢</m:t>
                      </m:r>
                      <m:r>
                        <a:rPr lang="en-SG" sz="2000" b="0" i="1" kern="0" baseline="0" smtClean="0">
                          <a:solidFill>
                            <a:srgbClr val="0000FF"/>
                          </a:solidFill>
                          <a:latin typeface="Cambria Math" panose="02040503050406030204" pitchFamily="18" charset="0"/>
                          <a:ea typeface="Cambria Math" panose="02040503050406030204" pitchFamily="18" charset="0"/>
                        </a:rPr>
                        <m:t>)}</m:t>
                      </m:r>
                    </m:oMath>
                  </a14:m>
                  <a:r>
                    <a:rPr lang="en-SG" sz="2000" kern="0" baseline="0" dirty="0">
                      <a:solidFill>
                        <a:srgbClr val="0000FF"/>
                      </a:solidFill>
                      <a:latin typeface="Times New Roman" panose="02020603050405020304"/>
                    </a:rPr>
                    <a:t> </a:t>
                  </a:r>
                  <a:endParaRPr lang="en-SG" sz="2000" dirty="0">
                    <a:solidFill>
                      <a:srgbClr val="0000FF"/>
                    </a:solidFill>
                  </a:endParaRPr>
                </a:p>
              </p:txBody>
            </p:sp>
          </mc:Choice>
          <mc:Fallback xmlns="">
            <p:sp>
              <p:nvSpPr>
                <p:cNvPr id="20" name="Rectangle 19">
                  <a:extLst>
                    <a:ext uri="{FF2B5EF4-FFF2-40B4-BE49-F238E27FC236}">
                      <a16:creationId xmlns:a16="http://schemas.microsoft.com/office/drawing/2014/main" id="{7D57E2E7-6B92-47F6-8FBE-250C45F4BFF3}"/>
                    </a:ext>
                  </a:extLst>
                </p:cNvPr>
                <p:cNvSpPr>
                  <a:spLocks noRot="1" noChangeAspect="1" noMove="1" noResize="1" noEditPoints="1" noAdjustHandles="1" noChangeArrowheads="1" noChangeShapeType="1" noTextEdit="1"/>
                </p:cNvSpPr>
                <p:nvPr/>
              </p:nvSpPr>
              <p:spPr>
                <a:xfrm>
                  <a:off x="4983259" y="5721453"/>
                  <a:ext cx="3517373" cy="462050"/>
                </a:xfrm>
                <a:prstGeom prst="rect">
                  <a:avLst/>
                </a:prstGeom>
                <a:blipFill>
                  <a:blip r:embed="rId7"/>
                  <a:stretch>
                    <a:fillRect/>
                  </a:stretch>
                </a:blipFill>
              </p:spPr>
              <p:txBody>
                <a:bodyPr/>
                <a:lstStyle/>
                <a:p>
                  <a:r>
                    <a:rPr lang="en-SG">
                      <a:noFill/>
                    </a:rPr>
                    <a:t> </a:t>
                  </a:r>
                </a:p>
              </p:txBody>
            </p:sp>
          </mc:Fallback>
        </mc:AlternateContent>
        <p:cxnSp>
          <p:nvCxnSpPr>
            <p:cNvPr id="21" name="直接箭头连接符 176">
              <a:extLst>
                <a:ext uri="{FF2B5EF4-FFF2-40B4-BE49-F238E27FC236}">
                  <a16:creationId xmlns:a16="http://schemas.microsoft.com/office/drawing/2014/main" id="{C55D3B95-2145-4E5F-A4D0-6A8412F515F7}"/>
                </a:ext>
              </a:extLst>
            </p:cNvPr>
            <p:cNvCxnSpPr>
              <a:cxnSpLocks/>
            </p:cNvCxnSpPr>
            <p:nvPr/>
          </p:nvCxnSpPr>
          <p:spPr>
            <a:xfrm>
              <a:off x="2790519" y="5322507"/>
              <a:ext cx="0" cy="527887"/>
            </a:xfrm>
            <a:prstGeom prst="straightConnector1">
              <a:avLst/>
            </a:prstGeom>
            <a:ln w="28575">
              <a:solidFill>
                <a:srgbClr val="32862E"/>
              </a:solidFill>
              <a:tailEnd type="triangle"/>
            </a:ln>
          </p:spPr>
          <p:style>
            <a:lnRef idx="1">
              <a:schemeClr val="dk1"/>
            </a:lnRef>
            <a:fillRef idx="0">
              <a:schemeClr val="dk1"/>
            </a:fillRef>
            <a:effectRef idx="0">
              <a:schemeClr val="dk1"/>
            </a:effectRef>
            <a:fontRef idx="minor">
              <a:schemeClr val="tx1"/>
            </a:fontRef>
          </p:style>
        </p:cxnSp>
        <p:cxnSp>
          <p:nvCxnSpPr>
            <p:cNvPr id="22" name="直接箭头连接符 176">
              <a:extLst>
                <a:ext uri="{FF2B5EF4-FFF2-40B4-BE49-F238E27FC236}">
                  <a16:creationId xmlns:a16="http://schemas.microsoft.com/office/drawing/2014/main" id="{106F933A-5D52-43A6-B000-C89970D03250}"/>
                </a:ext>
              </a:extLst>
            </p:cNvPr>
            <p:cNvCxnSpPr>
              <a:cxnSpLocks/>
            </p:cNvCxnSpPr>
            <p:nvPr/>
          </p:nvCxnSpPr>
          <p:spPr>
            <a:xfrm>
              <a:off x="6772971" y="5322507"/>
              <a:ext cx="0" cy="527887"/>
            </a:xfrm>
            <a:prstGeom prst="straightConnector1">
              <a:avLst/>
            </a:prstGeom>
            <a:ln w="28575">
              <a:solidFill>
                <a:srgbClr val="0000FF"/>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08761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a:xfrm>
            <a:off x="612059" y="609600"/>
            <a:ext cx="8583561" cy="1143000"/>
          </a:xfrm>
        </p:spPr>
        <p:txBody>
          <a:bodyPr/>
          <a:lstStyle/>
          <a:p>
            <a:r>
              <a:rPr lang="en-SG" dirty="0"/>
              <a:t>TEA+: Pruning Random Walks</a:t>
            </a:r>
          </a:p>
        </p:txBody>
      </p:sp>
      <p:sp>
        <p:nvSpPr>
          <p:cNvPr id="5" name="Content Placeholder 4">
            <a:extLst>
              <a:ext uri="{FF2B5EF4-FFF2-40B4-BE49-F238E27FC236}">
                <a16:creationId xmlns:a16="http://schemas.microsoft.com/office/drawing/2014/main" id="{19A15DBD-3AF1-40C3-A53C-9EC0A7C7B2DB}"/>
              </a:ext>
            </a:extLst>
          </p:cNvPr>
          <p:cNvSpPr>
            <a:spLocks noGrp="1"/>
          </p:cNvSpPr>
          <p:nvPr>
            <p:ph idx="1"/>
          </p:nvPr>
        </p:nvSpPr>
        <p:spPr/>
        <p:txBody>
          <a:bodyPr/>
          <a:lstStyle/>
          <a:p>
            <a:pPr marL="0" indent="0">
              <a:buNone/>
            </a:pPr>
            <a:endParaRPr lang="en-SG" sz="2600" dirty="0">
              <a:solidFill>
                <a:schemeClr val="tx1"/>
              </a:solidFill>
              <a:latin typeface="+mj-lt"/>
            </a:endParaRPr>
          </a:p>
          <a:p>
            <a:endParaRPr lang="en-SG" dirty="0">
              <a:latin typeface="+mj-lt"/>
            </a:endParaRPr>
          </a:p>
        </p:txBody>
      </p:sp>
      <p:sp>
        <p:nvSpPr>
          <p:cNvPr id="6" name="Rectangle 5">
            <a:extLst>
              <a:ext uri="{FF2B5EF4-FFF2-40B4-BE49-F238E27FC236}">
                <a16:creationId xmlns:a16="http://schemas.microsoft.com/office/drawing/2014/main" id="{7B8A56FB-815E-48E4-94FE-563FDFCC755E}"/>
              </a:ext>
            </a:extLst>
          </p:cNvPr>
          <p:cNvSpPr/>
          <p:nvPr/>
        </p:nvSpPr>
        <p:spPr bwMode="auto">
          <a:xfrm>
            <a:off x="3903860" y="2060916"/>
            <a:ext cx="3495561" cy="98892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A3C7278-B9A8-49F0-8298-C88036CC3C9B}"/>
                  </a:ext>
                </a:extLst>
              </p:cNvPr>
              <p:cNvSpPr/>
              <p:nvPr/>
            </p:nvSpPr>
            <p:spPr>
              <a:xfrm>
                <a:off x="4944969" y="3604681"/>
                <a:ext cx="3549316" cy="914225"/>
              </a:xfrm>
              <a:prstGeom prst="rect">
                <a:avLst/>
              </a:prstGeom>
              <a:ln w="28575">
                <a:solidFill>
                  <a:srgbClr val="0000FF"/>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SG" sz="2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7"/>
                            </m:r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𝑢</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5"/>
                                </m:r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𝑘</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=0</m:t>
                              </m:r>
                            </m:sub>
                            <m:sup>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𝐾</m:t>
                              </m:r>
                            </m:sup>
                            <m:e>
                              <m:sSubSup>
                                <m:sSubSupPr>
                                  <m:ctrlPr>
                                    <a:rPr kumimoji="0" lang="en-SG" sz="2200" b="0" i="1" u="none" strike="noStrike" kern="0" cap="none" spc="0" normalizeH="0" baseline="0" noProof="0" smtClean="0">
                                      <a:ln>
                                        <a:noFill/>
                                      </a:ln>
                                      <a:solidFill>
                                        <a:srgbClr val="0000FF"/>
                                      </a:solidFill>
                                      <a:effectLst/>
                                      <a:uLnTx/>
                                      <a:uFillTx/>
                                      <a:latin typeface="Cambria Math" panose="02040503050406030204" pitchFamily="18" charset="0"/>
                                      <a:ea typeface="+mn-ea"/>
                                      <a:cs typeface="Times New Roman" panose="02020603050405020304" pitchFamily="18" charset="0"/>
                                    </a:rPr>
                                  </m:ctrlPr>
                                </m:sSubSupPr>
                                <m:e>
                                  <m:r>
                                    <a:rPr kumimoji="0" lang="en-SG" sz="2200" b="1"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𝒓𝒃</m:t>
                                  </m:r>
                                </m:e>
                                <m:sub>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𝑠</m:t>
                                  </m:r>
                                </m:sub>
                                <m:sup>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𝑘</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sup>
                              </m:sSubSup>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𝑢</m:t>
                              </m:r>
                              <m:r>
                                <a:rPr kumimoji="0" lang="en-SG" sz="2200" b="0" i="1" u="none" strike="noStrike" kern="0" cap="none" spc="0" normalizeH="0" baseline="0" noProof="0">
                                  <a:ln>
                                    <a:noFill/>
                                  </a:ln>
                                  <a:solidFill>
                                    <a:srgbClr val="0000FF"/>
                                  </a:solidFill>
                                  <a:effectLst/>
                                  <a:uLnTx/>
                                  <a:uFillTx/>
                                  <a:latin typeface="Cambria Math" panose="02040503050406030204" pitchFamily="18" charset="0"/>
                                  <a:ea typeface="+mn-ea"/>
                                  <a:cs typeface="Times New Roman" panose="02020603050405020304" pitchFamily="18" charset="0"/>
                                </a:rPr>
                                <m:t>]∗</m:t>
                              </m:r>
                              <m:sSubSup>
                                <m:sSubSupPr>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SG" sz="22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𝒉</m:t>
                                  </m:r>
                                </m:e>
                                <m:sub>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𝑘</m:t>
                                      </m:r>
                                    </m:e>
                                  </m:d>
                                </m:sup>
                              </m:sSubSup>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𝑣</m:t>
                              </m:r>
                              <m:r>
                                <a:rPr kumimoji="0" lang="en-SG" sz="2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kumimoji="0" lang="en-SG" sz="2200" b="0" i="0" u="none" strike="noStrike" kern="0" cap="none" spc="0" normalizeH="0" baseline="0" noProof="0" dirty="0">
                  <a:ln>
                    <a:noFill/>
                  </a:ln>
                  <a:solidFill>
                    <a:sysClr val="windowText" lastClr="000000"/>
                  </a:solidFill>
                  <a:effectLst/>
                  <a:uLnTx/>
                  <a:uFillTx/>
                </a:endParaRPr>
              </a:p>
            </p:txBody>
          </p:sp>
        </mc:Choice>
        <mc:Fallback xmlns="">
          <p:sp>
            <p:nvSpPr>
              <p:cNvPr id="3" name="Rectangle 2">
                <a:extLst>
                  <a:ext uri="{FF2B5EF4-FFF2-40B4-BE49-F238E27FC236}">
                    <a16:creationId xmlns:a16="http://schemas.microsoft.com/office/drawing/2014/main" id="{DA3C7278-B9A8-49F0-8298-C88036CC3C9B}"/>
                  </a:ext>
                </a:extLst>
              </p:cNvPr>
              <p:cNvSpPr>
                <a:spLocks noRot="1" noChangeAspect="1" noMove="1" noResize="1" noEditPoints="1" noAdjustHandles="1" noChangeArrowheads="1" noChangeShapeType="1" noTextEdit="1"/>
              </p:cNvSpPr>
              <p:nvPr/>
            </p:nvSpPr>
            <p:spPr>
              <a:xfrm>
                <a:off x="4944969" y="3604681"/>
                <a:ext cx="3549316" cy="914225"/>
              </a:xfrm>
              <a:prstGeom prst="rect">
                <a:avLst/>
              </a:prstGeom>
              <a:blipFill>
                <a:blip r:embed="rId2"/>
                <a:stretch>
                  <a:fillRect/>
                </a:stretch>
              </a:blipFill>
              <a:ln w="28575">
                <a:solidFill>
                  <a:srgbClr val="0000FF"/>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6C84A9-59AC-4861-9EF6-5B50386DB795}"/>
                  </a:ext>
                </a:extLst>
              </p:cNvPr>
              <p:cNvSpPr/>
              <p:nvPr/>
            </p:nvSpPr>
            <p:spPr>
              <a:xfrm>
                <a:off x="1115581" y="3604682"/>
                <a:ext cx="3458383" cy="914225"/>
              </a:xfrm>
              <a:prstGeom prst="rect">
                <a:avLst/>
              </a:prstGeom>
              <a:ln w="28575">
                <a:solidFill>
                  <a:srgbClr val="32862E"/>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SG" sz="2200" i="1" kern="0" baseline="0">
                              <a:solidFill>
                                <a:prstClr val="black"/>
                              </a:solidFill>
                              <a:latin typeface="Cambria Math" panose="02040503050406030204" pitchFamily="18" charset="0"/>
                              <a:ea typeface="+mn-ea"/>
                              <a:cs typeface="Times New Roman" panose="02020603050405020304" pitchFamily="18" charset="0"/>
                            </a:rPr>
                          </m:ctrlPr>
                        </m:naryPr>
                        <m:sub>
                          <m:r>
                            <m:rPr>
                              <m:brk m:alnAt="7"/>
                            </m:rPr>
                            <a:rPr lang="en-SG" sz="2200" i="1" kern="0" baseline="0">
                              <a:solidFill>
                                <a:prstClr val="black"/>
                              </a:solidFill>
                              <a:latin typeface="Cambria Math" panose="02040503050406030204" pitchFamily="18" charset="0"/>
                              <a:ea typeface="+mn-ea"/>
                              <a:cs typeface="Times New Roman" panose="02020603050405020304" pitchFamily="18" charset="0"/>
                            </a:rPr>
                            <m:t>𝑢</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sz="2200" i="1" kern="0" baseline="0">
                                  <a:solidFill>
                                    <a:prstClr val="black"/>
                                  </a:solidFill>
                                  <a:latin typeface="Cambria Math" panose="02040503050406030204" pitchFamily="18" charset="0"/>
                                  <a:ea typeface="+mn-ea"/>
                                  <a:cs typeface="Times New Roman" panose="02020603050405020304" pitchFamily="18" charset="0"/>
                                </a:rPr>
                              </m:ctrlPr>
                            </m:naryPr>
                            <m:sub>
                              <m:r>
                                <m:rPr>
                                  <m:brk m:alnAt="25"/>
                                </m:rPr>
                                <a:rPr lang="en-SG" sz="2200" i="1" kern="0" baseline="0">
                                  <a:solidFill>
                                    <a:prstClr val="black"/>
                                  </a:solidFill>
                                  <a:latin typeface="Cambria Math" panose="02040503050406030204" pitchFamily="18" charset="0"/>
                                  <a:ea typeface="+mn-ea"/>
                                  <a:cs typeface="Times New Roman" panose="02020603050405020304" pitchFamily="18" charset="0"/>
                                </a:rPr>
                                <m:t>𝑘</m:t>
                              </m:r>
                              <m:r>
                                <a:rPr lang="en-SG" sz="2200" i="1" kern="0" baseline="0">
                                  <a:solidFill>
                                    <a:prstClr val="black"/>
                                  </a:solidFill>
                                  <a:latin typeface="Cambria Math" panose="02040503050406030204" pitchFamily="18" charset="0"/>
                                  <a:ea typeface="+mn-ea"/>
                                  <a:cs typeface="Times New Roman" panose="02020603050405020304" pitchFamily="18" charset="0"/>
                                </a:rPr>
                                <m:t>=0</m:t>
                              </m:r>
                            </m:sub>
                            <m:sup>
                              <m:r>
                                <a:rPr lang="en-SG" sz="2200" i="1" kern="0" baseline="0">
                                  <a:solidFill>
                                    <a:prstClr val="black"/>
                                  </a:solidFill>
                                  <a:latin typeface="Cambria Math" panose="02040503050406030204" pitchFamily="18" charset="0"/>
                                  <a:ea typeface="+mn-ea"/>
                                  <a:cs typeface="Times New Roman" panose="02020603050405020304" pitchFamily="18" charset="0"/>
                                </a:rPr>
                                <m:t>𝐾</m:t>
                              </m:r>
                            </m:sup>
                            <m:e>
                              <m:sSubSup>
                                <m:sSubSupPr>
                                  <m:ctrlPr>
                                    <a:rPr lang="en-SG" sz="2200" i="1" kern="0" baseline="0" smtClean="0">
                                      <a:solidFill>
                                        <a:srgbClr val="32862E"/>
                                      </a:solidFill>
                                      <a:latin typeface="Cambria Math" panose="02040503050406030204" pitchFamily="18" charset="0"/>
                                      <a:ea typeface="+mn-ea"/>
                                      <a:cs typeface="Times New Roman" panose="02020603050405020304" pitchFamily="18" charset="0"/>
                                    </a:rPr>
                                  </m:ctrlPr>
                                </m:sSubSupPr>
                                <m:e>
                                  <m:r>
                                    <a:rPr lang="en-SG" sz="2200" b="1" i="1" kern="0" baseline="0">
                                      <a:solidFill>
                                        <a:srgbClr val="32862E"/>
                                      </a:solidFill>
                                      <a:latin typeface="Cambria Math" panose="02040503050406030204" pitchFamily="18" charset="0"/>
                                      <a:ea typeface="+mn-ea"/>
                                      <a:cs typeface="Times New Roman" panose="02020603050405020304" pitchFamily="18" charset="0"/>
                                    </a:rPr>
                                    <m:t>𝒓</m:t>
                                  </m:r>
                                </m:e>
                                <m:sub>
                                  <m:r>
                                    <a:rPr lang="en-SG" sz="2200" i="1" kern="0" baseline="0">
                                      <a:solidFill>
                                        <a:srgbClr val="32862E"/>
                                      </a:solidFill>
                                      <a:latin typeface="Cambria Math" panose="02040503050406030204" pitchFamily="18" charset="0"/>
                                      <a:ea typeface="+mn-ea"/>
                                      <a:cs typeface="Times New Roman" panose="02020603050405020304" pitchFamily="18" charset="0"/>
                                    </a:rPr>
                                    <m:t>𝑠</m:t>
                                  </m:r>
                                </m:sub>
                                <m:sup>
                                  <m:r>
                                    <a:rPr lang="en-SG" sz="2200" i="1" kern="0" baseline="0">
                                      <a:solidFill>
                                        <a:srgbClr val="32862E"/>
                                      </a:solidFill>
                                      <a:latin typeface="Cambria Math" panose="02040503050406030204" pitchFamily="18" charset="0"/>
                                      <a:ea typeface="+mn-ea"/>
                                      <a:cs typeface="Times New Roman" panose="02020603050405020304" pitchFamily="18" charset="0"/>
                                    </a:rPr>
                                    <m:t>(</m:t>
                                  </m:r>
                                  <m:r>
                                    <a:rPr lang="en-SG" sz="2200" i="1" kern="0" baseline="0">
                                      <a:solidFill>
                                        <a:srgbClr val="32862E"/>
                                      </a:solidFill>
                                      <a:latin typeface="Cambria Math" panose="02040503050406030204" pitchFamily="18" charset="0"/>
                                      <a:ea typeface="+mn-ea"/>
                                      <a:cs typeface="Times New Roman" panose="02020603050405020304" pitchFamily="18" charset="0"/>
                                    </a:rPr>
                                    <m:t>𝑘</m:t>
                                  </m:r>
                                  <m:r>
                                    <a:rPr lang="en-SG" sz="2200" i="1" kern="0" baseline="0">
                                      <a:solidFill>
                                        <a:srgbClr val="32862E"/>
                                      </a:solidFill>
                                      <a:latin typeface="Cambria Math" panose="02040503050406030204" pitchFamily="18" charset="0"/>
                                      <a:ea typeface="+mn-ea"/>
                                      <a:cs typeface="Times New Roman" panose="02020603050405020304" pitchFamily="18" charset="0"/>
                                    </a:rPr>
                                    <m:t>)</m:t>
                                  </m:r>
                                </m:sup>
                              </m:sSubSup>
                              <m:r>
                                <a:rPr lang="en-SG" sz="2200" i="1" kern="0" baseline="0">
                                  <a:solidFill>
                                    <a:srgbClr val="32862E"/>
                                  </a:solidFill>
                                  <a:latin typeface="Cambria Math" panose="02040503050406030204" pitchFamily="18" charset="0"/>
                                  <a:ea typeface="+mn-ea"/>
                                  <a:cs typeface="Times New Roman" panose="02020603050405020304" pitchFamily="18" charset="0"/>
                                </a:rPr>
                                <m:t>[</m:t>
                              </m:r>
                              <m:r>
                                <a:rPr lang="en-SG" sz="2200" i="1" kern="0" baseline="0">
                                  <a:solidFill>
                                    <a:srgbClr val="32862E"/>
                                  </a:solidFill>
                                  <a:latin typeface="Cambria Math" panose="02040503050406030204" pitchFamily="18" charset="0"/>
                                  <a:ea typeface="+mn-ea"/>
                                  <a:cs typeface="Times New Roman" panose="02020603050405020304" pitchFamily="18" charset="0"/>
                                </a:rPr>
                                <m:t>𝑢</m:t>
                              </m:r>
                              <m:r>
                                <a:rPr lang="en-SG" sz="2200" i="1" kern="0" baseline="0">
                                  <a:solidFill>
                                    <a:srgbClr val="32862E"/>
                                  </a:solidFill>
                                  <a:latin typeface="Cambria Math" panose="02040503050406030204" pitchFamily="18" charset="0"/>
                                  <a:ea typeface="+mn-ea"/>
                                  <a:cs typeface="Times New Roman" panose="02020603050405020304" pitchFamily="18" charset="0"/>
                                </a:rPr>
                                <m:t>]∗</m:t>
                              </m:r>
                              <m:sSubSup>
                                <m:sSubSupPr>
                                  <m:ctrlP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sz="2200" b="1"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𝑣</m:t>
                              </m:r>
                              <m:r>
                                <a:rPr lang="en-SG" sz="2200" i="1" kern="0" baseline="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lang="en-SG" sz="2200" dirty="0"/>
              </a:p>
            </p:txBody>
          </p:sp>
        </mc:Choice>
        <mc:Fallback xmlns="">
          <p:sp>
            <p:nvSpPr>
              <p:cNvPr id="7" name="Rectangle 6">
                <a:extLst>
                  <a:ext uri="{FF2B5EF4-FFF2-40B4-BE49-F238E27FC236}">
                    <a16:creationId xmlns:a16="http://schemas.microsoft.com/office/drawing/2014/main" id="{336C84A9-59AC-4861-9EF6-5B50386DB795}"/>
                  </a:ext>
                </a:extLst>
              </p:cNvPr>
              <p:cNvSpPr>
                <a:spLocks noRot="1" noChangeAspect="1" noMove="1" noResize="1" noEditPoints="1" noAdjustHandles="1" noChangeArrowheads="1" noChangeShapeType="1" noTextEdit="1"/>
              </p:cNvSpPr>
              <p:nvPr/>
            </p:nvSpPr>
            <p:spPr>
              <a:xfrm>
                <a:off x="1115581" y="3604682"/>
                <a:ext cx="3458383" cy="914225"/>
              </a:xfrm>
              <a:prstGeom prst="rect">
                <a:avLst/>
              </a:prstGeom>
              <a:blipFill>
                <a:blip r:embed="rId3"/>
                <a:stretch>
                  <a:fillRect/>
                </a:stretch>
              </a:blipFill>
              <a:ln w="28575">
                <a:solidFill>
                  <a:srgbClr val="32862E"/>
                </a:solidFill>
              </a:ln>
            </p:spPr>
            <p:txBody>
              <a:bodyPr/>
              <a:lstStyle/>
              <a:p>
                <a:r>
                  <a:rPr lang="en-SG">
                    <a:noFill/>
                  </a:rPr>
                  <a:t> </a:t>
                </a:r>
              </a:p>
            </p:txBody>
          </p:sp>
        </mc:Fallback>
      </mc:AlternateContent>
      <p:sp>
        <p:nvSpPr>
          <p:cNvPr id="8" name="Right Arrow 1077">
            <a:extLst>
              <a:ext uri="{FF2B5EF4-FFF2-40B4-BE49-F238E27FC236}">
                <a16:creationId xmlns:a16="http://schemas.microsoft.com/office/drawing/2014/main" id="{475CB4C9-14F5-4453-8A5F-A10F1AB4BE8F}"/>
              </a:ext>
            </a:extLst>
          </p:cNvPr>
          <p:cNvSpPr/>
          <p:nvPr/>
        </p:nvSpPr>
        <p:spPr>
          <a:xfrm rot="8025457">
            <a:off x="4035468" y="3154620"/>
            <a:ext cx="519986" cy="364126"/>
          </a:xfrm>
          <a:prstGeom prst="rightArrow">
            <a:avLst/>
          </a:prstGeom>
          <a:solidFill>
            <a:srgbClr val="1F497D"/>
          </a:solidFill>
          <a:ln w="25400" cap="flat" cmpd="sng" algn="ctr">
            <a:solidFill>
              <a:srgbClr val="4F81BD">
                <a:shade val="50000"/>
              </a:srgbClr>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p:sp>
        <p:nvSpPr>
          <p:cNvPr id="10" name="Right Arrow 1077">
            <a:extLst>
              <a:ext uri="{FF2B5EF4-FFF2-40B4-BE49-F238E27FC236}">
                <a16:creationId xmlns:a16="http://schemas.microsoft.com/office/drawing/2014/main" id="{CF82F277-6134-4911-B10C-A6D8A9026BDC}"/>
              </a:ext>
            </a:extLst>
          </p:cNvPr>
          <p:cNvSpPr/>
          <p:nvPr/>
        </p:nvSpPr>
        <p:spPr>
          <a:xfrm rot="2719572">
            <a:off x="6570626" y="3170379"/>
            <a:ext cx="535927" cy="339917"/>
          </a:xfrm>
          <a:prstGeom prst="rightArrow">
            <a:avLst/>
          </a:prstGeom>
          <a:solidFill>
            <a:srgbClr val="1F497D"/>
          </a:solidFill>
          <a:ln w="25400" cap="flat" cmpd="sng" algn="ctr">
            <a:solidFill>
              <a:srgbClr val="4F81BD">
                <a:shade val="50000"/>
              </a:srgbClr>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4A7233C-318C-4994-B5F3-9805C023603C}"/>
                  </a:ext>
                </a:extLst>
              </p:cNvPr>
              <p:cNvSpPr/>
              <p:nvPr/>
            </p:nvSpPr>
            <p:spPr>
              <a:xfrm>
                <a:off x="5547097" y="4665905"/>
                <a:ext cx="2773452" cy="523220"/>
              </a:xfrm>
              <a:prstGeom prst="rect">
                <a:avLst/>
              </a:prstGeom>
            </p:spPr>
            <p:txBody>
              <a:bodyPr wrap="none">
                <a:spAutoFit/>
              </a:bodyPr>
              <a:lstStyle/>
              <a:p>
                <a14:m>
                  <m:oMath xmlns:m="http://schemas.openxmlformats.org/officeDocument/2006/math">
                    <m:r>
                      <a:rPr lang="en-SG" sz="2800" i="1" kern="0" baseline="0" smtClean="0">
                        <a:solidFill>
                          <a:srgbClr val="0000FF"/>
                        </a:solidFill>
                        <a:latin typeface="Cambria Math" panose="02040503050406030204" pitchFamily="18" charset="0"/>
                        <a:ea typeface="Cambria Math" panose="02040503050406030204" pitchFamily="18" charset="0"/>
                        <a:cs typeface="+mn-cs"/>
                      </a:rPr>
                      <m:t>∈</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[0,</m:t>
                    </m:r>
                    <m:sSub>
                      <m:sSubPr>
                        <m:ctrlPr>
                          <a:rPr lang="en-SG" sz="2800" b="0" i="1" kern="0" baseline="0" smtClean="0">
                            <a:solidFill>
                              <a:srgbClr val="0000FF"/>
                            </a:solidFill>
                            <a:latin typeface="Cambria Math" panose="02040503050406030204" pitchFamily="18" charset="0"/>
                            <a:ea typeface="Cambria Math" panose="02040503050406030204" pitchFamily="18" charset="0"/>
                            <a:cs typeface="+mn-cs"/>
                          </a:rPr>
                        </m:ctrlPr>
                      </m:sSubPr>
                      <m:e>
                        <m:r>
                          <a:rPr lang="en-SG" sz="2800" b="0" i="1" kern="0" baseline="0" smtClean="0">
                            <a:solidFill>
                              <a:srgbClr val="0000FF"/>
                            </a:solidFill>
                            <a:latin typeface="Cambria Math" panose="02040503050406030204" pitchFamily="18" charset="0"/>
                            <a:ea typeface="Cambria Math" panose="02040503050406030204" pitchFamily="18" charset="0"/>
                            <a:cs typeface="+mn-cs"/>
                          </a:rPr>
                          <m:t>𝜖</m:t>
                        </m:r>
                      </m:e>
                      <m:sub>
                        <m:r>
                          <a:rPr lang="en-SG" sz="2800" b="0" i="1" kern="0" baseline="0" smtClean="0">
                            <a:solidFill>
                              <a:srgbClr val="0000FF"/>
                            </a:solidFill>
                            <a:latin typeface="Cambria Math" panose="02040503050406030204" pitchFamily="18" charset="0"/>
                            <a:ea typeface="Cambria Math" panose="02040503050406030204" pitchFamily="18" charset="0"/>
                            <a:cs typeface="+mn-cs"/>
                          </a:rPr>
                          <m:t>𝑟</m:t>
                        </m:r>
                      </m:sub>
                    </m:sSub>
                    <m:r>
                      <a:rPr lang="en-SG" sz="2800" b="0" i="1" kern="0" baseline="0" smtClean="0">
                        <a:solidFill>
                          <a:srgbClr val="0000FF"/>
                        </a:solidFill>
                        <a:latin typeface="Cambria Math" panose="02040503050406030204" pitchFamily="18" charset="0"/>
                        <a:ea typeface="Cambria Math" panose="02040503050406030204" pitchFamily="18" charset="0"/>
                        <a:cs typeface="+mn-cs"/>
                      </a:rPr>
                      <m:t>𝛿</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𝑑</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𝑣</m:t>
                    </m:r>
                    <m:r>
                      <a:rPr lang="en-SG" sz="2800" b="0" i="1" kern="0" baseline="0" smtClean="0">
                        <a:solidFill>
                          <a:srgbClr val="0000FF"/>
                        </a:solidFill>
                        <a:latin typeface="Cambria Math" panose="02040503050406030204" pitchFamily="18" charset="0"/>
                        <a:ea typeface="Cambria Math" panose="02040503050406030204" pitchFamily="18" charset="0"/>
                        <a:cs typeface="+mn-cs"/>
                      </a:rPr>
                      <m:t>)]</m:t>
                    </m:r>
                  </m:oMath>
                </a14:m>
                <a:r>
                  <a:rPr lang="en-SG" sz="2800" kern="0" baseline="0" dirty="0">
                    <a:solidFill>
                      <a:srgbClr val="0000FF"/>
                    </a:solidFill>
                    <a:latin typeface="Times New Roman" panose="02020603050405020304"/>
                  </a:rPr>
                  <a:t> </a:t>
                </a:r>
                <a:endParaRPr lang="en-SG" dirty="0">
                  <a:solidFill>
                    <a:srgbClr val="0000FF"/>
                  </a:solidFill>
                </a:endParaRPr>
              </a:p>
            </p:txBody>
          </p:sp>
        </mc:Choice>
        <mc:Fallback xmlns="">
          <p:sp>
            <p:nvSpPr>
              <p:cNvPr id="11" name="Rectangle 10">
                <a:extLst>
                  <a:ext uri="{FF2B5EF4-FFF2-40B4-BE49-F238E27FC236}">
                    <a16:creationId xmlns:a16="http://schemas.microsoft.com/office/drawing/2014/main" id="{E4A7233C-318C-4994-B5F3-9805C023603C}"/>
                  </a:ext>
                </a:extLst>
              </p:cNvPr>
              <p:cNvSpPr>
                <a:spLocks noRot="1" noChangeAspect="1" noMove="1" noResize="1" noEditPoints="1" noAdjustHandles="1" noChangeArrowheads="1" noChangeShapeType="1" noTextEdit="1"/>
              </p:cNvSpPr>
              <p:nvPr/>
            </p:nvSpPr>
            <p:spPr>
              <a:xfrm>
                <a:off x="5547097" y="4665905"/>
                <a:ext cx="2773452"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2B5F17-3777-46DA-B155-6882A6878A75}"/>
                  </a:ext>
                </a:extLst>
              </p:cNvPr>
              <p:cNvSpPr/>
              <p:nvPr/>
            </p:nvSpPr>
            <p:spPr>
              <a:xfrm>
                <a:off x="1353553" y="2063342"/>
                <a:ext cx="6460958" cy="988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baseline="0">
                              <a:solidFill>
                                <a:srgbClr val="262626"/>
                              </a:solidFill>
                              <a:latin typeface="Cambria Math" panose="02040503050406030204" pitchFamily="18" charset="0"/>
                              <a:ea typeface="+mn-ea"/>
                              <a:cs typeface="Times New Roman" panose="02020603050405020304" pitchFamily="18" charset="0"/>
                            </a:rPr>
                          </m:ctrlPr>
                        </m:sSubPr>
                        <m:e>
                          <m:r>
                            <a:rPr lang="en-US" b="1"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SG" i="1" baseline="0">
                              <a:solidFill>
                                <a:srgbClr val="262626"/>
                              </a:solidFill>
                              <a:latin typeface="Cambria Math" panose="02040503050406030204" pitchFamily="18" charset="0"/>
                              <a:ea typeface="+mn-ea"/>
                              <a:cs typeface="Times New Roman" panose="02020603050405020304" pitchFamily="18" charset="0"/>
                            </a:rPr>
                            <m:t>𝑠</m:t>
                          </m:r>
                        </m:sub>
                      </m:sSub>
                      <m:d>
                        <m:dPr>
                          <m:begChr m:val="["/>
                          <m:endChr m:val="]"/>
                          <m:ctrlPr>
                            <a:rPr lang="en-SG" i="1" baseline="0">
                              <a:solidFill>
                                <a:srgbClr val="262626"/>
                              </a:solidFill>
                              <a:latin typeface="Cambria Math" panose="02040503050406030204" pitchFamily="18" charset="0"/>
                              <a:ea typeface="+mn-ea"/>
                              <a:cs typeface="Times New Roman" panose="02020603050405020304" pitchFamily="18" charset="0"/>
                            </a:rPr>
                          </m:ctrlPr>
                        </m:dPr>
                        <m:e>
                          <m:r>
                            <a:rPr lang="en-SG" i="1" baseline="0">
                              <a:solidFill>
                                <a:srgbClr val="262626"/>
                              </a:solidFill>
                              <a:latin typeface="Cambria Math" panose="02040503050406030204" pitchFamily="18" charset="0"/>
                              <a:ea typeface="+mn-ea"/>
                              <a:cs typeface="Times New Roman" panose="02020603050405020304" pitchFamily="18" charset="0"/>
                            </a:rPr>
                            <m:t>𝑣</m:t>
                          </m:r>
                        </m:e>
                      </m:d>
                      <m:r>
                        <a:rPr lang="en-SG" i="1" baseline="0">
                          <a:solidFill>
                            <a:srgbClr val="262626"/>
                          </a:solidFill>
                          <a:latin typeface="Cambria Math" panose="02040503050406030204" pitchFamily="18" charset="0"/>
                          <a:ea typeface="+mn-ea"/>
                          <a:cs typeface="Times New Roman" panose="02020603050405020304" pitchFamily="18" charset="0"/>
                        </a:rPr>
                        <m:t>=</m:t>
                      </m:r>
                      <m:sSub>
                        <m:sSubPr>
                          <m:ctrlPr>
                            <a:rPr lang="en-SG" i="1" baseline="0" smtClean="0">
                              <a:solidFill>
                                <a:schemeClr val="tx1"/>
                              </a:solidFill>
                              <a:latin typeface="Cambria Math" panose="02040503050406030204" pitchFamily="18" charset="0"/>
                              <a:ea typeface="+mn-ea"/>
                              <a:cs typeface="Times New Roman" panose="02020603050405020304" pitchFamily="18" charset="0"/>
                            </a:rPr>
                          </m:ctrlPr>
                        </m:sSubPr>
                        <m:e>
                          <m:r>
                            <a:rPr lang="en-SG" b="1" i="1" baseline="0">
                              <a:solidFill>
                                <a:schemeClr val="tx1"/>
                              </a:solidFill>
                              <a:latin typeface="Cambria Math" panose="02040503050406030204" pitchFamily="18" charset="0"/>
                              <a:ea typeface="+mn-ea"/>
                              <a:cs typeface="Times New Roman" panose="02020603050405020304" pitchFamily="18" charset="0"/>
                            </a:rPr>
                            <m:t>𝒒</m:t>
                          </m:r>
                        </m:e>
                        <m:sub>
                          <m:r>
                            <a:rPr lang="en-SG" i="1" baseline="0">
                              <a:solidFill>
                                <a:schemeClr val="tx1"/>
                              </a:solidFill>
                              <a:latin typeface="Cambria Math" panose="02040503050406030204" pitchFamily="18" charset="0"/>
                              <a:ea typeface="+mn-ea"/>
                              <a:cs typeface="Times New Roman" panose="02020603050405020304" pitchFamily="18" charset="0"/>
                            </a:rPr>
                            <m:t>𝑠</m:t>
                          </m:r>
                        </m:sub>
                      </m:sSub>
                      <m:d>
                        <m:dPr>
                          <m:begChr m:val="["/>
                          <m:endChr m:val="]"/>
                          <m:ctrlPr>
                            <a:rPr lang="en-SG" i="1" baseline="0">
                              <a:solidFill>
                                <a:schemeClr val="tx1"/>
                              </a:solidFill>
                              <a:latin typeface="Cambria Math" panose="02040503050406030204" pitchFamily="18" charset="0"/>
                              <a:ea typeface="+mn-ea"/>
                              <a:cs typeface="Times New Roman" panose="02020603050405020304" pitchFamily="18" charset="0"/>
                            </a:rPr>
                          </m:ctrlPr>
                        </m:dPr>
                        <m:e>
                          <m:r>
                            <a:rPr lang="en-SG" i="1" baseline="0">
                              <a:solidFill>
                                <a:schemeClr val="tx1"/>
                              </a:solidFill>
                              <a:latin typeface="Cambria Math" panose="02040503050406030204" pitchFamily="18" charset="0"/>
                              <a:ea typeface="+mn-ea"/>
                              <a:cs typeface="Times New Roman" panose="02020603050405020304" pitchFamily="18" charset="0"/>
                            </a:rPr>
                            <m:t>𝑣</m:t>
                          </m:r>
                        </m:e>
                      </m:d>
                      <m:r>
                        <a:rPr lang="en-SG" i="1" baseline="0">
                          <a:solidFill>
                            <a:srgbClr val="262626"/>
                          </a:solidFill>
                          <a:latin typeface="Cambria Math" panose="02040503050406030204" pitchFamily="18" charset="0"/>
                          <a:ea typeface="+mn-ea"/>
                          <a:cs typeface="Times New Roman" panose="02020603050405020304" pitchFamily="18" charset="0"/>
                        </a:rPr>
                        <m:t>+</m:t>
                      </m:r>
                      <m:nary>
                        <m:naryPr>
                          <m:chr m:val="∑"/>
                          <m:supHide m:val="on"/>
                          <m:ctrlPr>
                            <a:rPr lang="en-SG" i="1" baseline="0">
                              <a:solidFill>
                                <a:srgbClr val="262626"/>
                              </a:solidFill>
                              <a:latin typeface="Cambria Math" panose="02040503050406030204" pitchFamily="18" charset="0"/>
                              <a:ea typeface="+mn-ea"/>
                              <a:cs typeface="Times New Roman" panose="02020603050405020304" pitchFamily="18" charset="0"/>
                            </a:rPr>
                          </m:ctrlPr>
                        </m:naryPr>
                        <m:sub>
                          <m:r>
                            <m:rPr>
                              <m:brk m:alnAt="7"/>
                            </m:rPr>
                            <a:rPr lang="en-SG" i="1" baseline="0">
                              <a:solidFill>
                                <a:srgbClr val="262626"/>
                              </a:solidFill>
                              <a:latin typeface="Cambria Math" panose="02040503050406030204" pitchFamily="18" charset="0"/>
                              <a:ea typeface="+mn-ea"/>
                              <a:cs typeface="Times New Roman" panose="02020603050405020304" pitchFamily="18" charset="0"/>
                            </a:rPr>
                            <m:t>𝑢</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𝐺</m:t>
                          </m:r>
                        </m:sub>
                        <m:sup/>
                        <m:e>
                          <m:nary>
                            <m:naryPr>
                              <m:chr m:val="∑"/>
                              <m:limLoc m:val="subSup"/>
                              <m:ctrlPr>
                                <a:rPr lang="en-SG" i="1" baseline="0">
                                  <a:solidFill>
                                    <a:srgbClr val="262626"/>
                                  </a:solidFill>
                                  <a:latin typeface="Cambria Math" panose="02040503050406030204" pitchFamily="18" charset="0"/>
                                  <a:ea typeface="+mn-ea"/>
                                  <a:cs typeface="Times New Roman" panose="02020603050405020304" pitchFamily="18" charset="0"/>
                                </a:rPr>
                              </m:ctrlPr>
                            </m:naryPr>
                            <m:sub>
                              <m:r>
                                <m:rPr>
                                  <m:brk m:alnAt="25"/>
                                </m:rPr>
                                <a:rPr lang="en-SG" i="1" baseline="0">
                                  <a:solidFill>
                                    <a:srgbClr val="262626"/>
                                  </a:solidFill>
                                  <a:latin typeface="Cambria Math" panose="02040503050406030204" pitchFamily="18" charset="0"/>
                                  <a:ea typeface="+mn-ea"/>
                                  <a:cs typeface="Times New Roman" panose="02020603050405020304" pitchFamily="18" charset="0"/>
                                </a:rPr>
                                <m:t>𝑘</m:t>
                              </m:r>
                              <m:r>
                                <a:rPr lang="en-SG" i="1" baseline="0">
                                  <a:solidFill>
                                    <a:srgbClr val="262626"/>
                                  </a:solidFill>
                                  <a:latin typeface="Cambria Math" panose="02040503050406030204" pitchFamily="18" charset="0"/>
                                  <a:ea typeface="+mn-ea"/>
                                  <a:cs typeface="Times New Roman" panose="02020603050405020304" pitchFamily="18" charset="0"/>
                                </a:rPr>
                                <m:t>=0</m:t>
                              </m:r>
                            </m:sub>
                            <m:sup>
                              <m:r>
                                <a:rPr lang="en-SG" i="1" baseline="0">
                                  <a:solidFill>
                                    <a:srgbClr val="262626"/>
                                  </a:solidFill>
                                  <a:latin typeface="Cambria Math" panose="02040503050406030204" pitchFamily="18" charset="0"/>
                                  <a:ea typeface="+mn-ea"/>
                                  <a:cs typeface="Times New Roman" panose="02020603050405020304" pitchFamily="18" charset="0"/>
                                </a:rPr>
                                <m:t>𝐾</m:t>
                              </m:r>
                            </m:sup>
                            <m:e>
                              <m:sSubSup>
                                <m:sSubSupPr>
                                  <m:ctrlPr>
                                    <a:rPr lang="en-SG" i="1" baseline="0" smtClean="0">
                                      <a:solidFill>
                                        <a:srgbClr val="32862E"/>
                                      </a:solidFill>
                                      <a:latin typeface="Cambria Math" panose="02040503050406030204" pitchFamily="18" charset="0"/>
                                      <a:ea typeface="+mn-ea"/>
                                      <a:cs typeface="Times New Roman" panose="02020603050405020304" pitchFamily="18" charset="0"/>
                                    </a:rPr>
                                  </m:ctrlPr>
                                </m:sSubSupPr>
                                <m:e>
                                  <m:r>
                                    <a:rPr lang="en-SG" b="1" i="1" baseline="0">
                                      <a:solidFill>
                                        <a:srgbClr val="32862E"/>
                                      </a:solidFill>
                                      <a:latin typeface="Cambria Math" panose="02040503050406030204" pitchFamily="18" charset="0"/>
                                      <a:ea typeface="+mn-ea"/>
                                      <a:cs typeface="Times New Roman" panose="02020603050405020304" pitchFamily="18" charset="0"/>
                                    </a:rPr>
                                    <m:t>𝒓</m:t>
                                  </m:r>
                                </m:e>
                                <m:sub>
                                  <m:r>
                                    <a:rPr lang="en-SG" i="1" baseline="0">
                                      <a:solidFill>
                                        <a:srgbClr val="32862E"/>
                                      </a:solidFill>
                                      <a:latin typeface="Cambria Math" panose="02040503050406030204" pitchFamily="18" charset="0"/>
                                      <a:ea typeface="+mn-ea"/>
                                      <a:cs typeface="Times New Roman" panose="02020603050405020304" pitchFamily="18" charset="0"/>
                                    </a:rPr>
                                    <m:t>𝑠</m:t>
                                  </m:r>
                                </m:sub>
                                <m:sup>
                                  <m:r>
                                    <a:rPr lang="en-SG" i="1" baseline="0">
                                      <a:solidFill>
                                        <a:srgbClr val="32862E"/>
                                      </a:solidFill>
                                      <a:latin typeface="Cambria Math" panose="02040503050406030204" pitchFamily="18" charset="0"/>
                                      <a:ea typeface="+mn-ea"/>
                                      <a:cs typeface="Times New Roman" panose="02020603050405020304" pitchFamily="18" charset="0"/>
                                    </a:rPr>
                                    <m:t>(</m:t>
                                  </m:r>
                                  <m:r>
                                    <a:rPr lang="en-SG" i="1" baseline="0">
                                      <a:solidFill>
                                        <a:srgbClr val="32862E"/>
                                      </a:solidFill>
                                      <a:latin typeface="Cambria Math" panose="02040503050406030204" pitchFamily="18" charset="0"/>
                                      <a:ea typeface="+mn-ea"/>
                                      <a:cs typeface="Times New Roman" panose="02020603050405020304" pitchFamily="18" charset="0"/>
                                    </a:rPr>
                                    <m:t>𝑘</m:t>
                                  </m:r>
                                  <m:r>
                                    <a:rPr lang="en-SG" i="1" baseline="0">
                                      <a:solidFill>
                                        <a:srgbClr val="32862E"/>
                                      </a:solidFill>
                                      <a:latin typeface="Cambria Math" panose="02040503050406030204" pitchFamily="18" charset="0"/>
                                      <a:ea typeface="+mn-ea"/>
                                      <a:cs typeface="Times New Roman" panose="02020603050405020304" pitchFamily="18" charset="0"/>
                                    </a:rPr>
                                    <m:t>)</m:t>
                                  </m:r>
                                </m:sup>
                              </m:sSubSup>
                              <m:r>
                                <a:rPr lang="en-SG" i="1" baseline="0">
                                  <a:solidFill>
                                    <a:srgbClr val="32862E"/>
                                  </a:solidFill>
                                  <a:latin typeface="Cambria Math" panose="02040503050406030204" pitchFamily="18" charset="0"/>
                                  <a:ea typeface="+mn-ea"/>
                                  <a:cs typeface="Times New Roman" panose="02020603050405020304" pitchFamily="18" charset="0"/>
                                </a:rPr>
                                <m:t>[</m:t>
                              </m:r>
                              <m:r>
                                <a:rPr lang="en-SG" i="1" baseline="0">
                                  <a:solidFill>
                                    <a:srgbClr val="32862E"/>
                                  </a:solidFill>
                                  <a:latin typeface="Cambria Math" panose="02040503050406030204" pitchFamily="18" charset="0"/>
                                  <a:ea typeface="+mn-ea"/>
                                  <a:cs typeface="Times New Roman" panose="02020603050405020304" pitchFamily="18" charset="0"/>
                                </a:rPr>
                                <m:t>𝑢</m:t>
                              </m:r>
                              <m:r>
                                <a:rPr lang="en-SG" i="1" baseline="0">
                                  <a:solidFill>
                                    <a:srgbClr val="32862E"/>
                                  </a:solidFill>
                                  <a:latin typeface="Cambria Math" panose="02040503050406030204" pitchFamily="18" charset="0"/>
                                  <a:ea typeface="+mn-ea"/>
                                  <a:cs typeface="Times New Roman" panose="02020603050405020304" pitchFamily="18" charset="0"/>
                                </a:rPr>
                                <m:t>]∗</m:t>
                              </m:r>
                              <m:sSubSup>
                                <m:sSubSupPr>
                                  <m:ctrlP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SG" b="1"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𝑢</m:t>
                                  </m:r>
                                </m:sub>
                                <m:sup>
                                  <m:d>
                                    <m:dPr>
                                      <m:ctrlP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ctrlPr>
                                    </m:dPr>
                                    <m:e>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𝑘</m:t>
                                      </m:r>
                                    </m:e>
                                  </m:d>
                                </m:sup>
                              </m:sSubSup>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𝑣</m:t>
                              </m:r>
                              <m:r>
                                <a:rPr lang="en-SG" i="1"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e>
                          </m:nary>
                        </m:e>
                      </m:nary>
                    </m:oMath>
                  </m:oMathPara>
                </a14:m>
                <a:endParaRPr lang="en-SG" dirty="0"/>
              </a:p>
            </p:txBody>
          </p:sp>
        </mc:Choice>
        <mc:Fallback xmlns="">
          <p:sp>
            <p:nvSpPr>
              <p:cNvPr id="12" name="Rectangle 11">
                <a:extLst>
                  <a:ext uri="{FF2B5EF4-FFF2-40B4-BE49-F238E27FC236}">
                    <a16:creationId xmlns:a16="http://schemas.microsoft.com/office/drawing/2014/main" id="{C82B5F17-3777-46DA-B155-6882A6878A75}"/>
                  </a:ext>
                </a:extLst>
              </p:cNvPr>
              <p:cNvSpPr>
                <a:spLocks noRot="1" noChangeAspect="1" noMove="1" noResize="1" noEditPoints="1" noAdjustHandles="1" noChangeArrowheads="1" noChangeShapeType="1" noTextEdit="1"/>
              </p:cNvSpPr>
              <p:nvPr/>
            </p:nvSpPr>
            <p:spPr>
              <a:xfrm>
                <a:off x="1353553" y="2063342"/>
                <a:ext cx="6460958" cy="988925"/>
              </a:xfrm>
              <a:prstGeom prst="rect">
                <a:avLst/>
              </a:prstGeom>
              <a:blipFill>
                <a:blip r:embed="rId5"/>
                <a:stretch>
                  <a:fillRect/>
                </a:stretch>
              </a:blipFill>
            </p:spPr>
            <p:txBody>
              <a:bodyPr/>
              <a:lstStyle/>
              <a:p>
                <a:r>
                  <a:rPr lang="en-SG">
                    <a:noFill/>
                  </a:rPr>
                  <a:t> </a:t>
                </a:r>
              </a:p>
            </p:txBody>
          </p:sp>
        </mc:Fallback>
      </mc:AlternateContent>
      <p:sp>
        <p:nvSpPr>
          <p:cNvPr id="16" name="Right Arrow 1077">
            <a:extLst>
              <a:ext uri="{FF2B5EF4-FFF2-40B4-BE49-F238E27FC236}">
                <a16:creationId xmlns:a16="http://schemas.microsoft.com/office/drawing/2014/main" id="{D09D67D4-BF8B-4955-9090-572AF39E0EF8}"/>
              </a:ext>
            </a:extLst>
          </p:cNvPr>
          <p:cNvSpPr/>
          <p:nvPr/>
        </p:nvSpPr>
        <p:spPr>
          <a:xfrm rot="5400000">
            <a:off x="6744328" y="5391695"/>
            <a:ext cx="338771" cy="227629"/>
          </a:xfrm>
          <a:prstGeom prst="rightArrow">
            <a:avLst/>
          </a:prstGeom>
          <a:solidFill>
            <a:srgbClr val="1F497D"/>
          </a:solidFill>
          <a:ln w="25400" cap="flat" cmpd="sng" algn="ctr">
            <a:solidFill>
              <a:srgbClr val="4F81BD">
                <a:shade val="50000"/>
              </a:srgbClr>
            </a:solidFill>
            <a:prstDash val="solid"/>
          </a:ln>
          <a:effectLst/>
        </p:spPr>
        <p:txBody>
          <a:bodyPr rtlCol="0" anchor="ctr"/>
          <a:lstStyle/>
          <a:p>
            <a:pPr marL="0" marR="0" lvl="0" indent="0" algn="ctr" defTabSz="4547628" eaLnBrk="1" fontAlgn="auto" latinLnBrk="0" hangingPunct="1">
              <a:lnSpc>
                <a:spcPct val="100000"/>
              </a:lnSpc>
              <a:spcBef>
                <a:spcPts val="0"/>
              </a:spcBef>
              <a:spcAft>
                <a:spcPts val="0"/>
              </a:spcAft>
              <a:buClrTx/>
              <a:buSzTx/>
              <a:buFontTx/>
              <a:buNone/>
              <a:tabLst/>
              <a:defRPr/>
            </a:pPr>
            <a:endParaRPr kumimoji="0" lang="en-AU" sz="10941"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DFB44E6-FF90-4C94-83EE-FB96639535A5}"/>
                  </a:ext>
                </a:extLst>
              </p:cNvPr>
              <p:cNvSpPr/>
              <p:nvPr/>
            </p:nvSpPr>
            <p:spPr>
              <a:xfrm>
                <a:off x="765545" y="4797515"/>
                <a:ext cx="4572000" cy="1450975"/>
              </a:xfrm>
              <a:prstGeom prst="rect">
                <a:avLst/>
              </a:prstGeom>
            </p:spPr>
            <p:txBody>
              <a:bodyPr>
                <a:spAutoFit/>
              </a:bodyPr>
              <a:lstStyle/>
              <a:p>
                <a:pPr marL="342900" lvl="0" indent="-342900">
                  <a:spcBef>
                    <a:spcPct val="20000"/>
                  </a:spcBef>
                  <a:buFontTx/>
                  <a:buChar char="•"/>
                </a:pPr>
                <a:r>
                  <a:rPr lang="en-SG" sz="2000" kern="0" baseline="0" dirty="0">
                    <a:solidFill>
                      <a:srgbClr val="262626"/>
                    </a:solidFill>
                    <a:latin typeface="Times New Roman" panose="02020603050405020304"/>
                    <a:ea typeface="+mn-ea"/>
                    <a:cs typeface="+mn-cs"/>
                  </a:rPr>
                  <a:t>If </a:t>
                </a:r>
                <a14:m>
                  <m:oMath xmlns:m="http://schemas.openxmlformats.org/officeDocument/2006/math">
                    <m:sSubSup>
                      <m:sSubSupPr>
                        <m:ctrlPr>
                          <a:rPr lang="en-SG" sz="2000" i="1" kern="0" baseline="0" smtClean="0">
                            <a:solidFill>
                              <a:schemeClr val="tx1"/>
                            </a:solidFill>
                            <a:latin typeface="Cambria Math" panose="02040503050406030204" pitchFamily="18" charset="0"/>
                            <a:cs typeface="Times New Roman" panose="02020603050405020304" pitchFamily="18" charset="0"/>
                          </a:rPr>
                        </m:ctrlPr>
                      </m:sSubSupPr>
                      <m:e>
                        <m:r>
                          <a:rPr lang="en-SG" sz="2000" b="1" i="1" kern="0" baseline="0">
                            <a:solidFill>
                              <a:schemeClr val="tx1"/>
                            </a:solidFill>
                            <a:latin typeface="Cambria Math" panose="02040503050406030204" pitchFamily="18" charset="0"/>
                            <a:cs typeface="Times New Roman" panose="02020603050405020304" pitchFamily="18" charset="0"/>
                          </a:rPr>
                          <m:t>𝒓</m:t>
                        </m:r>
                      </m:e>
                      <m:sub>
                        <m:r>
                          <a:rPr lang="en-SG" sz="2000" i="1" kern="0" baseline="0">
                            <a:solidFill>
                              <a:schemeClr val="tx1"/>
                            </a:solidFill>
                            <a:latin typeface="Cambria Math" panose="02040503050406030204" pitchFamily="18" charset="0"/>
                            <a:cs typeface="Times New Roman" panose="02020603050405020304" pitchFamily="18" charset="0"/>
                          </a:rPr>
                          <m:t>𝑠</m:t>
                        </m:r>
                      </m:sub>
                      <m:sup>
                        <m:r>
                          <a:rPr lang="en-SG" sz="2000" i="1" kern="0" baseline="0">
                            <a:solidFill>
                              <a:schemeClr val="tx1"/>
                            </a:solidFill>
                            <a:latin typeface="Cambria Math" panose="02040503050406030204" pitchFamily="18" charset="0"/>
                            <a:cs typeface="Times New Roman" panose="02020603050405020304" pitchFamily="18" charset="0"/>
                          </a:rPr>
                          <m:t>(</m:t>
                        </m:r>
                        <m:r>
                          <a:rPr lang="en-SG" sz="2000" i="1" kern="0" baseline="0">
                            <a:solidFill>
                              <a:schemeClr val="tx1"/>
                            </a:solidFill>
                            <a:latin typeface="Cambria Math" panose="02040503050406030204" pitchFamily="18" charset="0"/>
                            <a:cs typeface="Times New Roman" panose="02020603050405020304" pitchFamily="18" charset="0"/>
                          </a:rPr>
                          <m:t>𝑘</m:t>
                        </m:r>
                        <m:r>
                          <a:rPr lang="en-SG" sz="2000" i="1" kern="0" baseline="0">
                            <a:solidFill>
                              <a:schemeClr val="tx1"/>
                            </a:solidFill>
                            <a:latin typeface="Cambria Math" panose="02040503050406030204" pitchFamily="18" charset="0"/>
                            <a:cs typeface="Times New Roman" panose="02020603050405020304" pitchFamily="18" charset="0"/>
                          </a:rPr>
                          <m:t>)</m:t>
                        </m:r>
                      </m:sup>
                    </m:sSubSup>
                    <m:d>
                      <m:dPr>
                        <m:begChr m:val="["/>
                        <m:endChr m:val="]"/>
                        <m:ctrlPr>
                          <a:rPr lang="en-SG" sz="2000" i="1" kern="0" baseline="0">
                            <a:solidFill>
                              <a:schemeClr val="tx1"/>
                            </a:solidFill>
                            <a:latin typeface="Cambria Math" panose="02040503050406030204" pitchFamily="18" charset="0"/>
                            <a:cs typeface="Times New Roman" panose="02020603050405020304" pitchFamily="18" charset="0"/>
                          </a:rPr>
                        </m:ctrlPr>
                      </m:dPr>
                      <m:e>
                        <m:r>
                          <a:rPr lang="en-SG" sz="2000" i="1" kern="0" baseline="0">
                            <a:solidFill>
                              <a:schemeClr val="tx1"/>
                            </a:solidFill>
                            <a:latin typeface="Cambria Math" panose="02040503050406030204" pitchFamily="18" charset="0"/>
                            <a:cs typeface="Times New Roman" panose="02020603050405020304" pitchFamily="18" charset="0"/>
                          </a:rPr>
                          <m:t>𝑢</m:t>
                        </m:r>
                      </m:e>
                    </m:d>
                  </m:oMath>
                </a14:m>
                <a:r>
                  <a:rPr lang="en-SG" sz="2000" kern="0" baseline="0" dirty="0">
                    <a:solidFill>
                      <a:schemeClr val="tx1"/>
                    </a:solidFill>
                    <a:latin typeface="Times New Roman" panose="02020603050405020304"/>
                    <a:ea typeface="+mn-ea"/>
                    <a:cs typeface="+mn-cs"/>
                  </a:rPr>
                  <a:t> becomes 0, meaning it’s accurate and no need for random walks</a:t>
                </a:r>
              </a:p>
              <a:p>
                <a:pPr marL="342900" lvl="0" indent="-342900">
                  <a:spcBef>
                    <a:spcPct val="20000"/>
                  </a:spcBef>
                  <a:buFontTx/>
                  <a:buChar char="•"/>
                </a:pPr>
                <a:r>
                  <a:rPr lang="en-SG" sz="2000" kern="0" baseline="0" dirty="0">
                    <a:latin typeface="Times New Roman" panose="02020603050405020304"/>
                    <a:ea typeface="+mn-ea"/>
                    <a:cs typeface="+mn-cs"/>
                  </a:rPr>
                  <a:t>Otherwise, pruning </a:t>
                </a:r>
                <a14:m>
                  <m:oMath xmlns:m="http://schemas.openxmlformats.org/officeDocument/2006/math">
                    <m:sSub>
                      <m:sSubPr>
                        <m:ctrlPr>
                          <a:rPr lang="en-SG" sz="2000" i="1" kern="0" baseline="0" smtClean="0">
                            <a:solidFill>
                              <a:schemeClr val="tx1"/>
                            </a:solidFill>
                            <a:latin typeface="Cambria Math" panose="02040503050406030204" pitchFamily="18" charset="0"/>
                            <a:cs typeface="Times New Roman" panose="02020603050405020304" pitchFamily="18" charset="0"/>
                          </a:rPr>
                        </m:ctrlPr>
                      </m:sSubPr>
                      <m:e>
                        <m:r>
                          <a:rPr lang="en-SG" sz="2000" i="1" kern="0" baseline="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SG" sz="2000" i="1" kern="0" baseline="0">
                            <a:solidFill>
                              <a:schemeClr val="tx1"/>
                            </a:solidFill>
                            <a:latin typeface="Cambria Math" panose="02040503050406030204" pitchFamily="18" charset="0"/>
                            <a:cs typeface="Times New Roman" panose="02020603050405020304" pitchFamily="18" charset="0"/>
                          </a:rPr>
                          <m:t>𝑘</m:t>
                        </m:r>
                      </m:sub>
                    </m:sSub>
                    <m:r>
                      <a:rPr lang="en-SG" sz="200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SG" sz="2000" i="1" kern="0" baseline="0">
                            <a:solidFill>
                              <a:schemeClr val="tx1"/>
                            </a:solidFill>
                            <a:latin typeface="Cambria Math" panose="02040503050406030204" pitchFamily="18" charset="0"/>
                            <a:ea typeface="Cambria Math" panose="02040503050406030204" pitchFamily="18" charset="0"/>
                          </a:rPr>
                        </m:ctrlPr>
                      </m:sSubPr>
                      <m:e>
                        <m:r>
                          <a:rPr lang="en-SG" sz="2000" i="1" kern="0" baseline="0">
                            <a:solidFill>
                              <a:schemeClr val="tx1"/>
                            </a:solidFill>
                            <a:latin typeface="Cambria Math" panose="02040503050406030204" pitchFamily="18" charset="0"/>
                            <a:ea typeface="Cambria Math" panose="02040503050406030204" pitchFamily="18" charset="0"/>
                          </a:rPr>
                          <m:t>𝜖</m:t>
                        </m:r>
                      </m:e>
                      <m:sub>
                        <m:r>
                          <a:rPr lang="en-SG" sz="2000" i="1" kern="0" baseline="0">
                            <a:solidFill>
                              <a:schemeClr val="tx1"/>
                            </a:solidFill>
                            <a:latin typeface="Cambria Math" panose="02040503050406030204" pitchFamily="18" charset="0"/>
                            <a:ea typeface="Cambria Math" panose="02040503050406030204" pitchFamily="18" charset="0"/>
                          </a:rPr>
                          <m:t>𝑟</m:t>
                        </m:r>
                      </m:sub>
                    </m:sSub>
                    <m:r>
                      <a:rPr lang="en-SG" sz="2000" i="1" kern="0" baseline="0">
                        <a:solidFill>
                          <a:schemeClr val="tx1"/>
                        </a:solidFill>
                        <a:latin typeface="Cambria Math" panose="02040503050406030204" pitchFamily="18" charset="0"/>
                        <a:ea typeface="Cambria Math" panose="02040503050406030204" pitchFamily="18" charset="0"/>
                      </a:rPr>
                      <m:t>𝛿</m:t>
                    </m:r>
                    <m:r>
                      <a:rPr lang="en-SG" sz="2000" i="1" kern="0" baseline="0" smtClean="0">
                        <a:solidFill>
                          <a:schemeClr val="tx1"/>
                        </a:solidFill>
                        <a:latin typeface="Cambria Math" panose="02040503050406030204" pitchFamily="18" charset="0"/>
                        <a:ea typeface="Cambria Math" panose="02040503050406030204" pitchFamily="18" charset="0"/>
                      </a:rPr>
                      <m:t>∗</m:t>
                    </m:r>
                    <m:r>
                      <a:rPr lang="en-SG" sz="2000" i="1" kern="0" baseline="0">
                        <a:solidFill>
                          <a:schemeClr val="tx1"/>
                        </a:solidFill>
                        <a:latin typeface="Cambria Math" panose="02040503050406030204" pitchFamily="18" charset="0"/>
                        <a:ea typeface="Cambria Math" panose="02040503050406030204" pitchFamily="18" charset="0"/>
                      </a:rPr>
                      <m:t>𝑑</m:t>
                    </m:r>
                    <m:r>
                      <a:rPr lang="en-SG" sz="2000" i="1" kern="0" baseline="0">
                        <a:solidFill>
                          <a:schemeClr val="tx1"/>
                        </a:solidFill>
                        <a:latin typeface="Cambria Math" panose="02040503050406030204" pitchFamily="18" charset="0"/>
                        <a:ea typeface="Cambria Math" panose="02040503050406030204" pitchFamily="18" charset="0"/>
                      </a:rPr>
                      <m:t>(</m:t>
                    </m:r>
                    <m:r>
                      <a:rPr lang="en-SG" sz="2000" i="1" kern="0" baseline="0">
                        <a:solidFill>
                          <a:schemeClr val="tx1"/>
                        </a:solidFill>
                        <a:latin typeface="Cambria Math" panose="02040503050406030204" pitchFamily="18" charset="0"/>
                        <a:ea typeface="Cambria Math" panose="02040503050406030204" pitchFamily="18" charset="0"/>
                      </a:rPr>
                      <m:t>𝑢</m:t>
                    </m:r>
                    <m:r>
                      <a:rPr lang="en-SG" sz="2000" i="1" kern="0" baseline="0">
                        <a:solidFill>
                          <a:schemeClr val="tx1"/>
                        </a:solidFill>
                        <a:latin typeface="Cambria Math" panose="02040503050406030204" pitchFamily="18" charset="0"/>
                        <a:ea typeface="Cambria Math" panose="02040503050406030204" pitchFamily="18" charset="0"/>
                      </a:rPr>
                      <m:t>)</m:t>
                    </m:r>
                  </m:oMath>
                </a14:m>
                <a:r>
                  <a:rPr lang="en-SG" sz="2000" kern="0" baseline="0" dirty="0">
                    <a:solidFill>
                      <a:schemeClr val="tx1"/>
                    </a:solidFill>
                    <a:latin typeface="Times New Roman" panose="02020603050405020304"/>
                    <a:ea typeface="+mn-ea"/>
                    <a:cs typeface="+mn-cs"/>
                  </a:rPr>
                  <a:t> </a:t>
                </a:r>
                <a:r>
                  <a:rPr lang="en-SG" sz="2000" kern="0" baseline="0" dirty="0">
                    <a:latin typeface="Times New Roman" panose="02020603050405020304"/>
                    <a:ea typeface="+mn-ea"/>
                    <a:cs typeface="+mn-cs"/>
                  </a:rPr>
                  <a:t>portion of random walks </a:t>
                </a:r>
                <a:r>
                  <a:rPr lang="en-SG" sz="2000" kern="0" baseline="0" dirty="0">
                    <a:solidFill>
                      <a:schemeClr val="tx1"/>
                    </a:solidFill>
                    <a:latin typeface="Times New Roman" panose="02020603050405020304"/>
                    <a:ea typeface="+mn-ea"/>
                    <a:cs typeface="+mn-cs"/>
                  </a:rPr>
                  <a:t> </a:t>
                </a:r>
                <a:endParaRPr lang="en-SG" sz="2000" kern="0" baseline="0" dirty="0">
                  <a:solidFill>
                    <a:srgbClr val="262626"/>
                  </a:solidFill>
                  <a:latin typeface="Times New Roman" panose="02020603050405020304"/>
                  <a:ea typeface="+mn-ea"/>
                  <a:cs typeface="+mn-cs"/>
                </a:endParaRPr>
              </a:p>
            </p:txBody>
          </p:sp>
        </mc:Choice>
        <mc:Fallback xmlns="">
          <p:sp>
            <p:nvSpPr>
              <p:cNvPr id="17" name="Rectangle 16">
                <a:extLst>
                  <a:ext uri="{FF2B5EF4-FFF2-40B4-BE49-F238E27FC236}">
                    <a16:creationId xmlns:a16="http://schemas.microsoft.com/office/drawing/2014/main" id="{DDFB44E6-FF90-4C94-83EE-FB96639535A5}"/>
                  </a:ext>
                </a:extLst>
              </p:cNvPr>
              <p:cNvSpPr>
                <a:spLocks noRot="1" noChangeAspect="1" noMove="1" noResize="1" noEditPoints="1" noAdjustHandles="1" noChangeArrowheads="1" noChangeShapeType="1" noTextEdit="1"/>
              </p:cNvSpPr>
              <p:nvPr/>
            </p:nvSpPr>
            <p:spPr>
              <a:xfrm>
                <a:off x="765545" y="4797515"/>
                <a:ext cx="4572000" cy="1450975"/>
              </a:xfrm>
              <a:prstGeom prst="rect">
                <a:avLst/>
              </a:prstGeom>
              <a:blipFill>
                <a:blip r:embed="rId6"/>
                <a:stretch>
                  <a:fillRect l="-1200" b="-67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22CAE35-9AAB-4D6A-ADCC-AF9F85770648}"/>
                  </a:ext>
                </a:extLst>
              </p:cNvPr>
              <p:cNvSpPr/>
              <p:nvPr/>
            </p:nvSpPr>
            <p:spPr>
              <a:xfrm>
                <a:off x="5140780" y="5742481"/>
                <a:ext cx="3960700" cy="461665"/>
              </a:xfrm>
              <a:prstGeom prst="rect">
                <a:avLst/>
              </a:prstGeom>
            </p:spPr>
            <p:txBody>
              <a:bodyPr wrap="none">
                <a:spAutoFit/>
              </a:bodyPr>
              <a:lstStyle/>
              <a:p>
                <a:r>
                  <a:rPr lang="en-SG" kern="0" baseline="0" dirty="0">
                    <a:latin typeface="Times New Roman" panose="02020603050405020304"/>
                  </a:rPr>
                  <a:t>Estimated as </a:t>
                </a:r>
                <a14:m>
                  <m:oMath xmlns:m="http://schemas.openxmlformats.org/officeDocument/2006/math">
                    <m:r>
                      <a:rPr lang="en-SG" b="0" i="0" kern="0" baseline="0" smtClean="0">
                        <a:latin typeface="Cambria Math" panose="02040503050406030204" pitchFamily="18" charset="0"/>
                        <a:ea typeface="Cambria Math" panose="02040503050406030204" pitchFamily="18" charset="0"/>
                      </a:rPr>
                      <m:t>0.5</m:t>
                    </m:r>
                    <m:r>
                      <a:rPr lang="en-SG" b="0" i="1" kern="0" baseline="0" smtClean="0">
                        <a:latin typeface="Cambria Math" panose="02040503050406030204" pitchFamily="18" charset="0"/>
                        <a:ea typeface="Cambria Math" panose="02040503050406030204" pitchFamily="18" charset="0"/>
                      </a:rPr>
                      <m:t>∗</m:t>
                    </m:r>
                    <m:sSub>
                      <m:sSubPr>
                        <m:ctrlPr>
                          <a:rPr lang="en-SG" i="1" kern="0" baseline="0">
                            <a:latin typeface="Cambria Math" panose="02040503050406030204" pitchFamily="18" charset="0"/>
                            <a:ea typeface="Cambria Math" panose="02040503050406030204" pitchFamily="18" charset="0"/>
                          </a:rPr>
                        </m:ctrlPr>
                      </m:sSubPr>
                      <m:e>
                        <m:r>
                          <a:rPr lang="en-SG" i="1" kern="0" baseline="0">
                            <a:latin typeface="Cambria Math" panose="02040503050406030204" pitchFamily="18" charset="0"/>
                            <a:ea typeface="Cambria Math" panose="02040503050406030204" pitchFamily="18" charset="0"/>
                          </a:rPr>
                          <m:t>𝜖</m:t>
                        </m:r>
                      </m:e>
                      <m:sub>
                        <m:r>
                          <a:rPr lang="en-SG" i="1" kern="0" baseline="0">
                            <a:latin typeface="Cambria Math" panose="02040503050406030204" pitchFamily="18" charset="0"/>
                            <a:ea typeface="Cambria Math" panose="02040503050406030204" pitchFamily="18" charset="0"/>
                          </a:rPr>
                          <m:t>𝑟</m:t>
                        </m:r>
                      </m:sub>
                    </m:sSub>
                    <m:r>
                      <a:rPr lang="en-SG" i="1" kern="0" baseline="0">
                        <a:latin typeface="Cambria Math" panose="02040503050406030204" pitchFamily="18" charset="0"/>
                        <a:ea typeface="Cambria Math" panose="02040503050406030204" pitchFamily="18" charset="0"/>
                      </a:rPr>
                      <m:t>𝛿</m:t>
                    </m:r>
                    <m:r>
                      <a:rPr lang="en-SG" i="1" kern="0" baseline="0" smtClean="0">
                        <a:latin typeface="Cambria Math" panose="02040503050406030204" pitchFamily="18" charset="0"/>
                        <a:ea typeface="Cambria Math" panose="02040503050406030204" pitchFamily="18" charset="0"/>
                      </a:rPr>
                      <m:t>∗</m:t>
                    </m:r>
                    <m:r>
                      <a:rPr lang="en-SG" i="1" kern="0" baseline="0">
                        <a:latin typeface="Cambria Math" panose="02040503050406030204" pitchFamily="18" charset="0"/>
                        <a:ea typeface="Cambria Math" panose="02040503050406030204" pitchFamily="18" charset="0"/>
                      </a:rPr>
                      <m:t>𝑑</m:t>
                    </m:r>
                    <m:r>
                      <a:rPr lang="en-SG" i="1" kern="0" baseline="0">
                        <a:latin typeface="Cambria Math" panose="02040503050406030204" pitchFamily="18" charset="0"/>
                        <a:ea typeface="Cambria Math" panose="02040503050406030204" pitchFamily="18" charset="0"/>
                      </a:rPr>
                      <m:t>(</m:t>
                    </m:r>
                    <m:r>
                      <a:rPr lang="en-SG" i="1" kern="0" baseline="0">
                        <a:latin typeface="Cambria Math" panose="02040503050406030204" pitchFamily="18" charset="0"/>
                        <a:ea typeface="Cambria Math" panose="02040503050406030204" pitchFamily="18" charset="0"/>
                      </a:rPr>
                      <m:t>𝑢</m:t>
                    </m:r>
                    <m:r>
                      <a:rPr lang="en-SG" i="1" kern="0" baseline="0">
                        <a:latin typeface="Cambria Math" panose="02040503050406030204" pitchFamily="18" charset="0"/>
                        <a:ea typeface="Cambria Math" panose="02040503050406030204" pitchFamily="18" charset="0"/>
                      </a:rPr>
                      <m:t>)</m:t>
                    </m:r>
                  </m:oMath>
                </a14:m>
                <a:r>
                  <a:rPr lang="en-SG" kern="0" baseline="0" dirty="0">
                    <a:latin typeface="Times New Roman" panose="02020603050405020304"/>
                  </a:rPr>
                  <a:t> </a:t>
                </a:r>
                <a:endParaRPr lang="en-SG" dirty="0"/>
              </a:p>
            </p:txBody>
          </p:sp>
        </mc:Choice>
        <mc:Fallback xmlns="">
          <p:sp>
            <p:nvSpPr>
              <p:cNvPr id="19" name="Rectangle 18">
                <a:extLst>
                  <a:ext uri="{FF2B5EF4-FFF2-40B4-BE49-F238E27FC236}">
                    <a16:creationId xmlns:a16="http://schemas.microsoft.com/office/drawing/2014/main" id="{522CAE35-9AAB-4D6A-ADCC-AF9F85770648}"/>
                  </a:ext>
                </a:extLst>
              </p:cNvPr>
              <p:cNvSpPr>
                <a:spLocks noRot="1" noChangeAspect="1" noMove="1" noResize="1" noEditPoints="1" noAdjustHandles="1" noChangeArrowheads="1" noChangeShapeType="1" noTextEdit="1"/>
              </p:cNvSpPr>
              <p:nvPr/>
            </p:nvSpPr>
            <p:spPr>
              <a:xfrm>
                <a:off x="5140780" y="5742481"/>
                <a:ext cx="3960700" cy="461665"/>
              </a:xfrm>
              <a:prstGeom prst="rect">
                <a:avLst/>
              </a:prstGeom>
              <a:blipFill>
                <a:blip r:embed="rId7"/>
                <a:stretch>
                  <a:fillRect l="-2308" t="-10526" b="-28947"/>
                </a:stretch>
              </a:blipFill>
            </p:spPr>
            <p:txBody>
              <a:bodyPr/>
              <a:lstStyle/>
              <a:p>
                <a:r>
                  <a:rPr lang="en-SG">
                    <a:noFill/>
                  </a:rPr>
                  <a:t> </a:t>
                </a:r>
              </a:p>
            </p:txBody>
          </p:sp>
        </mc:Fallback>
      </mc:AlternateContent>
    </p:spTree>
    <p:extLst>
      <p:ext uri="{BB962C8B-B14F-4D97-AF65-F5344CB8AC3E}">
        <p14:creationId xmlns:p14="http://schemas.microsoft.com/office/powerpoint/2010/main" val="1714738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9AC3-31F1-4C32-8859-333364A07380}"/>
              </a:ext>
            </a:extLst>
          </p:cNvPr>
          <p:cNvSpPr>
            <a:spLocks noGrp="1"/>
          </p:cNvSpPr>
          <p:nvPr>
            <p:ph type="title"/>
          </p:nvPr>
        </p:nvSpPr>
        <p:spPr/>
        <p:txBody>
          <a:bodyPr/>
          <a:lstStyle/>
          <a:p>
            <a:r>
              <a:rPr lang="en-SG" dirty="0"/>
              <a:t>Our Observation</a:t>
            </a:r>
          </a:p>
        </p:txBody>
      </p:sp>
      <p:grpSp>
        <p:nvGrpSpPr>
          <p:cNvPr id="5" name="Group 4">
            <a:extLst>
              <a:ext uri="{FF2B5EF4-FFF2-40B4-BE49-F238E27FC236}">
                <a16:creationId xmlns:a16="http://schemas.microsoft.com/office/drawing/2014/main" id="{EC122483-C066-49B6-82BA-75C3B74564FD}"/>
              </a:ext>
            </a:extLst>
          </p:cNvPr>
          <p:cNvGrpSpPr/>
          <p:nvPr/>
        </p:nvGrpSpPr>
        <p:grpSpPr>
          <a:xfrm>
            <a:off x="6630854" y="2119571"/>
            <a:ext cx="2356746" cy="1621662"/>
            <a:chOff x="3899675" y="3400927"/>
            <a:chExt cx="2356746" cy="1621662"/>
          </a:xfrm>
        </p:grpSpPr>
        <p:pic>
          <p:nvPicPr>
            <p:cNvPr id="6" name="Picture 5">
              <a:extLst>
                <a:ext uri="{FF2B5EF4-FFF2-40B4-BE49-F238E27FC236}">
                  <a16:creationId xmlns:a16="http://schemas.microsoft.com/office/drawing/2014/main" id="{D9F62427-D073-40C5-BA8D-4D43DE23033D}"/>
                </a:ext>
              </a:extLst>
            </p:cNvPr>
            <p:cNvPicPr>
              <a:picLocks noChangeAspect="1"/>
            </p:cNvPicPr>
            <p:nvPr/>
          </p:nvPicPr>
          <p:blipFill rotWithShape="1">
            <a:blip r:embed="rId2"/>
            <a:srcRect b="19874"/>
            <a:stretch/>
          </p:blipFill>
          <p:spPr>
            <a:xfrm>
              <a:off x="3899675" y="3400927"/>
              <a:ext cx="2356746" cy="1621662"/>
            </a:xfrm>
            <a:prstGeom prst="rect">
              <a:avLst/>
            </a:prstGeom>
          </p:spPr>
        </p:pic>
        <p:grpSp>
          <p:nvGrpSpPr>
            <p:cNvPr id="7" name="Group 6">
              <a:extLst>
                <a:ext uri="{FF2B5EF4-FFF2-40B4-BE49-F238E27FC236}">
                  <a16:creationId xmlns:a16="http://schemas.microsoft.com/office/drawing/2014/main" id="{827F9877-734D-47FF-AD57-C6717AB98C2A}"/>
                </a:ext>
              </a:extLst>
            </p:cNvPr>
            <p:cNvGrpSpPr/>
            <p:nvPr/>
          </p:nvGrpSpPr>
          <p:grpSpPr>
            <a:xfrm>
              <a:off x="3960044" y="3451471"/>
              <a:ext cx="2264176" cy="1491361"/>
              <a:chOff x="3960044" y="3451471"/>
              <a:chExt cx="2264176" cy="1491361"/>
            </a:xfrm>
          </p:grpSpPr>
          <p:sp>
            <p:nvSpPr>
              <p:cNvPr id="8" name="Flowchart: Connector 7">
                <a:extLst>
                  <a:ext uri="{FF2B5EF4-FFF2-40B4-BE49-F238E27FC236}">
                    <a16:creationId xmlns:a16="http://schemas.microsoft.com/office/drawing/2014/main" id="{DACDD5B5-4EED-47DD-81A2-68F61C79EA47}"/>
                  </a:ext>
                </a:extLst>
              </p:cNvPr>
              <p:cNvSpPr/>
              <p:nvPr/>
            </p:nvSpPr>
            <p:spPr>
              <a:xfrm>
                <a:off x="5156046" y="394193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9" name="Flowchart: Connector 8">
                <a:extLst>
                  <a:ext uri="{FF2B5EF4-FFF2-40B4-BE49-F238E27FC236}">
                    <a16:creationId xmlns:a16="http://schemas.microsoft.com/office/drawing/2014/main" id="{E68335B7-3622-4B96-A06B-7F4226925130}"/>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0" name="Flowchart: Connector 9">
                <a:extLst>
                  <a:ext uri="{FF2B5EF4-FFF2-40B4-BE49-F238E27FC236}">
                    <a16:creationId xmlns:a16="http://schemas.microsoft.com/office/drawing/2014/main" id="{D7627F6A-0F88-480F-8C8D-130B4767FE04}"/>
                  </a:ext>
                </a:extLst>
              </p:cNvPr>
              <p:cNvSpPr/>
              <p:nvPr/>
            </p:nvSpPr>
            <p:spPr>
              <a:xfrm>
                <a:off x="4439050" y="463132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1" name="Flowchart: Connector 10">
                <a:extLst>
                  <a:ext uri="{FF2B5EF4-FFF2-40B4-BE49-F238E27FC236}">
                    <a16:creationId xmlns:a16="http://schemas.microsoft.com/office/drawing/2014/main" id="{A35127CB-0D2E-4DAF-8E7D-4066419F9961}"/>
                  </a:ext>
                </a:extLst>
              </p:cNvPr>
              <p:cNvSpPr/>
              <p:nvPr/>
            </p:nvSpPr>
            <p:spPr>
              <a:xfrm>
                <a:off x="4935638" y="462977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2" name="Flowchart: Connector 11">
                <a:extLst>
                  <a:ext uri="{FF2B5EF4-FFF2-40B4-BE49-F238E27FC236}">
                    <a16:creationId xmlns:a16="http://schemas.microsoft.com/office/drawing/2014/main" id="{FA535604-9D22-4270-8B0A-4595C8550241}"/>
                  </a:ext>
                </a:extLst>
              </p:cNvPr>
              <p:cNvSpPr/>
              <p:nvPr/>
            </p:nvSpPr>
            <p:spPr>
              <a:xfrm>
                <a:off x="5415205"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3" name="Flowchart: Connector 12">
                <a:extLst>
                  <a:ext uri="{FF2B5EF4-FFF2-40B4-BE49-F238E27FC236}">
                    <a16:creationId xmlns:a16="http://schemas.microsoft.com/office/drawing/2014/main" id="{9F9EFDCC-DE48-43A9-95B4-3189ED0D6A34}"/>
                  </a:ext>
                </a:extLst>
              </p:cNvPr>
              <p:cNvSpPr/>
              <p:nvPr/>
            </p:nvSpPr>
            <p:spPr>
              <a:xfrm>
                <a:off x="5912256"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4" name="Flowchart: Connector 13">
                <a:extLst>
                  <a:ext uri="{FF2B5EF4-FFF2-40B4-BE49-F238E27FC236}">
                    <a16:creationId xmlns:a16="http://schemas.microsoft.com/office/drawing/2014/main" id="{DC864829-6590-48C5-AC56-9BBADCCD31EA}"/>
                  </a:ext>
                </a:extLst>
              </p:cNvPr>
              <p:cNvSpPr/>
              <p:nvPr/>
            </p:nvSpPr>
            <p:spPr>
              <a:xfrm>
                <a:off x="3960692" y="394240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5" name="Flowchart: Connector 14">
                <a:extLst>
                  <a:ext uri="{FF2B5EF4-FFF2-40B4-BE49-F238E27FC236}">
                    <a16:creationId xmlns:a16="http://schemas.microsoft.com/office/drawing/2014/main" id="{C81B437F-2AE0-42F7-9CBF-1B201D86EAC2}"/>
                  </a:ext>
                </a:extLst>
              </p:cNvPr>
              <p:cNvSpPr/>
              <p:nvPr/>
            </p:nvSpPr>
            <p:spPr>
              <a:xfrm>
                <a:off x="3960044" y="4630259"/>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sp>
        <p:nvSpPr>
          <p:cNvPr id="19" name="Freeform: Shape 18">
            <a:extLst>
              <a:ext uri="{FF2B5EF4-FFF2-40B4-BE49-F238E27FC236}">
                <a16:creationId xmlns:a16="http://schemas.microsoft.com/office/drawing/2014/main" id="{1A088060-6BB7-4A9E-B2C0-EA2C9CE3A631}"/>
              </a:ext>
            </a:extLst>
          </p:cNvPr>
          <p:cNvSpPr/>
          <p:nvPr/>
        </p:nvSpPr>
        <p:spPr bwMode="auto">
          <a:xfrm>
            <a:off x="6492382" y="2028825"/>
            <a:ext cx="1494421" cy="1859346"/>
          </a:xfrm>
          <a:custGeom>
            <a:avLst/>
            <a:gdLst>
              <a:gd name="connsiteX0" fmla="*/ 889493 w 1494421"/>
              <a:gd name="connsiteY0" fmla="*/ 5424 h 1902870"/>
              <a:gd name="connsiteX1" fmla="*/ 432293 w 1494421"/>
              <a:gd name="connsiteY1" fmla="*/ 253074 h 1902870"/>
              <a:gd name="connsiteX2" fmla="*/ 22718 w 1494421"/>
              <a:gd name="connsiteY2" fmla="*/ 815049 h 1902870"/>
              <a:gd name="connsiteX3" fmla="*/ 108443 w 1494421"/>
              <a:gd name="connsiteY3" fmla="*/ 1748499 h 1902870"/>
              <a:gd name="connsiteX4" fmla="*/ 575168 w 1494421"/>
              <a:gd name="connsiteY4" fmla="*/ 1815174 h 1902870"/>
              <a:gd name="connsiteX5" fmla="*/ 660893 w 1494421"/>
              <a:gd name="connsiteY5" fmla="*/ 872199 h 1902870"/>
              <a:gd name="connsiteX6" fmla="*/ 1346693 w 1494421"/>
              <a:gd name="connsiteY6" fmla="*/ 548349 h 1902870"/>
              <a:gd name="connsiteX7" fmla="*/ 1460993 w 1494421"/>
              <a:gd name="connsiteY7" fmla="*/ 119724 h 1902870"/>
              <a:gd name="connsiteX8" fmla="*/ 889493 w 1494421"/>
              <a:gd name="connsiteY8" fmla="*/ 5424 h 19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4421" h="1902870">
                <a:moveTo>
                  <a:pt x="889493" y="5424"/>
                </a:moveTo>
                <a:cubicBezTo>
                  <a:pt x="718043" y="27649"/>
                  <a:pt x="576755" y="118137"/>
                  <a:pt x="432293" y="253074"/>
                </a:cubicBezTo>
                <a:cubicBezTo>
                  <a:pt x="287831" y="388011"/>
                  <a:pt x="76693" y="565812"/>
                  <a:pt x="22718" y="815049"/>
                </a:cubicBezTo>
                <a:cubicBezTo>
                  <a:pt x="-31257" y="1064286"/>
                  <a:pt x="16368" y="1581812"/>
                  <a:pt x="108443" y="1748499"/>
                </a:cubicBezTo>
                <a:cubicBezTo>
                  <a:pt x="200518" y="1915186"/>
                  <a:pt x="483093" y="1961224"/>
                  <a:pt x="575168" y="1815174"/>
                </a:cubicBezTo>
                <a:cubicBezTo>
                  <a:pt x="667243" y="1669124"/>
                  <a:pt x="532305" y="1083337"/>
                  <a:pt x="660893" y="872199"/>
                </a:cubicBezTo>
                <a:cubicBezTo>
                  <a:pt x="789480" y="661062"/>
                  <a:pt x="1213343" y="673761"/>
                  <a:pt x="1346693" y="548349"/>
                </a:cubicBezTo>
                <a:cubicBezTo>
                  <a:pt x="1480043" y="422937"/>
                  <a:pt x="1535606" y="208624"/>
                  <a:pt x="1460993" y="119724"/>
                </a:cubicBezTo>
                <a:cubicBezTo>
                  <a:pt x="1386381" y="30824"/>
                  <a:pt x="1060943" y="-16801"/>
                  <a:pt x="889493" y="5424"/>
                </a:cubicBezTo>
                <a:close/>
              </a:path>
            </a:pathLst>
          </a:cu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578D9AB-66CF-4A4A-99D8-87440E64CE33}"/>
                  </a:ext>
                </a:extLst>
              </p:cNvPr>
              <p:cNvSpPr/>
              <p:nvPr/>
            </p:nvSpPr>
            <p:spPr>
              <a:xfrm>
                <a:off x="7981740" y="1932401"/>
                <a:ext cx="1049903"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1600" i="1" kern="0" baseline="0" smtClean="0">
                          <a:solidFill>
                            <a:srgbClr val="262626"/>
                          </a:solidFill>
                          <a:latin typeface="Cambria Math" panose="02040503050406030204" pitchFamily="18" charset="0"/>
                          <a:ea typeface="Cambria Math" panose="02040503050406030204" pitchFamily="18" charset="0"/>
                          <a:cs typeface="+mn-cs"/>
                        </a:rPr>
                        <m:t>𝜙</m:t>
                      </m:r>
                      <m:d>
                        <m:dPr>
                          <m:ctrlPr>
                            <a:rPr lang="en-SG" sz="1600" i="1" kern="0" baseline="0">
                              <a:solidFill>
                                <a:srgbClr val="262626"/>
                              </a:solidFill>
                              <a:latin typeface="Cambria Math" panose="02040503050406030204" pitchFamily="18" charset="0"/>
                              <a:ea typeface="Cambria Math" panose="02040503050406030204" pitchFamily="18" charset="0"/>
                              <a:cs typeface="+mn-cs"/>
                            </a:rPr>
                          </m:ctrlPr>
                        </m:dPr>
                        <m:e>
                          <m:r>
                            <a:rPr lang="en-SG" sz="1600" i="1" kern="0" baseline="0">
                              <a:solidFill>
                                <a:srgbClr val="262626"/>
                              </a:solidFill>
                              <a:latin typeface="Cambria Math" panose="02040503050406030204" pitchFamily="18" charset="0"/>
                              <a:ea typeface="Cambria Math" panose="02040503050406030204" pitchFamily="18" charset="0"/>
                              <a:cs typeface="+mn-cs"/>
                            </a:rPr>
                            <m:t>𝐶</m:t>
                          </m:r>
                        </m:e>
                      </m:d>
                      <m:r>
                        <a:rPr lang="en-SG" sz="1600" b="0" i="1" kern="0" baseline="0" smtClean="0">
                          <a:solidFill>
                            <a:srgbClr val="262626"/>
                          </a:solidFill>
                          <a:latin typeface="Cambria Math" panose="02040503050406030204" pitchFamily="18" charset="0"/>
                          <a:ea typeface="Cambria Math" panose="02040503050406030204" pitchFamily="18" charset="0"/>
                          <a:cs typeface="+mn-cs"/>
                        </a:rPr>
                        <m:t>=</m:t>
                      </m:r>
                      <m:f>
                        <m:fPr>
                          <m:ctrlPr>
                            <a:rPr lang="en-SG" sz="1600" b="0" i="1" kern="0" baseline="0" smtClean="0">
                              <a:solidFill>
                                <a:srgbClr val="262626"/>
                              </a:solidFill>
                              <a:latin typeface="Cambria Math" panose="02040503050406030204" pitchFamily="18" charset="0"/>
                              <a:ea typeface="Cambria Math" panose="02040503050406030204" pitchFamily="18" charset="0"/>
                              <a:cs typeface="+mn-cs"/>
                            </a:rPr>
                          </m:ctrlPr>
                        </m:fPr>
                        <m:num>
                          <m:r>
                            <a:rPr lang="en-SG" sz="1600" b="0" i="1" kern="0" baseline="0" smtClean="0">
                              <a:solidFill>
                                <a:srgbClr val="262626"/>
                              </a:solidFill>
                              <a:latin typeface="Cambria Math" panose="02040503050406030204" pitchFamily="18" charset="0"/>
                              <a:ea typeface="Cambria Math" panose="02040503050406030204" pitchFamily="18" charset="0"/>
                              <a:cs typeface="+mn-cs"/>
                            </a:rPr>
                            <m:t>1</m:t>
                          </m:r>
                        </m:num>
                        <m:den>
                          <m:r>
                            <a:rPr lang="en-SG" sz="1600" b="0" i="1" kern="0" baseline="0" smtClean="0">
                              <a:solidFill>
                                <a:srgbClr val="262626"/>
                              </a:solidFill>
                              <a:latin typeface="Cambria Math" panose="02040503050406030204" pitchFamily="18" charset="0"/>
                              <a:ea typeface="Cambria Math" panose="02040503050406030204" pitchFamily="18" charset="0"/>
                              <a:cs typeface="+mn-cs"/>
                            </a:rPr>
                            <m:t>3</m:t>
                          </m:r>
                        </m:den>
                      </m:f>
                    </m:oMath>
                  </m:oMathPara>
                </a14:m>
                <a:endParaRPr lang="en-SG" sz="1800" dirty="0"/>
              </a:p>
            </p:txBody>
          </p:sp>
        </mc:Choice>
        <mc:Fallback xmlns="">
          <p:sp>
            <p:nvSpPr>
              <p:cNvPr id="20" name="Rectangle 19">
                <a:extLst>
                  <a:ext uri="{FF2B5EF4-FFF2-40B4-BE49-F238E27FC236}">
                    <a16:creationId xmlns:a16="http://schemas.microsoft.com/office/drawing/2014/main" id="{B578D9AB-66CF-4A4A-99D8-87440E64CE33}"/>
                  </a:ext>
                </a:extLst>
              </p:cNvPr>
              <p:cNvSpPr>
                <a:spLocks noRot="1" noChangeAspect="1" noMove="1" noResize="1" noEditPoints="1" noAdjustHandles="1" noChangeArrowheads="1" noChangeShapeType="1" noTextEdit="1"/>
              </p:cNvSpPr>
              <p:nvPr/>
            </p:nvSpPr>
            <p:spPr>
              <a:xfrm>
                <a:off x="7981740" y="1932401"/>
                <a:ext cx="1049903" cy="55496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F4543A8-2A92-431A-B628-5A96510EE5A8}"/>
                  </a:ext>
                </a:extLst>
              </p:cNvPr>
              <p:cNvSpPr/>
              <p:nvPr/>
            </p:nvSpPr>
            <p:spPr>
              <a:xfrm>
                <a:off x="1997412" y="1630968"/>
                <a:ext cx="2979470" cy="423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𝑡</m:t>
                      </m:r>
                      <m:r>
                        <a:rPr lang="en-SG" sz="2200" b="0" i="1" kern="0" baseline="0" smtClean="0">
                          <a:solidFill>
                            <a:schemeClr val="tx1"/>
                          </a:solidFill>
                          <a:latin typeface="Cambria Math" panose="02040503050406030204" pitchFamily="18" charset="0"/>
                          <a:ea typeface="+mn-ea"/>
                          <a:cs typeface="Times New Roman" panose="02020603050405020304" pitchFamily="18" charset="0"/>
                        </a:rPr>
                        <m:t>=3, </m:t>
                      </m:r>
                      <m:sSub>
                        <m:sSubPr>
                          <m:ctrlPr>
                            <a:rPr lang="en-SG" sz="2200" b="0" i="1" kern="0" baseline="0" smtClean="0">
                              <a:solidFill>
                                <a:schemeClr val="tx1"/>
                              </a:solidFill>
                              <a:latin typeface="Cambria Math" panose="02040503050406030204" pitchFamily="18" charset="0"/>
                              <a:ea typeface="+mn-ea"/>
                              <a:cs typeface="Times New Roman" panose="02020603050405020304" pitchFamily="18" charset="0"/>
                            </a:rPr>
                          </m:ctrlPr>
                        </m:sSubPr>
                        <m:e>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𝑟</m:t>
                          </m:r>
                        </m:sub>
                      </m:s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=0.9, </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=0.1</m:t>
                      </m:r>
                    </m:oMath>
                  </m:oMathPara>
                </a14:m>
                <a:endParaRPr lang="en-SG" sz="2200" dirty="0">
                  <a:solidFill>
                    <a:schemeClr val="tx1"/>
                  </a:solidFill>
                </a:endParaRPr>
              </a:p>
            </p:txBody>
          </p:sp>
        </mc:Choice>
        <mc:Fallback xmlns="">
          <p:sp>
            <p:nvSpPr>
              <p:cNvPr id="22" name="Rectangle 21">
                <a:extLst>
                  <a:ext uri="{FF2B5EF4-FFF2-40B4-BE49-F238E27FC236}">
                    <a16:creationId xmlns:a16="http://schemas.microsoft.com/office/drawing/2014/main" id="{4F4543A8-2A92-431A-B628-5A96510EE5A8}"/>
                  </a:ext>
                </a:extLst>
              </p:cNvPr>
              <p:cNvSpPr>
                <a:spLocks noRot="1" noChangeAspect="1" noMove="1" noResize="1" noEditPoints="1" noAdjustHandles="1" noChangeArrowheads="1" noChangeShapeType="1" noTextEdit="1"/>
              </p:cNvSpPr>
              <p:nvPr/>
            </p:nvSpPr>
            <p:spPr>
              <a:xfrm>
                <a:off x="1997412" y="1630968"/>
                <a:ext cx="2979470" cy="423065"/>
              </a:xfrm>
              <a:prstGeom prst="rect">
                <a:avLst/>
              </a:prstGeom>
              <a:blipFill>
                <a:blip r:embed="rId4"/>
                <a:stretch>
                  <a:fillRect/>
                </a:stretch>
              </a:blipFill>
            </p:spPr>
            <p:txBody>
              <a:bodyPr/>
              <a:lstStyle/>
              <a:p>
                <a:r>
                  <a:rPr lang="en-SG">
                    <a:noFill/>
                  </a:rPr>
                  <a:t> </a:t>
                </a:r>
              </a:p>
            </p:txBody>
          </p:sp>
        </mc:Fallback>
      </mc:AlternateContent>
      <p:grpSp>
        <p:nvGrpSpPr>
          <p:cNvPr id="34" name="Group 33">
            <a:extLst>
              <a:ext uri="{FF2B5EF4-FFF2-40B4-BE49-F238E27FC236}">
                <a16:creationId xmlns:a16="http://schemas.microsoft.com/office/drawing/2014/main" id="{6E4D5B67-1B17-4A34-910A-4DB8A531C87C}"/>
              </a:ext>
            </a:extLst>
          </p:cNvPr>
          <p:cNvGrpSpPr/>
          <p:nvPr/>
        </p:nvGrpSpPr>
        <p:grpSpPr>
          <a:xfrm>
            <a:off x="528227" y="4040832"/>
            <a:ext cx="5755051" cy="1459558"/>
            <a:chOff x="528227" y="4040832"/>
            <a:chExt cx="5755051" cy="1459558"/>
          </a:xfrm>
        </p:grpSpPr>
        <p:pic>
          <p:nvPicPr>
            <p:cNvPr id="33" name="Picture 32">
              <a:extLst>
                <a:ext uri="{FF2B5EF4-FFF2-40B4-BE49-F238E27FC236}">
                  <a16:creationId xmlns:a16="http://schemas.microsoft.com/office/drawing/2014/main" id="{FE818A3A-CD9C-4172-9A4D-B37AEB67EDA3}"/>
                </a:ext>
              </a:extLst>
            </p:cNvPr>
            <p:cNvPicPr>
              <a:picLocks noChangeAspect="1"/>
            </p:cNvPicPr>
            <p:nvPr/>
          </p:nvPicPr>
          <p:blipFill>
            <a:blip r:embed="rId5"/>
            <a:stretch>
              <a:fillRect/>
            </a:stretch>
          </p:blipFill>
          <p:spPr>
            <a:xfrm>
              <a:off x="528227" y="4040832"/>
              <a:ext cx="5755051" cy="1094129"/>
            </a:xfrm>
            <a:prstGeom prst="rect">
              <a:avLst/>
            </a:prstGeom>
          </p:spPr>
        </p:pic>
        <p:sp>
          <p:nvSpPr>
            <p:cNvPr id="24" name="Rectangle 23">
              <a:extLst>
                <a:ext uri="{FF2B5EF4-FFF2-40B4-BE49-F238E27FC236}">
                  <a16:creationId xmlns:a16="http://schemas.microsoft.com/office/drawing/2014/main" id="{15488BFF-273D-4284-97EA-ACC9BF98FCB9}"/>
                </a:ext>
              </a:extLst>
            </p:cNvPr>
            <p:cNvSpPr/>
            <p:nvPr/>
          </p:nvSpPr>
          <p:spPr bwMode="auto">
            <a:xfrm>
              <a:off x="1240790" y="4454144"/>
              <a:ext cx="1830613" cy="594106"/>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5" name="Rectangle 24">
              <a:extLst>
                <a:ext uri="{FF2B5EF4-FFF2-40B4-BE49-F238E27FC236}">
                  <a16:creationId xmlns:a16="http://schemas.microsoft.com/office/drawing/2014/main" id="{7EA0E451-0F79-4C78-8249-D13BEA1A48A7}"/>
                </a:ext>
              </a:extLst>
            </p:cNvPr>
            <p:cNvSpPr/>
            <p:nvPr/>
          </p:nvSpPr>
          <p:spPr bwMode="auto">
            <a:xfrm>
              <a:off x="3822065" y="4444619"/>
              <a:ext cx="2373538" cy="594106"/>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6" name="Rectangle 25">
              <a:extLst>
                <a:ext uri="{FF2B5EF4-FFF2-40B4-BE49-F238E27FC236}">
                  <a16:creationId xmlns:a16="http://schemas.microsoft.com/office/drawing/2014/main" id="{C3F28256-9384-47F8-8EA6-E41AAE1E16D7}"/>
                </a:ext>
              </a:extLst>
            </p:cNvPr>
            <p:cNvSpPr/>
            <p:nvPr/>
          </p:nvSpPr>
          <p:spPr bwMode="auto">
            <a:xfrm>
              <a:off x="3168696" y="4444619"/>
              <a:ext cx="556167" cy="59410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27" name="Rectangle 26">
              <a:extLst>
                <a:ext uri="{FF2B5EF4-FFF2-40B4-BE49-F238E27FC236}">
                  <a16:creationId xmlns:a16="http://schemas.microsoft.com/office/drawing/2014/main" id="{26CD0388-9E62-440E-95BE-C7B3726D2063}"/>
                </a:ext>
              </a:extLst>
            </p:cNvPr>
            <p:cNvSpPr/>
            <p:nvPr/>
          </p:nvSpPr>
          <p:spPr>
            <a:xfrm>
              <a:off x="1940332" y="4995036"/>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0000FF"/>
                  </a:solidFill>
                  <a:latin typeface="Segoe UI Symbol" panose="020B0502040204020203" pitchFamily="34" charset="0"/>
                  <a:ea typeface="Segoe UI Symbol" panose="020B0502040204020203" pitchFamily="34" charset="0"/>
                </a:rPr>
                <a:t>✔</a:t>
              </a:r>
              <a:endParaRPr lang="en-SG" sz="3600" dirty="0">
                <a:solidFill>
                  <a:srgbClr val="0000FF"/>
                </a:solidFill>
              </a:endParaRPr>
            </a:p>
          </p:txBody>
        </p:sp>
        <p:sp>
          <p:nvSpPr>
            <p:cNvPr id="28" name="Rectangle 27">
              <a:extLst>
                <a:ext uri="{FF2B5EF4-FFF2-40B4-BE49-F238E27FC236}">
                  <a16:creationId xmlns:a16="http://schemas.microsoft.com/office/drawing/2014/main" id="{C70E15F7-AA40-4A2B-A5D1-9BC92ADD2D3C}"/>
                </a:ext>
              </a:extLst>
            </p:cNvPr>
            <p:cNvSpPr/>
            <p:nvPr/>
          </p:nvSpPr>
          <p:spPr>
            <a:xfrm>
              <a:off x="4828835" y="4986058"/>
              <a:ext cx="431528" cy="461665"/>
            </a:xfrm>
            <a:prstGeom prst="rect">
              <a:avLst/>
            </a:prstGeom>
            <a:ln>
              <a:noFill/>
            </a:ln>
            <a:extLst>
              <a:ext uri="{909E8E84-426E-40DD-AFC4-6F175D3DCCD1}">
                <a14:hiddenFill xmlns:a14="http://schemas.microsoft.com/office/drawing/2010/main">
                  <a:noFill/>
                </a14:hiddenFill>
              </a:ext>
            </a:extLst>
          </p:spPr>
          <p:txBody>
            <a:bodyPr wrap="none">
              <a:spAutoFit/>
            </a:bodyPr>
            <a:lstStyle/>
            <a:p>
              <a:r>
                <a:rPr lang="en-SG" sz="3600" dirty="0">
                  <a:solidFill>
                    <a:srgbClr val="0000FF"/>
                  </a:solidFill>
                  <a:latin typeface="Segoe UI Symbol" panose="020B0502040204020203" pitchFamily="34" charset="0"/>
                  <a:ea typeface="Segoe UI Symbol" panose="020B0502040204020203" pitchFamily="34" charset="0"/>
                </a:rPr>
                <a:t>✔</a:t>
              </a:r>
              <a:endParaRPr lang="en-SG" sz="3600" dirty="0">
                <a:solidFill>
                  <a:srgbClr val="0000FF"/>
                </a:solidFill>
              </a:endParaRPr>
            </a:p>
          </p:txBody>
        </p:sp>
        <p:sp>
          <p:nvSpPr>
            <p:cNvPr id="29" name="Rectangle 28">
              <a:extLst>
                <a:ext uri="{FF2B5EF4-FFF2-40B4-BE49-F238E27FC236}">
                  <a16:creationId xmlns:a16="http://schemas.microsoft.com/office/drawing/2014/main" id="{52AF2458-3DE0-4B4E-9CAB-C5184B31AE19}"/>
                </a:ext>
              </a:extLst>
            </p:cNvPr>
            <p:cNvSpPr/>
            <p:nvPr/>
          </p:nvSpPr>
          <p:spPr>
            <a:xfrm>
              <a:off x="3228610" y="5038725"/>
              <a:ext cx="436338" cy="461665"/>
            </a:xfrm>
            <a:prstGeom prst="rect">
              <a:avLst/>
            </a:prstGeom>
          </p:spPr>
          <p:txBody>
            <a:bodyPr wrap="none">
              <a:spAutoFit/>
            </a:bodyPr>
            <a:lstStyle/>
            <a:p>
              <a:r>
                <a:rPr lang="en-SG" sz="3600" dirty="0">
                  <a:solidFill>
                    <a:srgbClr val="FF0000"/>
                  </a:solidFill>
                  <a:latin typeface="Segoe UI Symbol" panose="020B0502040204020203" pitchFamily="34" charset="0"/>
                  <a:ea typeface="Segoe UI Symbol" panose="020B0502040204020203" pitchFamily="34" charset="0"/>
                </a:rPr>
                <a:t>✘</a:t>
              </a:r>
              <a:endParaRPr lang="en-SG" sz="3600" dirty="0">
                <a:solidFill>
                  <a:srgbClr val="FF0000"/>
                </a:solidFill>
              </a:endParaRP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7968BB4-9DEE-4802-AF2E-9EAC7E2DE639}"/>
                  </a:ext>
                </a:extLst>
              </p:cNvPr>
              <p:cNvSpPr/>
              <p:nvPr/>
            </p:nvSpPr>
            <p:spPr>
              <a:xfrm>
                <a:off x="2233978" y="5627679"/>
                <a:ext cx="2861040" cy="6401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SG" sz="1600" i="1" baseline="0">
                              <a:solidFill>
                                <a:srgbClr val="262626"/>
                              </a:solidFill>
                              <a:latin typeface="Cambria Math" panose="02040503050406030204" pitchFamily="18" charset="0"/>
                              <a:ea typeface="+mn-ea"/>
                              <a:cs typeface="+mn-cs"/>
                            </a:rPr>
                          </m:ctrlPr>
                        </m:dPr>
                        <m:e>
                          <m:f>
                            <m:fPr>
                              <m:ctrlPr>
                                <a:rPr lang="en-SG" sz="1600" i="1" baseline="0">
                                  <a:solidFill>
                                    <a:srgbClr val="262626"/>
                                  </a:solidFill>
                                  <a:latin typeface="Cambria Math" panose="02040503050406030204" pitchFamily="18" charset="0"/>
                                  <a:ea typeface="+mn-ea"/>
                                  <a:cs typeface="+mn-cs"/>
                                </a:rPr>
                              </m:ctrlPr>
                            </m:fPr>
                            <m:num>
                              <m:sSub>
                                <m:sSubPr>
                                  <m:ctrlPr>
                                    <a:rPr lang="en-SG" sz="1600" i="1" baseline="0">
                                      <a:solidFill>
                                        <a:srgbClr val="262626"/>
                                      </a:solidFill>
                                      <a:latin typeface="Cambria Math" panose="02040503050406030204" pitchFamily="18" charset="0"/>
                                      <a:ea typeface="+mn-ea"/>
                                      <a:cs typeface="+mn-cs"/>
                                    </a:rPr>
                                  </m:ctrlPr>
                                </m:sSubPr>
                                <m:e>
                                  <m:acc>
                                    <m:accPr>
                                      <m:chr m:val="̂"/>
                                      <m:ctrlPr>
                                        <a:rPr lang="en-SG" sz="1600" i="1" baseline="0">
                                          <a:solidFill>
                                            <a:srgbClr val="262626"/>
                                          </a:solidFill>
                                          <a:latin typeface="Cambria Math" panose="02040503050406030204" pitchFamily="18" charset="0"/>
                                          <a:ea typeface="+mn-ea"/>
                                          <a:cs typeface="+mn-cs"/>
                                        </a:rPr>
                                      </m:ctrlPr>
                                    </m:accPr>
                                    <m:e>
                                      <m:r>
                                        <a:rPr lang="en-SG" sz="1600" i="1" baseline="0">
                                          <a:solidFill>
                                            <a:srgbClr val="262626"/>
                                          </a:solidFill>
                                          <a:latin typeface="Cambria Math" panose="02040503050406030204" pitchFamily="18" charset="0"/>
                                          <a:ea typeface="Cambria Math" panose="02040503050406030204" pitchFamily="18" charset="0"/>
                                          <a:cs typeface="+mn-cs"/>
                                        </a:rPr>
                                        <m:t>𝜌</m:t>
                                      </m:r>
                                    </m:e>
                                  </m:acc>
                                </m:e>
                                <m:sub>
                                  <m:r>
                                    <a:rPr lang="en-SG" sz="1600" i="1" baseline="0">
                                      <a:solidFill>
                                        <a:srgbClr val="262626"/>
                                      </a:solidFill>
                                      <a:latin typeface="Cambria Math" panose="02040503050406030204" pitchFamily="18" charset="0"/>
                                      <a:ea typeface="+mn-ea"/>
                                      <a:cs typeface="+mn-cs"/>
                                    </a:rPr>
                                    <m:t>𝑠</m:t>
                                  </m:r>
                                </m:sub>
                              </m:sSub>
                              <m:d>
                                <m:dPr>
                                  <m:begChr m:val="["/>
                                  <m:endChr m:val="]"/>
                                  <m:ctrlPr>
                                    <a:rPr lang="en-SG" sz="1600" i="1" baseline="0">
                                      <a:solidFill>
                                        <a:srgbClr val="262626"/>
                                      </a:solidFill>
                                      <a:latin typeface="Cambria Math" panose="02040503050406030204" pitchFamily="18" charset="0"/>
                                      <a:ea typeface="+mn-ea"/>
                                      <a:cs typeface="+mn-cs"/>
                                    </a:rPr>
                                  </m:ctrlPr>
                                </m:dPr>
                                <m:e>
                                  <m:r>
                                    <a:rPr lang="en-SG" sz="1600" i="1" baseline="0">
                                      <a:solidFill>
                                        <a:srgbClr val="262626"/>
                                      </a:solidFill>
                                      <a:latin typeface="Cambria Math" panose="02040503050406030204" pitchFamily="18" charset="0"/>
                                      <a:ea typeface="+mn-ea"/>
                                      <a:cs typeface="+mn-cs"/>
                                    </a:rPr>
                                    <m:t>𝑣</m:t>
                                  </m:r>
                                </m:e>
                              </m:d>
                            </m:num>
                            <m:den>
                              <m:r>
                                <a:rPr lang="en-SG" sz="1600" i="1" baseline="0">
                                  <a:solidFill>
                                    <a:srgbClr val="262626"/>
                                  </a:solidFill>
                                  <a:latin typeface="Cambria Math" panose="02040503050406030204" pitchFamily="18" charset="0"/>
                                  <a:ea typeface="+mn-ea"/>
                                  <a:cs typeface="+mn-cs"/>
                                </a:rPr>
                                <m:t>𝑑</m:t>
                              </m:r>
                              <m:d>
                                <m:dPr>
                                  <m:ctrlPr>
                                    <a:rPr lang="en-SG" sz="1600" i="1" baseline="0">
                                      <a:solidFill>
                                        <a:srgbClr val="262626"/>
                                      </a:solidFill>
                                      <a:latin typeface="Cambria Math" panose="02040503050406030204" pitchFamily="18" charset="0"/>
                                      <a:ea typeface="+mn-ea"/>
                                      <a:cs typeface="+mn-cs"/>
                                    </a:rPr>
                                  </m:ctrlPr>
                                </m:dPr>
                                <m:e>
                                  <m:r>
                                    <a:rPr lang="en-SG" sz="1600" i="1" baseline="0">
                                      <a:solidFill>
                                        <a:srgbClr val="262626"/>
                                      </a:solidFill>
                                      <a:latin typeface="Cambria Math" panose="02040503050406030204" pitchFamily="18" charset="0"/>
                                      <a:ea typeface="+mn-ea"/>
                                      <a:cs typeface="+mn-cs"/>
                                    </a:rPr>
                                    <m:t>𝑣</m:t>
                                  </m:r>
                                </m:e>
                              </m:d>
                            </m:den>
                          </m:f>
                          <m:r>
                            <a:rPr lang="en-SG" sz="1600" i="1" baseline="0">
                              <a:solidFill>
                                <a:srgbClr val="262626"/>
                              </a:solidFill>
                              <a:latin typeface="Cambria Math" panose="02040503050406030204" pitchFamily="18" charset="0"/>
                              <a:ea typeface="+mn-ea"/>
                              <a:cs typeface="+mn-cs"/>
                            </a:rPr>
                            <m:t>−</m:t>
                          </m:r>
                          <m:f>
                            <m:fPr>
                              <m:ctrlPr>
                                <a:rPr lang="en-SG" sz="1600" i="1" baseline="0">
                                  <a:solidFill>
                                    <a:srgbClr val="262626"/>
                                  </a:solidFill>
                                  <a:latin typeface="Cambria Math" panose="02040503050406030204" pitchFamily="18" charset="0"/>
                                  <a:ea typeface="+mn-ea"/>
                                  <a:cs typeface="+mn-cs"/>
                                </a:rPr>
                              </m:ctrlPr>
                            </m:fPr>
                            <m:num>
                              <m:sSub>
                                <m:sSubPr>
                                  <m:ctrlPr>
                                    <a:rPr lang="en-SG" sz="1600" i="1" baseline="0">
                                      <a:solidFill>
                                        <a:srgbClr val="262626"/>
                                      </a:solidFill>
                                      <a:latin typeface="Cambria Math" panose="02040503050406030204" pitchFamily="18" charset="0"/>
                                      <a:ea typeface="Cambria Math" panose="02040503050406030204" pitchFamily="18" charset="0"/>
                                      <a:cs typeface="+mn-cs"/>
                                    </a:rPr>
                                  </m:ctrlPr>
                                </m:sSubPr>
                                <m:e>
                                  <m:r>
                                    <a:rPr lang="en-SG" sz="1600" i="1" baseline="0">
                                      <a:solidFill>
                                        <a:srgbClr val="262626"/>
                                      </a:solidFill>
                                      <a:latin typeface="Cambria Math" panose="02040503050406030204" pitchFamily="18" charset="0"/>
                                      <a:ea typeface="Cambria Math" panose="02040503050406030204" pitchFamily="18" charset="0"/>
                                      <a:cs typeface="+mn-cs"/>
                                    </a:rPr>
                                    <m:t>𝜌</m:t>
                                  </m:r>
                                </m:e>
                                <m:sub>
                                  <m:r>
                                    <a:rPr lang="en-SG" sz="1600" i="1" baseline="0">
                                      <a:solidFill>
                                        <a:srgbClr val="262626"/>
                                      </a:solidFill>
                                      <a:latin typeface="Cambria Math" panose="02040503050406030204" pitchFamily="18" charset="0"/>
                                      <a:ea typeface="Cambria Math" panose="02040503050406030204" pitchFamily="18" charset="0"/>
                                      <a:cs typeface="+mn-cs"/>
                                    </a:rPr>
                                    <m:t>𝑠</m:t>
                                  </m:r>
                                </m:sub>
                              </m:sSub>
                              <m:d>
                                <m:dPr>
                                  <m:begChr m:val="["/>
                                  <m:endChr m:val="]"/>
                                  <m:ctrlPr>
                                    <a:rPr lang="en-SG" sz="1600" i="1" baseline="0">
                                      <a:solidFill>
                                        <a:srgbClr val="262626"/>
                                      </a:solidFill>
                                      <a:latin typeface="Cambria Math" panose="02040503050406030204" pitchFamily="18" charset="0"/>
                                      <a:ea typeface="Cambria Math" panose="02040503050406030204" pitchFamily="18" charset="0"/>
                                      <a:cs typeface="+mn-cs"/>
                                    </a:rPr>
                                  </m:ctrlPr>
                                </m:dPr>
                                <m:e>
                                  <m:r>
                                    <a:rPr lang="en-SG" sz="1600" i="1" baseline="0">
                                      <a:solidFill>
                                        <a:srgbClr val="262626"/>
                                      </a:solidFill>
                                      <a:latin typeface="Cambria Math" panose="02040503050406030204" pitchFamily="18" charset="0"/>
                                      <a:ea typeface="Cambria Math" panose="02040503050406030204" pitchFamily="18" charset="0"/>
                                      <a:cs typeface="+mn-cs"/>
                                    </a:rPr>
                                    <m:t>𝑣</m:t>
                                  </m:r>
                                </m:e>
                              </m:d>
                            </m:num>
                            <m:den>
                              <m:r>
                                <a:rPr lang="en-SG" sz="1600" i="1" baseline="0">
                                  <a:solidFill>
                                    <a:srgbClr val="262626"/>
                                  </a:solidFill>
                                  <a:latin typeface="Cambria Math" panose="02040503050406030204" pitchFamily="18" charset="0"/>
                                  <a:ea typeface="+mn-ea"/>
                                  <a:cs typeface="+mn-cs"/>
                                </a:rPr>
                                <m:t>𝑑</m:t>
                              </m:r>
                              <m:d>
                                <m:dPr>
                                  <m:ctrlPr>
                                    <a:rPr lang="en-SG" sz="1600" i="1" baseline="0">
                                      <a:solidFill>
                                        <a:srgbClr val="262626"/>
                                      </a:solidFill>
                                      <a:latin typeface="Cambria Math" panose="02040503050406030204" pitchFamily="18" charset="0"/>
                                      <a:ea typeface="+mn-ea"/>
                                      <a:cs typeface="+mn-cs"/>
                                    </a:rPr>
                                  </m:ctrlPr>
                                </m:dPr>
                                <m:e>
                                  <m:r>
                                    <a:rPr lang="en-SG" sz="1600" i="1" baseline="0">
                                      <a:solidFill>
                                        <a:srgbClr val="262626"/>
                                      </a:solidFill>
                                      <a:latin typeface="Cambria Math" panose="02040503050406030204" pitchFamily="18" charset="0"/>
                                      <a:ea typeface="+mn-ea"/>
                                      <a:cs typeface="+mn-cs"/>
                                    </a:rPr>
                                    <m:t>𝑣</m:t>
                                  </m:r>
                                </m:e>
                              </m:d>
                            </m:den>
                          </m:f>
                        </m:e>
                      </m:d>
                      <m:r>
                        <a:rPr lang="en-SG" sz="1600" i="1" baseline="0">
                          <a:solidFill>
                            <a:srgbClr val="262626"/>
                          </a:solidFill>
                          <a:latin typeface="Cambria Math" panose="02040503050406030204" pitchFamily="18" charset="0"/>
                          <a:ea typeface="Cambria Math" panose="02040503050406030204" pitchFamily="18" charset="0"/>
                          <a:cs typeface="+mn-cs"/>
                        </a:rPr>
                        <m:t>≤</m:t>
                      </m:r>
                      <m:sSub>
                        <m:sSubPr>
                          <m:ctrlPr>
                            <a:rPr lang="en-SG" sz="1600" i="1" baseline="0">
                              <a:solidFill>
                                <a:srgbClr val="262626"/>
                              </a:solidFill>
                              <a:latin typeface="Cambria Math" panose="02040503050406030204" pitchFamily="18" charset="0"/>
                              <a:ea typeface="Cambria Math" panose="02040503050406030204" pitchFamily="18" charset="0"/>
                              <a:cs typeface="+mn-cs"/>
                            </a:rPr>
                          </m:ctrlPr>
                        </m:sSubPr>
                        <m:e>
                          <m:r>
                            <a:rPr lang="en-SG" sz="1600" i="1" baseline="0">
                              <a:solidFill>
                                <a:srgbClr val="262626"/>
                              </a:solidFill>
                              <a:latin typeface="Cambria Math" panose="02040503050406030204" pitchFamily="18" charset="0"/>
                              <a:ea typeface="Cambria Math" panose="02040503050406030204" pitchFamily="18" charset="0"/>
                              <a:cs typeface="+mn-cs"/>
                            </a:rPr>
                            <m:t>𝜖</m:t>
                          </m:r>
                        </m:e>
                        <m:sub>
                          <m:r>
                            <a:rPr lang="en-SG" sz="1600" i="1" baseline="0">
                              <a:solidFill>
                                <a:srgbClr val="262626"/>
                              </a:solidFill>
                              <a:latin typeface="Cambria Math" panose="02040503050406030204" pitchFamily="18" charset="0"/>
                              <a:ea typeface="Cambria Math" panose="02040503050406030204" pitchFamily="18" charset="0"/>
                              <a:cs typeface="+mn-cs"/>
                            </a:rPr>
                            <m:t>𝑟</m:t>
                          </m:r>
                        </m:sub>
                      </m:sSub>
                      <m:r>
                        <a:rPr lang="en-SG" sz="1600" i="1" baseline="0">
                          <a:solidFill>
                            <a:srgbClr val="262626"/>
                          </a:solidFill>
                          <a:latin typeface="Cambria Math" panose="02040503050406030204" pitchFamily="18" charset="0"/>
                          <a:ea typeface="Cambria Math" panose="02040503050406030204" pitchFamily="18" charset="0"/>
                          <a:cs typeface="+mn-cs"/>
                        </a:rPr>
                        <m:t>∗</m:t>
                      </m:r>
                      <m:r>
                        <a:rPr lang="en-SG" sz="1600" i="1" baseline="0">
                          <a:solidFill>
                            <a:srgbClr val="262626"/>
                          </a:solidFill>
                          <a:latin typeface="Cambria Math" panose="02040503050406030204" pitchFamily="18" charset="0"/>
                          <a:ea typeface="Cambria Math" panose="02040503050406030204" pitchFamily="18" charset="0"/>
                          <a:cs typeface="+mn-cs"/>
                        </a:rPr>
                        <m:t>𝛿</m:t>
                      </m:r>
                      <m:r>
                        <m:rPr>
                          <m:nor/>
                        </m:rPr>
                        <a:rPr lang="en-SG" sz="1600" b="0" i="0" baseline="0" smtClean="0">
                          <a:solidFill>
                            <a:srgbClr val="262626"/>
                          </a:solidFill>
                          <a:latin typeface="Cambria Math" panose="02040503050406030204" pitchFamily="18" charset="0"/>
                          <a:ea typeface="Cambria Math" panose="02040503050406030204" pitchFamily="18" charset="0"/>
                          <a:cs typeface="+mn-cs"/>
                        </a:rPr>
                        <m:t>=</m:t>
                      </m:r>
                      <m:r>
                        <m:rPr>
                          <m:nor/>
                        </m:rPr>
                        <a:rPr lang="en-SG" sz="1600" b="0" i="0" baseline="0" smtClean="0">
                          <a:solidFill>
                            <a:srgbClr val="C00000"/>
                          </a:solidFill>
                          <a:latin typeface="Cambria Math" panose="02040503050406030204" pitchFamily="18" charset="0"/>
                          <a:ea typeface="Cambria Math" panose="02040503050406030204" pitchFamily="18" charset="0"/>
                          <a:cs typeface="+mn-cs"/>
                        </a:rPr>
                        <m:t>0.09</m:t>
                      </m:r>
                      <m:r>
                        <m:rPr>
                          <m:nor/>
                        </m:rPr>
                        <a:rPr lang="en-SG" sz="1600" baseline="0" dirty="0">
                          <a:solidFill>
                            <a:srgbClr val="262626"/>
                          </a:solidFill>
                          <a:latin typeface="Arial" panose="020B0604020202020204"/>
                          <a:ea typeface="+mn-ea"/>
                          <a:cs typeface="+mn-cs"/>
                        </a:rPr>
                        <m:t> </m:t>
                      </m:r>
                    </m:oMath>
                  </m:oMathPara>
                </a14:m>
                <a:endParaRPr lang="en-SG" dirty="0"/>
              </a:p>
            </p:txBody>
          </p:sp>
        </mc:Choice>
        <mc:Fallback xmlns="">
          <p:sp>
            <p:nvSpPr>
              <p:cNvPr id="30" name="Rectangle 29">
                <a:extLst>
                  <a:ext uri="{FF2B5EF4-FFF2-40B4-BE49-F238E27FC236}">
                    <a16:creationId xmlns:a16="http://schemas.microsoft.com/office/drawing/2014/main" id="{27968BB4-9DEE-4802-AF2E-9EAC7E2DE639}"/>
                  </a:ext>
                </a:extLst>
              </p:cNvPr>
              <p:cNvSpPr>
                <a:spLocks noRot="1" noChangeAspect="1" noMove="1" noResize="1" noEditPoints="1" noAdjustHandles="1" noChangeArrowheads="1" noChangeShapeType="1" noTextEdit="1"/>
              </p:cNvSpPr>
              <p:nvPr/>
            </p:nvSpPr>
            <p:spPr>
              <a:xfrm>
                <a:off x="2233978" y="5627679"/>
                <a:ext cx="2861040" cy="640175"/>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7ABE2A04-93CC-4A98-A67E-6D5564E7F242}"/>
                  </a:ext>
                </a:extLst>
              </p:cNvPr>
              <p:cNvGraphicFramePr>
                <a:graphicFrameLocks noGrp="1"/>
              </p:cNvGraphicFramePr>
              <p:nvPr>
                <p:extLst>
                  <p:ext uri="{D42A27DB-BD31-4B8C-83A1-F6EECF244321}">
                    <p14:modId xmlns:p14="http://schemas.microsoft.com/office/powerpoint/2010/main" val="3946249046"/>
                  </p:ext>
                </p:extLst>
              </p:nvPr>
            </p:nvGraphicFramePr>
            <p:xfrm>
              <a:off x="549493" y="2214607"/>
              <a:ext cx="5723878" cy="1381362"/>
            </p:xfrm>
            <a:graphic>
              <a:graphicData uri="http://schemas.openxmlformats.org/drawingml/2006/table">
                <a:tbl>
                  <a:tblPr firstRow="1" bandRow="1">
                    <a:tableStyleId>{5940675A-B579-460E-94D1-54222C63F5DA}</a:tableStyleId>
                  </a:tblPr>
                  <a:tblGrid>
                    <a:gridCol w="641354">
                      <a:extLst>
                        <a:ext uri="{9D8B030D-6E8A-4147-A177-3AD203B41FA5}">
                          <a16:colId xmlns:a16="http://schemas.microsoft.com/office/drawing/2014/main" val="3699283855"/>
                        </a:ext>
                      </a:extLst>
                    </a:gridCol>
                    <a:gridCol w="584791">
                      <a:extLst>
                        <a:ext uri="{9D8B030D-6E8A-4147-A177-3AD203B41FA5}">
                          <a16:colId xmlns:a16="http://schemas.microsoft.com/office/drawing/2014/main" val="3733730133"/>
                        </a:ext>
                      </a:extLst>
                    </a:gridCol>
                    <a:gridCol w="637954">
                      <a:extLst>
                        <a:ext uri="{9D8B030D-6E8A-4147-A177-3AD203B41FA5}">
                          <a16:colId xmlns:a16="http://schemas.microsoft.com/office/drawing/2014/main" val="2754252288"/>
                        </a:ext>
                      </a:extLst>
                    </a:gridCol>
                    <a:gridCol w="627321">
                      <a:extLst>
                        <a:ext uri="{9D8B030D-6E8A-4147-A177-3AD203B41FA5}">
                          <a16:colId xmlns:a16="http://schemas.microsoft.com/office/drawing/2014/main" val="3823026599"/>
                        </a:ext>
                      </a:extLst>
                    </a:gridCol>
                    <a:gridCol w="616688">
                      <a:extLst>
                        <a:ext uri="{9D8B030D-6E8A-4147-A177-3AD203B41FA5}">
                          <a16:colId xmlns:a16="http://schemas.microsoft.com/office/drawing/2014/main" val="1539520188"/>
                        </a:ext>
                      </a:extLst>
                    </a:gridCol>
                    <a:gridCol w="648586">
                      <a:extLst>
                        <a:ext uri="{9D8B030D-6E8A-4147-A177-3AD203B41FA5}">
                          <a16:colId xmlns:a16="http://schemas.microsoft.com/office/drawing/2014/main" val="2595170620"/>
                        </a:ext>
                      </a:extLst>
                    </a:gridCol>
                    <a:gridCol w="659219">
                      <a:extLst>
                        <a:ext uri="{9D8B030D-6E8A-4147-A177-3AD203B41FA5}">
                          <a16:colId xmlns:a16="http://schemas.microsoft.com/office/drawing/2014/main" val="3919671493"/>
                        </a:ext>
                      </a:extLst>
                    </a:gridCol>
                    <a:gridCol w="659218">
                      <a:extLst>
                        <a:ext uri="{9D8B030D-6E8A-4147-A177-3AD203B41FA5}">
                          <a16:colId xmlns:a16="http://schemas.microsoft.com/office/drawing/2014/main" val="2261109576"/>
                        </a:ext>
                      </a:extLst>
                    </a:gridCol>
                    <a:gridCol w="648747">
                      <a:extLst>
                        <a:ext uri="{9D8B030D-6E8A-4147-A177-3AD203B41FA5}">
                          <a16:colId xmlns:a16="http://schemas.microsoft.com/office/drawing/2014/main" val="2512564267"/>
                        </a:ext>
                      </a:extLst>
                    </a:gridCol>
                  </a:tblGrid>
                  <a:tr h="167941">
                    <a:tc>
                      <a:txBody>
                        <a:bodyPr/>
                        <a:lstStyle/>
                        <a:p>
                          <a:endParaRPr lang="en-SG" sz="15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r>
                                  <a:rPr lang="en-SG" sz="1500" b="0" i="1" smtClean="0">
                                    <a:latin typeface="Cambria Math" panose="02040503050406030204" pitchFamily="18" charset="0"/>
                                  </a:rPr>
                                  <m:t>𝑠</m:t>
                                </m:r>
                              </m:oMath>
                            </m:oMathPara>
                          </a14:m>
                          <a:endParaRPr lang="en-SG" sz="15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1</m:t>
                                    </m:r>
                                  </m:sub>
                                </m:sSub>
                              </m:oMath>
                            </m:oMathPara>
                          </a14:m>
                          <a:endParaRPr lang="en-SG" sz="15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2</m:t>
                                    </m:r>
                                  </m:sub>
                                </m:sSub>
                              </m:oMath>
                            </m:oMathPara>
                          </a14:m>
                          <a:endParaRPr lang="en-SG" sz="15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3</m:t>
                                    </m:r>
                                  </m:sub>
                                </m:sSub>
                              </m:oMath>
                            </m:oMathPara>
                          </a14:m>
                          <a:endParaRPr lang="en-SG" sz="15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4</m:t>
                                    </m:r>
                                  </m:sub>
                                </m:sSub>
                              </m:oMath>
                            </m:oMathPara>
                          </a14:m>
                          <a:endParaRPr lang="en-SG" sz="15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5</m:t>
                                    </m:r>
                                  </m:sub>
                                </m:sSub>
                              </m:oMath>
                            </m:oMathPara>
                          </a14:m>
                          <a:endParaRPr lang="en-SG" sz="15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6</m:t>
                                    </m:r>
                                  </m:sub>
                                </m:sSub>
                              </m:oMath>
                            </m:oMathPara>
                          </a14:m>
                          <a:endParaRPr lang="en-SG" sz="15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500" b="0" i="1" smtClean="0">
                                        <a:latin typeface="Cambria Math" panose="02040503050406030204" pitchFamily="18" charset="0"/>
                                      </a:rPr>
                                    </m:ctrlPr>
                                  </m:sSubPr>
                                  <m:e>
                                    <m:r>
                                      <a:rPr lang="en-SG" sz="1500" b="0" i="1" smtClean="0">
                                        <a:latin typeface="Cambria Math" panose="02040503050406030204" pitchFamily="18" charset="0"/>
                                      </a:rPr>
                                      <m:t>𝑣</m:t>
                                    </m:r>
                                  </m:e>
                                  <m:sub>
                                    <m:r>
                                      <a:rPr lang="en-SG" sz="1500" b="0" i="1" smtClean="0">
                                        <a:latin typeface="Cambria Math" panose="02040503050406030204" pitchFamily="18" charset="0"/>
                                      </a:rPr>
                                      <m:t>7</m:t>
                                    </m:r>
                                  </m:sub>
                                </m:sSub>
                              </m:oMath>
                            </m:oMathPara>
                          </a14:m>
                          <a:endParaRPr lang="en-SG" sz="1500" dirty="0">
                            <a:latin typeface="+mj-lt"/>
                          </a:endParaRPr>
                        </a:p>
                      </a:txBody>
                      <a:tcPr/>
                    </a:tc>
                    <a:extLst>
                      <a:ext uri="{0D108BD9-81ED-4DB2-BD59-A6C34878D82A}">
                        <a16:rowId xmlns:a16="http://schemas.microsoft.com/office/drawing/2014/main" val="1539682466"/>
                      </a:ext>
                    </a:extLst>
                  </a:tr>
                  <a:tr h="323198">
                    <a:tc>
                      <a:txBody>
                        <a:bodyPr/>
                        <a:lstStyle/>
                        <a:p>
                          <a:pPr/>
                          <a14:m>
                            <m:oMathPara xmlns:m="http://schemas.openxmlformats.org/officeDocument/2006/math">
                              <m:oMathParaPr>
                                <m:jc m:val="centerGroup"/>
                              </m:oMathParaPr>
                              <m:oMath xmlns:m="http://schemas.openxmlformats.org/officeDocument/2006/math">
                                <m:sSub>
                                  <m:sSubPr>
                                    <m:ctrlPr>
                                      <a:rPr lang="en-SG" sz="1500" i="1" smtClean="0">
                                        <a:latin typeface="Cambria Math" panose="02040503050406030204" pitchFamily="18" charset="0"/>
                                      </a:rPr>
                                    </m:ctrlPr>
                                  </m:sSubPr>
                                  <m:e>
                                    <m:acc>
                                      <m:accPr>
                                        <m:chr m:val="̂"/>
                                        <m:ctrlPr>
                                          <a:rPr lang="en-SG" sz="1500" i="1" smtClean="0">
                                            <a:latin typeface="Cambria Math" panose="02040503050406030204" pitchFamily="18" charset="0"/>
                                          </a:rPr>
                                        </m:ctrlPr>
                                      </m:accPr>
                                      <m:e>
                                        <m:r>
                                          <a:rPr lang="en-SG" sz="1500" b="1" i="1" smtClean="0">
                                            <a:latin typeface="Cambria Math" panose="02040503050406030204" pitchFamily="18" charset="0"/>
                                            <a:ea typeface="Cambria Math" panose="02040503050406030204" pitchFamily="18" charset="0"/>
                                          </a:rPr>
                                          <m:t>𝝆</m:t>
                                        </m:r>
                                      </m:e>
                                    </m:acc>
                                  </m:e>
                                  <m:sub>
                                    <m:r>
                                      <a:rPr lang="en-SG" sz="1500" b="0" i="1" smtClean="0">
                                        <a:latin typeface="Cambria Math" panose="02040503050406030204" pitchFamily="18" charset="0"/>
                                      </a:rPr>
                                      <m:t>𝑠</m:t>
                                    </m:r>
                                  </m:sub>
                                </m:sSub>
                              </m:oMath>
                            </m:oMathPara>
                          </a14:m>
                          <a:endParaRPr lang="en-SG" sz="1500" dirty="0">
                            <a:latin typeface="+mj-lt"/>
                          </a:endParaRPr>
                        </a:p>
                      </a:txBody>
                      <a:tcPr/>
                    </a:tc>
                    <a:tc>
                      <a:txBody>
                        <a:bodyPr/>
                        <a:lstStyle/>
                        <a:p>
                          <a:pPr algn="ctr"/>
                          <a:r>
                            <a:rPr lang="en-SG" sz="1500" b="1" dirty="0">
                              <a:solidFill>
                                <a:srgbClr val="0000FF"/>
                              </a:solidFill>
                              <a:latin typeface="+mj-lt"/>
                            </a:rPr>
                            <a:t>0.05</a:t>
                          </a:r>
                        </a:p>
                      </a:txBody>
                      <a:tcPr/>
                    </a:tc>
                    <a:tc>
                      <a:txBody>
                        <a:bodyPr/>
                        <a:lstStyle/>
                        <a:p>
                          <a:pPr algn="ctr"/>
                          <a:r>
                            <a:rPr lang="en-SG" sz="1500" b="1" dirty="0">
                              <a:solidFill>
                                <a:srgbClr val="0000FF"/>
                              </a:solidFill>
                              <a:latin typeface="+mj-lt"/>
                            </a:rPr>
                            <a:t>0.075</a:t>
                          </a:r>
                        </a:p>
                      </a:txBody>
                      <a:tcPr/>
                    </a:tc>
                    <a:tc>
                      <a:txBody>
                        <a:bodyPr/>
                        <a:lstStyle/>
                        <a:p>
                          <a:pPr algn="ctr"/>
                          <a:r>
                            <a:rPr lang="en-SG" sz="1500" b="1" dirty="0">
                              <a:solidFill>
                                <a:srgbClr val="0000FF"/>
                              </a:solidFill>
                              <a:latin typeface="+mj-lt"/>
                            </a:rPr>
                            <a:t>0.075</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extLst>
                      <a:ext uri="{0D108BD9-81ED-4DB2-BD59-A6C34878D82A}">
                        <a16:rowId xmlns:a16="http://schemas.microsoft.com/office/drawing/2014/main" val="2866496341"/>
                      </a:ext>
                    </a:extLst>
                  </a:tr>
                  <a:tr h="324498">
                    <a:tc>
                      <a:txBody>
                        <a:bodyPr/>
                        <a:lstStyle/>
                        <a:p>
                          <a:pPr/>
                          <a14:m>
                            <m:oMathPara xmlns:m="http://schemas.openxmlformats.org/officeDocument/2006/math">
                              <m:oMathParaPr>
                                <m:jc m:val="centerGroup"/>
                              </m:oMathParaPr>
                              <m:oMath xmlns:m="http://schemas.openxmlformats.org/officeDocument/2006/math">
                                <m:sSubSup>
                                  <m:sSubSupPr>
                                    <m:ctrlPr>
                                      <a:rPr lang="en-SG" sz="1500" i="1" smtClean="0">
                                        <a:latin typeface="Cambria Math" panose="02040503050406030204" pitchFamily="18" charset="0"/>
                                      </a:rPr>
                                    </m:ctrlPr>
                                  </m:sSubSupPr>
                                  <m:e>
                                    <m:r>
                                      <a:rPr lang="en-SG" sz="1500" b="1" i="1" smtClean="0">
                                        <a:latin typeface="Cambria Math" panose="02040503050406030204" pitchFamily="18" charset="0"/>
                                      </a:rPr>
                                      <m:t>𝒓</m:t>
                                    </m:r>
                                  </m:e>
                                  <m:sub>
                                    <m:r>
                                      <a:rPr lang="en-SG" sz="1500" b="0" i="1" smtClean="0">
                                        <a:latin typeface="Cambria Math" panose="02040503050406030204" pitchFamily="18" charset="0"/>
                                      </a:rPr>
                                      <m:t>𝑠</m:t>
                                    </m:r>
                                  </m:sub>
                                  <m:sup>
                                    <m:r>
                                      <a:rPr lang="en-SG" sz="1500" b="0" i="1" smtClean="0">
                                        <a:latin typeface="Cambria Math" panose="02040503050406030204" pitchFamily="18" charset="0"/>
                                      </a:rPr>
                                      <m:t>(1)</m:t>
                                    </m:r>
                                  </m:sup>
                                </m:sSubSup>
                              </m:oMath>
                            </m:oMathPara>
                          </a14:m>
                          <a:endParaRPr lang="en-SG" sz="1500" dirty="0">
                            <a:latin typeface="+mj-lt"/>
                          </a:endParaRPr>
                        </a:p>
                      </a:txBody>
                      <a:tcPr/>
                    </a:tc>
                    <a:tc>
                      <a:txBody>
                        <a:bodyPr/>
                        <a:lstStyle/>
                        <a:p>
                          <a:pPr algn="ctr"/>
                          <a:r>
                            <a:rPr lang="en-SG" sz="1500" dirty="0">
                              <a:latin typeface="+mj-lt"/>
                            </a:rPr>
                            <a:t>0</a:t>
                          </a:r>
                        </a:p>
                      </a:txBody>
                      <a:tcPr/>
                    </a:tc>
                    <a:tc>
                      <a:txBody>
                        <a:bodyPr/>
                        <a:lstStyle/>
                        <a:p>
                          <a:pPr algn="ctr"/>
                          <a:r>
                            <a:rPr lang="en-SG" sz="1500" b="0" dirty="0">
                              <a:solidFill>
                                <a:schemeClr val="tx1"/>
                              </a:solidFill>
                              <a:latin typeface="+mj-lt"/>
                            </a:rPr>
                            <a:t>0</a:t>
                          </a:r>
                        </a:p>
                      </a:txBody>
                      <a:tcPr/>
                    </a:tc>
                    <a:tc>
                      <a:txBody>
                        <a:bodyPr/>
                        <a:lstStyle/>
                        <a:p>
                          <a:pPr algn="ctr"/>
                          <a:r>
                            <a:rPr lang="en-SG" sz="1500" b="0" dirty="0">
                              <a:solidFill>
                                <a:schemeClr val="tx1"/>
                              </a:solidFill>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extLst>
                      <a:ext uri="{0D108BD9-81ED-4DB2-BD59-A6C34878D82A}">
                        <a16:rowId xmlns:a16="http://schemas.microsoft.com/office/drawing/2014/main" val="193948559"/>
                      </a:ext>
                    </a:extLst>
                  </a:tr>
                  <a:tr h="212543">
                    <a:tc>
                      <a:txBody>
                        <a:bodyPr/>
                        <a:lstStyle/>
                        <a:p>
                          <a:pPr/>
                          <a14:m>
                            <m:oMathPara xmlns:m="http://schemas.openxmlformats.org/officeDocument/2006/math">
                              <m:oMathParaPr>
                                <m:jc m:val="centerGroup"/>
                              </m:oMathParaPr>
                              <m:oMath xmlns:m="http://schemas.openxmlformats.org/officeDocument/2006/math">
                                <m:sSubSup>
                                  <m:sSubSupPr>
                                    <m:ctrlPr>
                                      <a:rPr lang="en-SG" sz="1500" i="1" smtClean="0">
                                        <a:latin typeface="Cambria Math" panose="02040503050406030204" pitchFamily="18" charset="0"/>
                                      </a:rPr>
                                    </m:ctrlPr>
                                  </m:sSubSupPr>
                                  <m:e>
                                    <m:r>
                                      <a:rPr lang="en-SG" sz="1500" b="1" i="1" smtClean="0">
                                        <a:latin typeface="Cambria Math" panose="02040503050406030204" pitchFamily="18" charset="0"/>
                                      </a:rPr>
                                      <m:t>𝒓</m:t>
                                    </m:r>
                                  </m:e>
                                  <m:sub>
                                    <m:r>
                                      <a:rPr lang="en-SG" sz="1500" b="0" i="1" smtClean="0">
                                        <a:latin typeface="Cambria Math" panose="02040503050406030204" pitchFamily="18" charset="0"/>
                                      </a:rPr>
                                      <m:t>𝑠</m:t>
                                    </m:r>
                                  </m:sub>
                                  <m:sup>
                                    <m:r>
                                      <a:rPr lang="en-SG" sz="1500" b="0" i="1" smtClean="0">
                                        <a:latin typeface="Cambria Math" panose="02040503050406030204" pitchFamily="18" charset="0"/>
                                      </a:rPr>
                                      <m:t>(2)</m:t>
                                    </m:r>
                                  </m:sup>
                                </m:sSubSup>
                              </m:oMath>
                            </m:oMathPara>
                          </a14:m>
                          <a:endParaRPr lang="en-SG" sz="1500" dirty="0">
                            <a:latin typeface="+mj-lt"/>
                          </a:endParaRPr>
                        </a:p>
                      </a:txBody>
                      <a:tcPr/>
                    </a:tc>
                    <a:tc>
                      <a:txBody>
                        <a:bodyPr/>
                        <a:lstStyle/>
                        <a:p>
                          <a:pPr algn="ctr"/>
                          <a:r>
                            <a:rPr lang="en-SG" sz="1500" b="1" dirty="0">
                              <a:solidFill>
                                <a:srgbClr val="32862E"/>
                              </a:solidFill>
                              <a:latin typeface="+mj-lt"/>
                            </a:rPr>
                            <a:t>0.2</a:t>
                          </a:r>
                        </a:p>
                      </a:txBody>
                      <a:tcPr/>
                    </a:tc>
                    <a:tc>
                      <a:txBody>
                        <a:bodyPr/>
                        <a:lstStyle/>
                        <a:p>
                          <a:pPr algn="ctr"/>
                          <a:r>
                            <a:rPr lang="en-SG" sz="1500" b="1" dirty="0">
                              <a:solidFill>
                                <a:srgbClr val="32862E"/>
                              </a:solidFill>
                              <a:latin typeface="+mj-lt"/>
                            </a:rPr>
                            <a:t>0.067</a:t>
                          </a:r>
                        </a:p>
                      </a:txBody>
                      <a:tcPr/>
                    </a:tc>
                    <a:tc>
                      <a:txBody>
                        <a:bodyPr/>
                        <a:lstStyle/>
                        <a:p>
                          <a:pPr algn="ctr"/>
                          <a:r>
                            <a:rPr lang="en-SG" sz="1500" b="1" dirty="0">
                              <a:solidFill>
                                <a:srgbClr val="32862E"/>
                              </a:solidFill>
                              <a:latin typeface="+mj-lt"/>
                            </a:rPr>
                            <a:t>0.133</a:t>
                          </a:r>
                        </a:p>
                      </a:txBody>
                      <a:tcPr/>
                    </a:tc>
                    <a:tc>
                      <a:txBody>
                        <a:bodyPr/>
                        <a:lstStyle/>
                        <a:p>
                          <a:pPr algn="ctr"/>
                          <a:r>
                            <a:rPr lang="en-SG" sz="1500" b="1" dirty="0">
                              <a:solidFill>
                                <a:srgbClr val="32862E"/>
                              </a:solidFill>
                              <a:latin typeface="+mj-lt"/>
                            </a:rPr>
                            <a:t>0.133</a:t>
                          </a: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extLst>
                      <a:ext uri="{0D108BD9-81ED-4DB2-BD59-A6C34878D82A}">
                        <a16:rowId xmlns:a16="http://schemas.microsoft.com/office/drawing/2014/main" val="4140697225"/>
                      </a:ext>
                    </a:extLst>
                  </a:tr>
                </a:tbl>
              </a:graphicData>
            </a:graphic>
          </p:graphicFrame>
        </mc:Choice>
        <mc:Fallback xmlns="">
          <p:graphicFrame>
            <p:nvGraphicFramePr>
              <p:cNvPr id="31" name="Table 30">
                <a:extLst>
                  <a:ext uri="{FF2B5EF4-FFF2-40B4-BE49-F238E27FC236}">
                    <a16:creationId xmlns:a16="http://schemas.microsoft.com/office/drawing/2014/main" id="{7ABE2A04-93CC-4A98-A67E-6D5564E7F242}"/>
                  </a:ext>
                </a:extLst>
              </p:cNvPr>
              <p:cNvGraphicFramePr>
                <a:graphicFrameLocks noGrp="1"/>
              </p:cNvGraphicFramePr>
              <p:nvPr>
                <p:extLst>
                  <p:ext uri="{D42A27DB-BD31-4B8C-83A1-F6EECF244321}">
                    <p14:modId xmlns:p14="http://schemas.microsoft.com/office/powerpoint/2010/main" val="3946249046"/>
                  </p:ext>
                </p:extLst>
              </p:nvPr>
            </p:nvGraphicFramePr>
            <p:xfrm>
              <a:off x="549493" y="2214607"/>
              <a:ext cx="5723878" cy="1379711"/>
            </p:xfrm>
            <a:graphic>
              <a:graphicData uri="http://schemas.openxmlformats.org/drawingml/2006/table">
                <a:tbl>
                  <a:tblPr firstRow="1" bandRow="1">
                    <a:tableStyleId>{5940675A-B579-460E-94D1-54222C63F5DA}</a:tableStyleId>
                  </a:tblPr>
                  <a:tblGrid>
                    <a:gridCol w="641354">
                      <a:extLst>
                        <a:ext uri="{9D8B030D-6E8A-4147-A177-3AD203B41FA5}">
                          <a16:colId xmlns:a16="http://schemas.microsoft.com/office/drawing/2014/main" val="3699283855"/>
                        </a:ext>
                      </a:extLst>
                    </a:gridCol>
                    <a:gridCol w="584791">
                      <a:extLst>
                        <a:ext uri="{9D8B030D-6E8A-4147-A177-3AD203B41FA5}">
                          <a16:colId xmlns:a16="http://schemas.microsoft.com/office/drawing/2014/main" val="3733730133"/>
                        </a:ext>
                      </a:extLst>
                    </a:gridCol>
                    <a:gridCol w="637954">
                      <a:extLst>
                        <a:ext uri="{9D8B030D-6E8A-4147-A177-3AD203B41FA5}">
                          <a16:colId xmlns:a16="http://schemas.microsoft.com/office/drawing/2014/main" val="2754252288"/>
                        </a:ext>
                      </a:extLst>
                    </a:gridCol>
                    <a:gridCol w="627321">
                      <a:extLst>
                        <a:ext uri="{9D8B030D-6E8A-4147-A177-3AD203B41FA5}">
                          <a16:colId xmlns:a16="http://schemas.microsoft.com/office/drawing/2014/main" val="3823026599"/>
                        </a:ext>
                      </a:extLst>
                    </a:gridCol>
                    <a:gridCol w="616688">
                      <a:extLst>
                        <a:ext uri="{9D8B030D-6E8A-4147-A177-3AD203B41FA5}">
                          <a16:colId xmlns:a16="http://schemas.microsoft.com/office/drawing/2014/main" val="1539520188"/>
                        </a:ext>
                      </a:extLst>
                    </a:gridCol>
                    <a:gridCol w="648586">
                      <a:extLst>
                        <a:ext uri="{9D8B030D-6E8A-4147-A177-3AD203B41FA5}">
                          <a16:colId xmlns:a16="http://schemas.microsoft.com/office/drawing/2014/main" val="2595170620"/>
                        </a:ext>
                      </a:extLst>
                    </a:gridCol>
                    <a:gridCol w="659219">
                      <a:extLst>
                        <a:ext uri="{9D8B030D-6E8A-4147-A177-3AD203B41FA5}">
                          <a16:colId xmlns:a16="http://schemas.microsoft.com/office/drawing/2014/main" val="3919671493"/>
                        </a:ext>
                      </a:extLst>
                    </a:gridCol>
                    <a:gridCol w="659218">
                      <a:extLst>
                        <a:ext uri="{9D8B030D-6E8A-4147-A177-3AD203B41FA5}">
                          <a16:colId xmlns:a16="http://schemas.microsoft.com/office/drawing/2014/main" val="2261109576"/>
                        </a:ext>
                      </a:extLst>
                    </a:gridCol>
                    <a:gridCol w="648747">
                      <a:extLst>
                        <a:ext uri="{9D8B030D-6E8A-4147-A177-3AD203B41FA5}">
                          <a16:colId xmlns:a16="http://schemas.microsoft.com/office/drawing/2014/main" val="2512564267"/>
                        </a:ext>
                      </a:extLst>
                    </a:gridCol>
                  </a:tblGrid>
                  <a:tr h="320040">
                    <a:tc>
                      <a:txBody>
                        <a:bodyPr/>
                        <a:lstStyle/>
                        <a:p>
                          <a:endParaRPr lang="en-SG" sz="1500" dirty="0">
                            <a:latin typeface="+mj-lt"/>
                          </a:endParaRPr>
                        </a:p>
                      </a:txBody>
                      <a:tcPr/>
                    </a:tc>
                    <a:tc>
                      <a:txBody>
                        <a:bodyPr/>
                        <a:lstStyle/>
                        <a:p>
                          <a:endParaRPr lang="en-US"/>
                        </a:p>
                      </a:txBody>
                      <a:tcPr>
                        <a:blipFill>
                          <a:blip r:embed="rId7"/>
                          <a:stretch>
                            <a:fillRect l="-110417" t="-1887" r="-771875" b="-333962"/>
                          </a:stretch>
                        </a:blipFill>
                      </a:tcPr>
                    </a:tc>
                    <a:tc>
                      <a:txBody>
                        <a:bodyPr/>
                        <a:lstStyle/>
                        <a:p>
                          <a:endParaRPr lang="en-US"/>
                        </a:p>
                      </a:txBody>
                      <a:tcPr>
                        <a:blipFill>
                          <a:blip r:embed="rId7"/>
                          <a:stretch>
                            <a:fillRect l="-192381" t="-1887" r="-605714" b="-333962"/>
                          </a:stretch>
                        </a:blipFill>
                      </a:tcPr>
                    </a:tc>
                    <a:tc>
                      <a:txBody>
                        <a:bodyPr/>
                        <a:lstStyle/>
                        <a:p>
                          <a:endParaRPr lang="en-US"/>
                        </a:p>
                      </a:txBody>
                      <a:tcPr>
                        <a:blipFill>
                          <a:blip r:embed="rId7"/>
                          <a:stretch>
                            <a:fillRect l="-298058" t="-1887" r="-517476" b="-333962"/>
                          </a:stretch>
                        </a:blipFill>
                      </a:tcPr>
                    </a:tc>
                    <a:tc>
                      <a:txBody>
                        <a:bodyPr/>
                        <a:lstStyle/>
                        <a:p>
                          <a:endParaRPr lang="en-US"/>
                        </a:p>
                      </a:txBody>
                      <a:tcPr>
                        <a:blipFill>
                          <a:blip r:embed="rId7"/>
                          <a:stretch>
                            <a:fillRect l="-405941" t="-1887" r="-427723" b="-333962"/>
                          </a:stretch>
                        </a:blipFill>
                      </a:tcPr>
                    </a:tc>
                    <a:tc>
                      <a:txBody>
                        <a:bodyPr/>
                        <a:lstStyle/>
                        <a:p>
                          <a:endParaRPr lang="en-US"/>
                        </a:p>
                      </a:txBody>
                      <a:tcPr>
                        <a:blipFill>
                          <a:blip r:embed="rId7"/>
                          <a:stretch>
                            <a:fillRect l="-477570" t="-1887" r="-303738" b="-333962"/>
                          </a:stretch>
                        </a:blipFill>
                      </a:tcPr>
                    </a:tc>
                    <a:tc>
                      <a:txBody>
                        <a:bodyPr/>
                        <a:lstStyle/>
                        <a:p>
                          <a:endParaRPr lang="en-US"/>
                        </a:p>
                      </a:txBody>
                      <a:tcPr>
                        <a:blipFill>
                          <a:blip r:embed="rId7"/>
                          <a:stretch>
                            <a:fillRect l="-572222" t="-1887" r="-200926" b="-333962"/>
                          </a:stretch>
                        </a:blipFill>
                      </a:tcPr>
                    </a:tc>
                    <a:tc>
                      <a:txBody>
                        <a:bodyPr/>
                        <a:lstStyle/>
                        <a:p>
                          <a:endParaRPr lang="en-US"/>
                        </a:p>
                      </a:txBody>
                      <a:tcPr>
                        <a:blipFill>
                          <a:blip r:embed="rId7"/>
                          <a:stretch>
                            <a:fillRect l="-672222" t="-1887" r="-100926" b="-333962"/>
                          </a:stretch>
                        </a:blipFill>
                      </a:tcPr>
                    </a:tc>
                    <a:tc>
                      <a:txBody>
                        <a:bodyPr/>
                        <a:lstStyle/>
                        <a:p>
                          <a:endParaRPr lang="en-US"/>
                        </a:p>
                      </a:txBody>
                      <a:tcPr>
                        <a:blipFill>
                          <a:blip r:embed="rId7"/>
                          <a:stretch>
                            <a:fillRect l="-779439" t="-1887" r="-1869" b="-333962"/>
                          </a:stretch>
                        </a:blipFill>
                      </a:tcPr>
                    </a:tc>
                    <a:extLst>
                      <a:ext uri="{0D108BD9-81ED-4DB2-BD59-A6C34878D82A}">
                        <a16:rowId xmlns:a16="http://schemas.microsoft.com/office/drawing/2014/main" val="1539682466"/>
                      </a:ext>
                    </a:extLst>
                  </a:tr>
                  <a:tr h="323198">
                    <a:tc>
                      <a:txBody>
                        <a:bodyPr/>
                        <a:lstStyle/>
                        <a:p>
                          <a:endParaRPr lang="en-US"/>
                        </a:p>
                      </a:txBody>
                      <a:tcPr>
                        <a:blipFill>
                          <a:blip r:embed="rId7"/>
                          <a:stretch>
                            <a:fillRect l="-952" t="-101887" r="-797143" b="-233962"/>
                          </a:stretch>
                        </a:blipFill>
                      </a:tcPr>
                    </a:tc>
                    <a:tc>
                      <a:txBody>
                        <a:bodyPr/>
                        <a:lstStyle/>
                        <a:p>
                          <a:pPr algn="ctr"/>
                          <a:r>
                            <a:rPr lang="en-SG" sz="1500" b="1" dirty="0">
                              <a:solidFill>
                                <a:srgbClr val="0000FF"/>
                              </a:solidFill>
                              <a:latin typeface="+mj-lt"/>
                            </a:rPr>
                            <a:t>0.05</a:t>
                          </a:r>
                        </a:p>
                      </a:txBody>
                      <a:tcPr/>
                    </a:tc>
                    <a:tc>
                      <a:txBody>
                        <a:bodyPr/>
                        <a:lstStyle/>
                        <a:p>
                          <a:pPr algn="ctr"/>
                          <a:r>
                            <a:rPr lang="en-SG" sz="1500" b="1" dirty="0">
                              <a:solidFill>
                                <a:srgbClr val="0000FF"/>
                              </a:solidFill>
                              <a:latin typeface="+mj-lt"/>
                            </a:rPr>
                            <a:t>0.075</a:t>
                          </a:r>
                        </a:p>
                      </a:txBody>
                      <a:tcPr/>
                    </a:tc>
                    <a:tc>
                      <a:txBody>
                        <a:bodyPr/>
                        <a:lstStyle/>
                        <a:p>
                          <a:pPr algn="ctr"/>
                          <a:r>
                            <a:rPr lang="en-SG" sz="1500" b="1" dirty="0">
                              <a:solidFill>
                                <a:srgbClr val="0000FF"/>
                              </a:solidFill>
                              <a:latin typeface="+mj-lt"/>
                            </a:rPr>
                            <a:t>0.075</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extLst>
                      <a:ext uri="{0D108BD9-81ED-4DB2-BD59-A6C34878D82A}">
                        <a16:rowId xmlns:a16="http://schemas.microsoft.com/office/drawing/2014/main" val="2866496341"/>
                      </a:ext>
                    </a:extLst>
                  </a:tr>
                  <a:tr h="367411">
                    <a:tc>
                      <a:txBody>
                        <a:bodyPr/>
                        <a:lstStyle/>
                        <a:p>
                          <a:endParaRPr lang="en-US"/>
                        </a:p>
                      </a:txBody>
                      <a:tcPr>
                        <a:blipFill>
                          <a:blip r:embed="rId7"/>
                          <a:stretch>
                            <a:fillRect l="-952" t="-178333" r="-797143" b="-106667"/>
                          </a:stretch>
                        </a:blipFill>
                      </a:tcPr>
                    </a:tc>
                    <a:tc>
                      <a:txBody>
                        <a:bodyPr/>
                        <a:lstStyle/>
                        <a:p>
                          <a:pPr algn="ctr"/>
                          <a:r>
                            <a:rPr lang="en-SG" sz="1500" dirty="0">
                              <a:latin typeface="+mj-lt"/>
                            </a:rPr>
                            <a:t>0</a:t>
                          </a:r>
                        </a:p>
                      </a:txBody>
                      <a:tcPr/>
                    </a:tc>
                    <a:tc>
                      <a:txBody>
                        <a:bodyPr/>
                        <a:lstStyle/>
                        <a:p>
                          <a:pPr algn="ctr"/>
                          <a:r>
                            <a:rPr lang="en-SG" sz="1500" b="0" dirty="0">
                              <a:solidFill>
                                <a:schemeClr val="tx1"/>
                              </a:solidFill>
                              <a:latin typeface="+mj-lt"/>
                            </a:rPr>
                            <a:t>0</a:t>
                          </a:r>
                        </a:p>
                      </a:txBody>
                      <a:tcPr/>
                    </a:tc>
                    <a:tc>
                      <a:txBody>
                        <a:bodyPr/>
                        <a:lstStyle/>
                        <a:p>
                          <a:pPr algn="ctr"/>
                          <a:r>
                            <a:rPr lang="en-SG" sz="1500" b="0" dirty="0">
                              <a:solidFill>
                                <a:schemeClr val="tx1"/>
                              </a:solidFill>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tc>
                      <a:txBody>
                        <a:bodyPr/>
                        <a:lstStyle/>
                        <a:p>
                          <a:pPr algn="ctr"/>
                          <a:r>
                            <a:rPr lang="en-SG" sz="1500" dirty="0">
                              <a:latin typeface="+mj-lt"/>
                            </a:rPr>
                            <a:t>0</a:t>
                          </a:r>
                        </a:p>
                      </a:txBody>
                      <a:tcPr/>
                    </a:tc>
                    <a:extLst>
                      <a:ext uri="{0D108BD9-81ED-4DB2-BD59-A6C34878D82A}">
                        <a16:rowId xmlns:a16="http://schemas.microsoft.com/office/drawing/2014/main" val="193948559"/>
                      </a:ext>
                    </a:extLst>
                  </a:tr>
                  <a:tr h="369062">
                    <a:tc>
                      <a:txBody>
                        <a:bodyPr/>
                        <a:lstStyle/>
                        <a:p>
                          <a:endParaRPr lang="en-US"/>
                        </a:p>
                      </a:txBody>
                      <a:tcPr>
                        <a:blipFill>
                          <a:blip r:embed="rId7"/>
                          <a:stretch>
                            <a:fillRect l="-952" t="-273770" r="-797143" b="-4918"/>
                          </a:stretch>
                        </a:blipFill>
                      </a:tcPr>
                    </a:tc>
                    <a:tc>
                      <a:txBody>
                        <a:bodyPr/>
                        <a:lstStyle/>
                        <a:p>
                          <a:pPr algn="ctr"/>
                          <a:r>
                            <a:rPr lang="en-SG" sz="1500" b="1" dirty="0">
                              <a:solidFill>
                                <a:srgbClr val="32862E"/>
                              </a:solidFill>
                              <a:latin typeface="+mj-lt"/>
                            </a:rPr>
                            <a:t>0.2</a:t>
                          </a:r>
                        </a:p>
                      </a:txBody>
                      <a:tcPr/>
                    </a:tc>
                    <a:tc>
                      <a:txBody>
                        <a:bodyPr/>
                        <a:lstStyle/>
                        <a:p>
                          <a:pPr algn="ctr"/>
                          <a:r>
                            <a:rPr lang="en-SG" sz="1500" b="1" dirty="0">
                              <a:solidFill>
                                <a:srgbClr val="32862E"/>
                              </a:solidFill>
                              <a:latin typeface="+mj-lt"/>
                            </a:rPr>
                            <a:t>0.067</a:t>
                          </a:r>
                        </a:p>
                      </a:txBody>
                      <a:tcPr/>
                    </a:tc>
                    <a:tc>
                      <a:txBody>
                        <a:bodyPr/>
                        <a:lstStyle/>
                        <a:p>
                          <a:pPr algn="ctr"/>
                          <a:r>
                            <a:rPr lang="en-SG" sz="1500" b="1" dirty="0">
                              <a:solidFill>
                                <a:srgbClr val="32862E"/>
                              </a:solidFill>
                              <a:latin typeface="+mj-lt"/>
                            </a:rPr>
                            <a:t>0.133</a:t>
                          </a:r>
                        </a:p>
                      </a:txBody>
                      <a:tcPr/>
                    </a:tc>
                    <a:tc>
                      <a:txBody>
                        <a:bodyPr/>
                        <a:lstStyle/>
                        <a:p>
                          <a:pPr algn="ctr"/>
                          <a:r>
                            <a:rPr lang="en-SG" sz="1500" b="1" dirty="0">
                              <a:solidFill>
                                <a:srgbClr val="32862E"/>
                              </a:solidFill>
                              <a:latin typeface="+mj-lt"/>
                            </a:rPr>
                            <a:t>0.133</a:t>
                          </a: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extLst>
                      <a:ext uri="{0D108BD9-81ED-4DB2-BD59-A6C34878D82A}">
                        <a16:rowId xmlns:a16="http://schemas.microsoft.com/office/drawing/2014/main" val="4140697225"/>
                      </a:ext>
                    </a:extLst>
                  </a:tr>
                </a:tbl>
              </a:graphicData>
            </a:graphic>
          </p:graphicFrame>
        </mc:Fallback>
      </mc:AlternateContent>
    </p:spTree>
    <p:extLst>
      <p:ext uri="{BB962C8B-B14F-4D97-AF65-F5344CB8AC3E}">
        <p14:creationId xmlns:p14="http://schemas.microsoft.com/office/powerpoint/2010/main" val="2984239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TEA+: TEA + Pruning Random Walks</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9ABFF175-DA9C-4284-8D79-5570649DC608}"/>
                  </a:ext>
                </a:extLst>
              </p:cNvPr>
              <p:cNvSpPr/>
              <p:nvPr/>
            </p:nvSpPr>
            <p:spPr>
              <a:xfrm>
                <a:off x="1957310" y="5689553"/>
                <a:ext cx="6376336" cy="461665"/>
              </a:xfrm>
              <a:prstGeom prst="rect">
                <a:avLst/>
              </a:prstGeom>
            </p:spPr>
            <p:txBody>
              <a:bodyPr wrap="square">
                <a:spAutoFit/>
              </a:bodyPr>
              <a:lstStyle/>
              <a:p>
                <a:pPr lvl="0">
                  <a:spcBef>
                    <a:spcPct val="20000"/>
                  </a:spcBef>
                </a:pPr>
                <a14:m>
                  <m:oMath xmlns:m="http://schemas.openxmlformats.org/officeDocument/2006/math">
                    <m:r>
                      <a:rPr lang="en-SG" b="0" i="1" kern="0" baseline="0" smtClean="0">
                        <a:solidFill>
                          <a:srgbClr val="C00000"/>
                        </a:solidFill>
                        <a:latin typeface="Cambria Math" panose="02040503050406030204" pitchFamily="18" charset="0"/>
                        <a:ea typeface="Cambria Math" panose="02040503050406030204" pitchFamily="18" charset="0"/>
                        <a:cs typeface="+mn-cs"/>
                      </a:rPr>
                      <m:t>𝛼</m:t>
                    </m:r>
                    <m:r>
                      <a:rPr lang="en-SG" b="0" i="1" kern="0" baseline="0" smtClean="0">
                        <a:solidFill>
                          <a:schemeClr val="tx1"/>
                        </a:solidFill>
                        <a:latin typeface="Cambria Math" panose="02040503050406030204" pitchFamily="18" charset="0"/>
                        <a:ea typeface="Cambria Math" panose="02040503050406030204" pitchFamily="18" charset="0"/>
                        <a:cs typeface="+mn-cs"/>
                      </a:rPr>
                      <m:t>:</m:t>
                    </m:r>
                    <m:r>
                      <a:rPr lang="en-SG" b="0" i="1" kern="0" baseline="0" smtClean="0">
                        <a:solidFill>
                          <a:srgbClr val="FF0000"/>
                        </a:solidFill>
                        <a:latin typeface="Cambria Math" panose="02040503050406030204" pitchFamily="18" charset="0"/>
                        <a:ea typeface="Cambria Math" panose="02040503050406030204" pitchFamily="18" charset="0"/>
                        <a:cs typeface="+mn-cs"/>
                      </a:rPr>
                      <m:t> 0.8</m:t>
                    </m:r>
                    <m:r>
                      <a:rPr lang="en-SG" i="1" kern="0" baseline="0">
                        <a:solidFill>
                          <a:srgbClr val="262626"/>
                        </a:solidFill>
                        <a:latin typeface="Cambria Math" panose="02040503050406030204" pitchFamily="18" charset="0"/>
                        <a:ea typeface="Cambria Math" panose="02040503050406030204" pitchFamily="18" charset="0"/>
                        <a:cs typeface="+mn-cs"/>
                      </a:rPr>
                      <m:t>→</m:t>
                    </m:r>
                  </m:oMath>
                </a14:m>
                <a:r>
                  <a:rPr lang="en-SG" kern="0" baseline="0" dirty="0">
                    <a:solidFill>
                      <a:srgbClr val="262626"/>
                    </a:solidFill>
                    <a:latin typeface="+mj-lt"/>
                    <a:ea typeface="+mn-ea"/>
                    <a:cs typeface="+mn-cs"/>
                  </a:rPr>
                  <a:t> </a:t>
                </a:r>
                <a14:m>
                  <m:oMath xmlns:m="http://schemas.openxmlformats.org/officeDocument/2006/math">
                    <m:r>
                      <a:rPr lang="en-SG" b="0" i="0" kern="0" baseline="0" smtClean="0">
                        <a:solidFill>
                          <a:srgbClr val="FF0000"/>
                        </a:solidFill>
                        <a:latin typeface="Cambria Math" panose="02040503050406030204" pitchFamily="18" charset="0"/>
                        <a:ea typeface="Cambria Math" panose="02040503050406030204" pitchFamily="18" charset="0"/>
                        <a:cs typeface="+mn-cs"/>
                      </a:rPr>
                      <m:t>0.</m:t>
                    </m:r>
                    <m:r>
                      <a:rPr lang="en-SG" b="0" i="1" kern="0" baseline="0" smtClean="0">
                        <a:solidFill>
                          <a:srgbClr val="FF0000"/>
                        </a:solidFill>
                        <a:latin typeface="Cambria Math" panose="02040503050406030204" pitchFamily="18" charset="0"/>
                        <a:ea typeface="Cambria Math" panose="02040503050406030204" pitchFamily="18" charset="0"/>
                        <a:cs typeface="+mn-cs"/>
                      </a:rPr>
                      <m:t>063</m:t>
                    </m:r>
                  </m:oMath>
                </a14:m>
                <a:r>
                  <a:rPr lang="en-SG" kern="0" baseline="0" dirty="0">
                    <a:solidFill>
                      <a:srgbClr val="262626"/>
                    </a:solidFill>
                    <a:latin typeface="+mj-lt"/>
                    <a:ea typeface="+mn-ea"/>
                    <a:cs typeface="+mn-cs"/>
                  </a:rPr>
                  <a:t> portion of random walks</a:t>
                </a:r>
              </a:p>
            </p:txBody>
          </p:sp>
        </mc:Choice>
        <mc:Fallback xmlns="">
          <p:sp>
            <p:nvSpPr>
              <p:cNvPr id="50" name="Rectangle 49">
                <a:extLst>
                  <a:ext uri="{FF2B5EF4-FFF2-40B4-BE49-F238E27FC236}">
                    <a16:creationId xmlns:a16="http://schemas.microsoft.com/office/drawing/2014/main" id="{9ABFF175-DA9C-4284-8D79-5570649DC608}"/>
                  </a:ext>
                </a:extLst>
              </p:cNvPr>
              <p:cNvSpPr>
                <a:spLocks noRot="1" noChangeAspect="1" noMove="1" noResize="1" noEditPoints="1" noAdjustHandles="1" noChangeArrowheads="1" noChangeShapeType="1" noTextEdit="1"/>
              </p:cNvSpPr>
              <p:nvPr/>
            </p:nvSpPr>
            <p:spPr>
              <a:xfrm>
                <a:off x="1957310" y="5689553"/>
                <a:ext cx="6376336" cy="461665"/>
              </a:xfrm>
              <a:prstGeom prst="rect">
                <a:avLst/>
              </a:prstGeom>
              <a:blipFill>
                <a:blip r:embed="rId2"/>
                <a:stretch>
                  <a:fillRect t="-10526" b="-28947"/>
                </a:stretch>
              </a:blipFill>
            </p:spPr>
            <p:txBody>
              <a:bodyPr/>
              <a:lstStyle/>
              <a:p>
                <a:r>
                  <a:rPr lang="en-SG">
                    <a:noFill/>
                  </a:rPr>
                  <a:t> </a:t>
                </a:r>
              </a:p>
            </p:txBody>
          </p:sp>
        </mc:Fallback>
      </mc:AlternateContent>
      <p:sp>
        <p:nvSpPr>
          <p:cNvPr id="65" name="Right Arrow 26">
            <a:extLst>
              <a:ext uri="{FF2B5EF4-FFF2-40B4-BE49-F238E27FC236}">
                <a16:creationId xmlns:a16="http://schemas.microsoft.com/office/drawing/2014/main" id="{F498665E-EBFC-4CC0-A69B-B7D225A25278}"/>
              </a:ext>
            </a:extLst>
          </p:cNvPr>
          <p:cNvSpPr/>
          <p:nvPr/>
        </p:nvSpPr>
        <p:spPr>
          <a:xfrm rot="5400000">
            <a:off x="3023852" y="3970867"/>
            <a:ext cx="447090" cy="251630"/>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42F489B-B1ED-4FCB-84A2-143B18B74322}"/>
                  </a:ext>
                </a:extLst>
              </p:cNvPr>
              <p:cNvSpPr/>
              <p:nvPr/>
            </p:nvSpPr>
            <p:spPr>
              <a:xfrm>
                <a:off x="925680" y="4398996"/>
                <a:ext cx="5012563" cy="5035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2200" i="1" kern="0" baseline="0" smtClean="0">
                              <a:solidFill>
                                <a:srgbClr val="262626"/>
                              </a:solidFill>
                              <a:latin typeface="Cambria Math" panose="02040503050406030204" pitchFamily="18" charset="0"/>
                              <a:ea typeface="+mn-ea"/>
                              <a:cs typeface="+mn-cs"/>
                            </a:rPr>
                          </m:ctrlPr>
                        </m:sSubSupPr>
                        <m:e>
                          <m:r>
                            <a:rPr lang="en-SG" sz="2200" i="1" kern="0" baseline="0">
                              <a:solidFill>
                                <a:srgbClr val="262626"/>
                              </a:solidFill>
                              <a:latin typeface="Cambria Math" panose="02040503050406030204" pitchFamily="18" charset="0"/>
                              <a:ea typeface="+mn-ea"/>
                              <a:cs typeface="+mn-cs"/>
                            </a:rPr>
                            <m:t>𝑟</m:t>
                          </m:r>
                        </m:e>
                        <m:sub>
                          <m:r>
                            <a:rPr lang="en-SG" sz="2200" i="1" kern="0" baseline="0">
                              <a:solidFill>
                                <a:srgbClr val="262626"/>
                              </a:solidFill>
                              <a:latin typeface="Cambria Math" panose="02040503050406030204" pitchFamily="18" charset="0"/>
                              <a:ea typeface="+mn-ea"/>
                              <a:cs typeface="+mn-cs"/>
                            </a:rPr>
                            <m:t>𝑠</m:t>
                          </m:r>
                        </m:sub>
                        <m:sup>
                          <m:r>
                            <a:rPr lang="en-SG" sz="2200" i="1" kern="0" baseline="0">
                              <a:solidFill>
                                <a:srgbClr val="262626"/>
                              </a:solidFill>
                              <a:latin typeface="Cambria Math" panose="02040503050406030204" pitchFamily="18" charset="0"/>
                              <a:ea typeface="+mn-ea"/>
                              <a:cs typeface="+mn-cs"/>
                            </a:rPr>
                            <m:t>(</m:t>
                          </m:r>
                          <m:r>
                            <a:rPr lang="en-SG" sz="2200" i="1" kern="0" baseline="0">
                              <a:solidFill>
                                <a:srgbClr val="262626"/>
                              </a:solidFill>
                              <a:latin typeface="Cambria Math" panose="02040503050406030204" pitchFamily="18" charset="0"/>
                              <a:ea typeface="+mn-ea"/>
                              <a:cs typeface="+mn-cs"/>
                            </a:rPr>
                            <m:t>𝑘</m:t>
                          </m:r>
                          <m:r>
                            <a:rPr lang="en-SG" sz="2200" i="1" kern="0" baseline="0">
                              <a:solidFill>
                                <a:srgbClr val="262626"/>
                              </a:solidFill>
                              <a:latin typeface="Cambria Math" panose="02040503050406030204" pitchFamily="18" charset="0"/>
                              <a:ea typeface="+mn-ea"/>
                              <a:cs typeface="+mn-cs"/>
                            </a:rPr>
                            <m:t>)</m:t>
                          </m:r>
                        </m:sup>
                      </m:sSubSup>
                      <m:d>
                        <m:dPr>
                          <m:begChr m:val="["/>
                          <m:endChr m:val="]"/>
                          <m:ctrlPr>
                            <a:rPr lang="en-SG" sz="2200" i="1" kern="0" baseline="0">
                              <a:solidFill>
                                <a:srgbClr val="262626"/>
                              </a:solidFill>
                              <a:latin typeface="Cambria Math" panose="02040503050406030204" pitchFamily="18" charset="0"/>
                              <a:ea typeface="+mn-ea"/>
                              <a:cs typeface="+mn-cs"/>
                            </a:rPr>
                          </m:ctrlPr>
                        </m:dPr>
                        <m:e>
                          <m:r>
                            <a:rPr lang="en-SG" sz="2200" i="1" kern="0" baseline="0">
                              <a:solidFill>
                                <a:srgbClr val="262626"/>
                              </a:solidFill>
                              <a:latin typeface="Cambria Math" panose="02040503050406030204" pitchFamily="18" charset="0"/>
                              <a:ea typeface="+mn-ea"/>
                              <a:cs typeface="+mn-cs"/>
                            </a:rPr>
                            <m:t>𝑣</m:t>
                          </m:r>
                        </m:e>
                      </m:d>
                      <m:r>
                        <a:rPr lang="en-SG" sz="2200" i="1" kern="0" baseline="0">
                          <a:solidFill>
                            <a:srgbClr val="262626"/>
                          </a:solidFill>
                          <a:latin typeface="Cambria Math" panose="02040503050406030204" pitchFamily="18" charset="0"/>
                          <a:ea typeface="+mn-ea"/>
                          <a:cs typeface="+mn-cs"/>
                        </a:rPr>
                        <m:t>=</m:t>
                      </m:r>
                      <m:func>
                        <m:funcPr>
                          <m:ctrlPr>
                            <a:rPr lang="en-SG" sz="2200" i="1" kern="0" baseline="0">
                              <a:solidFill>
                                <a:srgbClr val="262626"/>
                              </a:solidFill>
                              <a:latin typeface="Cambria Math" panose="02040503050406030204" pitchFamily="18" charset="0"/>
                              <a:ea typeface="+mn-ea"/>
                              <a:cs typeface="+mn-cs"/>
                            </a:rPr>
                          </m:ctrlPr>
                        </m:funcPr>
                        <m:fName>
                          <m:r>
                            <m:rPr>
                              <m:sty m:val="p"/>
                            </m:rPr>
                            <a:rPr lang="en-SG" sz="2200" kern="0" baseline="0">
                              <a:solidFill>
                                <a:srgbClr val="262626"/>
                              </a:solidFill>
                              <a:latin typeface="Cambria Math" panose="02040503050406030204" pitchFamily="18" charset="0"/>
                              <a:ea typeface="+mn-ea"/>
                              <a:cs typeface="+mn-cs"/>
                            </a:rPr>
                            <m:t>max</m:t>
                          </m:r>
                        </m:fName>
                        <m:e>
                          <m:r>
                            <a:rPr lang="en-SG" sz="2200" i="1" kern="0" baseline="0">
                              <a:solidFill>
                                <a:srgbClr val="262626"/>
                              </a:solidFill>
                              <a:latin typeface="Cambria Math" panose="02040503050406030204" pitchFamily="18" charset="0"/>
                              <a:ea typeface="+mn-ea"/>
                              <a:cs typeface="+mn-cs"/>
                            </a:rPr>
                            <m:t>{0,</m:t>
                          </m:r>
                          <m:sSubSup>
                            <m:sSubSupPr>
                              <m:ctrlPr>
                                <a:rPr lang="en-SG" sz="2200" i="1" kern="0" baseline="0">
                                  <a:solidFill>
                                    <a:srgbClr val="262626"/>
                                  </a:solidFill>
                                  <a:latin typeface="Cambria Math" panose="02040503050406030204" pitchFamily="18" charset="0"/>
                                </a:rPr>
                              </m:ctrlPr>
                            </m:sSubSupPr>
                            <m:e>
                              <m:r>
                                <a:rPr lang="en-SG" sz="2200" i="1" kern="0" baseline="0">
                                  <a:solidFill>
                                    <a:srgbClr val="262626"/>
                                  </a:solidFill>
                                  <a:latin typeface="Cambria Math" panose="02040503050406030204" pitchFamily="18" charset="0"/>
                                </a:rPr>
                                <m:t>𝑟</m:t>
                              </m:r>
                            </m:e>
                            <m:sub>
                              <m:r>
                                <a:rPr lang="en-SG" sz="2200" i="1" kern="0" baseline="0">
                                  <a:solidFill>
                                    <a:srgbClr val="262626"/>
                                  </a:solidFill>
                                  <a:latin typeface="Cambria Math" panose="02040503050406030204" pitchFamily="18" charset="0"/>
                                </a:rPr>
                                <m:t>𝑠</m:t>
                              </m:r>
                            </m:sub>
                            <m:sup>
                              <m:d>
                                <m:dPr>
                                  <m:ctrlPr>
                                    <a:rPr lang="en-SG" sz="2200" i="1" kern="0" baseline="0">
                                      <a:solidFill>
                                        <a:srgbClr val="262626"/>
                                      </a:solidFill>
                                      <a:latin typeface="Cambria Math" panose="02040503050406030204" pitchFamily="18" charset="0"/>
                                    </a:rPr>
                                  </m:ctrlPr>
                                </m:dPr>
                                <m:e>
                                  <m:r>
                                    <a:rPr lang="en-SG" sz="2200" i="1" kern="0" baseline="0">
                                      <a:solidFill>
                                        <a:srgbClr val="262626"/>
                                      </a:solidFill>
                                      <a:latin typeface="Cambria Math" panose="02040503050406030204" pitchFamily="18" charset="0"/>
                                    </a:rPr>
                                    <m:t>𝑘</m:t>
                                  </m:r>
                                </m:e>
                              </m:d>
                            </m:sup>
                          </m:sSubSup>
                          <m:d>
                            <m:dPr>
                              <m:begChr m:val="["/>
                              <m:endChr m:val="]"/>
                              <m:ctrlPr>
                                <a:rPr lang="en-SG" sz="2200" i="1" kern="0" baseline="0">
                                  <a:solidFill>
                                    <a:srgbClr val="262626"/>
                                  </a:solidFill>
                                  <a:latin typeface="Cambria Math" panose="02040503050406030204" pitchFamily="18" charset="0"/>
                                </a:rPr>
                              </m:ctrlPr>
                            </m:dPr>
                            <m:e>
                              <m:r>
                                <a:rPr lang="en-SG" sz="2200" i="1" kern="0" baseline="0">
                                  <a:solidFill>
                                    <a:srgbClr val="262626"/>
                                  </a:solidFill>
                                  <a:latin typeface="Cambria Math" panose="02040503050406030204" pitchFamily="18" charset="0"/>
                                </a:rPr>
                                <m:t>𝑣</m:t>
                              </m:r>
                            </m:e>
                          </m:d>
                          <m:r>
                            <a:rPr lang="en-SG" sz="2200" b="0" i="1" kern="0" baseline="0" smtClean="0">
                              <a:solidFill>
                                <a:srgbClr val="262626"/>
                              </a:solidFill>
                              <a:latin typeface="Cambria Math" panose="02040503050406030204" pitchFamily="18" charset="0"/>
                            </a:rPr>
                            <m:t>−</m:t>
                          </m:r>
                          <m:r>
                            <a:rPr lang="en-SG" sz="2200" i="1" kern="0" baseline="0" smtClean="0">
                              <a:solidFill>
                                <a:srgbClr val="0000FF"/>
                              </a:solidFill>
                              <a:latin typeface="Cambria Math" panose="02040503050406030204" pitchFamily="18" charset="0"/>
                              <a:ea typeface="+mn-ea"/>
                              <a:cs typeface="+mn-cs"/>
                            </a:rPr>
                            <m:t>0.</m:t>
                          </m:r>
                          <m:r>
                            <a:rPr lang="en-SG" sz="2200" b="0" i="1" kern="0" baseline="0" smtClean="0">
                              <a:solidFill>
                                <a:srgbClr val="0000FF"/>
                              </a:solidFill>
                              <a:latin typeface="Cambria Math" panose="02040503050406030204" pitchFamily="18" charset="0"/>
                              <a:ea typeface="+mn-ea"/>
                              <a:cs typeface="+mn-cs"/>
                            </a:rPr>
                            <m:t>09</m:t>
                          </m:r>
                          <m:r>
                            <a:rPr lang="en-SG" sz="2200" i="1" kern="0" baseline="0">
                              <a:solidFill>
                                <a:srgbClr val="262626"/>
                              </a:solidFill>
                              <a:latin typeface="Cambria Math" panose="02040503050406030204" pitchFamily="18" charset="0"/>
                              <a:ea typeface="Cambria Math" panose="02040503050406030204" pitchFamily="18" charset="0"/>
                              <a:cs typeface="+mn-cs"/>
                            </a:rPr>
                            <m:t>∗</m:t>
                          </m:r>
                          <m:r>
                            <a:rPr lang="en-SG" sz="2200" i="1" kern="0" baseline="0">
                              <a:solidFill>
                                <a:srgbClr val="262626"/>
                              </a:solidFill>
                              <a:latin typeface="Cambria Math" panose="02040503050406030204" pitchFamily="18" charset="0"/>
                              <a:ea typeface="Cambria Math" panose="02040503050406030204" pitchFamily="18" charset="0"/>
                              <a:cs typeface="+mn-cs"/>
                            </a:rPr>
                            <m:t>𝑑</m:t>
                          </m:r>
                          <m:r>
                            <a:rPr lang="en-SG" sz="2200" i="1" kern="0" baseline="0">
                              <a:solidFill>
                                <a:srgbClr val="262626"/>
                              </a:solidFill>
                              <a:latin typeface="Cambria Math" panose="02040503050406030204" pitchFamily="18" charset="0"/>
                              <a:ea typeface="Cambria Math" panose="02040503050406030204" pitchFamily="18" charset="0"/>
                              <a:cs typeface="+mn-cs"/>
                            </a:rPr>
                            <m:t>(</m:t>
                          </m:r>
                          <m:r>
                            <a:rPr lang="en-SG" sz="2200" i="1" kern="0" baseline="0">
                              <a:solidFill>
                                <a:srgbClr val="262626"/>
                              </a:solidFill>
                              <a:latin typeface="Cambria Math" panose="02040503050406030204" pitchFamily="18" charset="0"/>
                              <a:ea typeface="Cambria Math" panose="02040503050406030204" pitchFamily="18" charset="0"/>
                              <a:cs typeface="+mn-cs"/>
                            </a:rPr>
                            <m:t>𝑣</m:t>
                          </m:r>
                          <m:r>
                            <a:rPr lang="en-SG" sz="2200" i="1" kern="0" baseline="0">
                              <a:solidFill>
                                <a:srgbClr val="262626"/>
                              </a:solidFill>
                              <a:latin typeface="Cambria Math" panose="02040503050406030204" pitchFamily="18" charset="0"/>
                              <a:ea typeface="Cambria Math" panose="02040503050406030204" pitchFamily="18" charset="0"/>
                              <a:cs typeface="+mn-cs"/>
                            </a:rPr>
                            <m:t>)}</m:t>
                          </m:r>
                        </m:e>
                      </m:func>
                    </m:oMath>
                  </m:oMathPara>
                </a14:m>
                <a:endParaRPr lang="en-SG" sz="2200" dirty="0"/>
              </a:p>
            </p:txBody>
          </p:sp>
        </mc:Choice>
        <mc:Fallback xmlns="">
          <p:sp>
            <p:nvSpPr>
              <p:cNvPr id="67" name="Rectangle 66">
                <a:extLst>
                  <a:ext uri="{FF2B5EF4-FFF2-40B4-BE49-F238E27FC236}">
                    <a16:creationId xmlns:a16="http://schemas.microsoft.com/office/drawing/2014/main" id="{342F489B-B1ED-4FCB-84A2-143B18B74322}"/>
                  </a:ext>
                </a:extLst>
              </p:cNvPr>
              <p:cNvSpPr>
                <a:spLocks noRot="1" noChangeAspect="1" noMove="1" noResize="1" noEditPoints="1" noAdjustHandles="1" noChangeArrowheads="1" noChangeShapeType="1" noTextEdit="1"/>
              </p:cNvSpPr>
              <p:nvPr/>
            </p:nvSpPr>
            <p:spPr>
              <a:xfrm>
                <a:off x="925680" y="4398996"/>
                <a:ext cx="5012563" cy="503599"/>
              </a:xfrm>
              <a:prstGeom prst="rect">
                <a:avLst/>
              </a:prstGeom>
              <a:blipFill>
                <a:blip r:embed="rId3"/>
                <a:stretch>
                  <a:fillRect/>
                </a:stretch>
              </a:blipFill>
            </p:spPr>
            <p:txBody>
              <a:bodyPr/>
              <a:lstStyle/>
              <a:p>
                <a:r>
                  <a:rPr lang="en-SG">
                    <a:noFill/>
                  </a:rPr>
                  <a:t> </a:t>
                </a:r>
              </a:p>
            </p:txBody>
          </p:sp>
        </mc:Fallback>
      </mc:AlternateContent>
      <p:grpSp>
        <p:nvGrpSpPr>
          <p:cNvPr id="73" name="Group 72">
            <a:extLst>
              <a:ext uri="{FF2B5EF4-FFF2-40B4-BE49-F238E27FC236}">
                <a16:creationId xmlns:a16="http://schemas.microsoft.com/office/drawing/2014/main" id="{F6316761-54E9-42D2-A031-2BE0990A23D9}"/>
              </a:ext>
            </a:extLst>
          </p:cNvPr>
          <p:cNvGrpSpPr/>
          <p:nvPr/>
        </p:nvGrpSpPr>
        <p:grpSpPr>
          <a:xfrm>
            <a:off x="6949007" y="3465716"/>
            <a:ext cx="1954260" cy="1487396"/>
            <a:chOff x="7093391" y="3176954"/>
            <a:chExt cx="1954260" cy="1487396"/>
          </a:xfrm>
        </p:grpSpPr>
        <p:pic>
          <p:nvPicPr>
            <p:cNvPr id="41" name="Picture 2" descr="Image result for random event">
              <a:extLst>
                <a:ext uri="{FF2B5EF4-FFF2-40B4-BE49-F238E27FC236}">
                  <a16:creationId xmlns:a16="http://schemas.microsoft.com/office/drawing/2014/main" id="{60B5D75B-2850-4D01-82D6-DE9AA0219F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5074" y="3833030"/>
              <a:ext cx="762577" cy="831320"/>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26">
              <a:extLst>
                <a:ext uri="{FF2B5EF4-FFF2-40B4-BE49-F238E27FC236}">
                  <a16:creationId xmlns:a16="http://schemas.microsoft.com/office/drawing/2014/main" id="{6A9316D5-73EC-4FA1-8659-A9AD87AC6775}"/>
                </a:ext>
              </a:extLst>
            </p:cNvPr>
            <p:cNvSpPr/>
            <p:nvPr/>
          </p:nvSpPr>
          <p:spPr>
            <a:xfrm rot="10800000">
              <a:off x="7880032" y="4105594"/>
              <a:ext cx="361056" cy="216957"/>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p:grpSp>
          <p:nvGrpSpPr>
            <p:cNvPr id="72" name="Group 71">
              <a:extLst>
                <a:ext uri="{FF2B5EF4-FFF2-40B4-BE49-F238E27FC236}">
                  <a16:creationId xmlns:a16="http://schemas.microsoft.com/office/drawing/2014/main" id="{D8F51792-BB8F-48A3-86CE-952349884341}"/>
                </a:ext>
              </a:extLst>
            </p:cNvPr>
            <p:cNvGrpSpPr/>
            <p:nvPr/>
          </p:nvGrpSpPr>
          <p:grpSpPr>
            <a:xfrm>
              <a:off x="7093391" y="3176954"/>
              <a:ext cx="762577" cy="1487395"/>
              <a:chOff x="11125589" y="3375276"/>
              <a:chExt cx="762577" cy="1487395"/>
            </a:xfrm>
          </p:grpSpPr>
          <p:pic>
            <p:nvPicPr>
              <p:cNvPr id="43" name="Picture 42">
                <a:extLst>
                  <a:ext uri="{FF2B5EF4-FFF2-40B4-BE49-F238E27FC236}">
                    <a16:creationId xmlns:a16="http://schemas.microsoft.com/office/drawing/2014/main" id="{DC674B83-CD3F-4389-8E51-05140D1285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5589" y="4031352"/>
                <a:ext cx="762577" cy="831319"/>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4D21692-99C1-441E-9555-1D86C57D0E88}"/>
                      </a:ext>
                    </a:extLst>
                  </p:cNvPr>
                  <p:cNvSpPr/>
                  <p:nvPr/>
                </p:nvSpPr>
                <p:spPr>
                  <a:xfrm rot="599993">
                    <a:off x="11556610" y="3375276"/>
                    <a:ext cx="192976" cy="770882"/>
                  </a:xfrm>
                  <a:prstGeom prst="rect">
                    <a:avLst/>
                  </a:prstGeom>
                  <a:noFill/>
                </p:spPr>
                <p:txBody>
                  <a:bodyPr wrap="square" lIns="111272" tIns="55641" rIns="111272" bIns="55641">
                    <a:spAutoFit/>
                    <a:scene3d>
                      <a:camera prst="isometricTopUp"/>
                      <a:lightRig rig="threePt" dir="t"/>
                    </a:scene3d>
                  </a:bodyPr>
                  <a:lstStyle/>
                  <a:p>
                    <a:pPr algn="ctr"/>
                    <a14:m>
                      <m:oMathPara xmlns:m="http://schemas.openxmlformats.org/officeDocument/2006/math">
                        <m:oMathParaPr>
                          <m:jc m:val="centerGroup"/>
                        </m:oMathParaPr>
                        <m:oMath xmlns:m="http://schemas.openxmlformats.org/officeDocument/2006/math">
                          <m:sSub>
                            <m:sSubPr>
                              <m:ctrlPr>
                                <a:rPr lang="en-US" sz="4381" b="1" i="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ctrlPr>
                            </m:sSubPr>
                            <m:e>
                              <m:r>
                                <a:rPr lang="en-SG" sz="4381" b="1" i="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t>𝒗</m:t>
                              </m:r>
                            </m:e>
                            <m:sub>
                              <m:r>
                                <a:rPr lang="en-SG" sz="4381" b="1" i="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mbria Math" panose="02040503050406030204" pitchFamily="18" charset="0"/>
                                </a:rPr>
                                <m:t>𝟑</m:t>
                              </m:r>
                            </m:sub>
                          </m:sSub>
                        </m:oMath>
                      </m:oMathPara>
                    </a14:m>
                    <a:endParaRPr lang="en-US" sz="438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mc:Choice>
            <mc:Fallback xmlns="">
              <p:sp>
                <p:nvSpPr>
                  <p:cNvPr id="44" name="Rectangle 43">
                    <a:extLst>
                      <a:ext uri="{FF2B5EF4-FFF2-40B4-BE49-F238E27FC236}">
                        <a16:creationId xmlns:a16="http://schemas.microsoft.com/office/drawing/2014/main" id="{B4D21692-99C1-441E-9555-1D86C57D0E88}"/>
                      </a:ext>
                    </a:extLst>
                  </p:cNvPr>
                  <p:cNvSpPr>
                    <a:spLocks noRot="1" noChangeAspect="1" noMove="1" noResize="1" noEditPoints="1" noAdjustHandles="1" noChangeArrowheads="1" noChangeShapeType="1" noTextEdit="1"/>
                  </p:cNvSpPr>
                  <p:nvPr/>
                </p:nvSpPr>
                <p:spPr>
                  <a:xfrm rot="599993">
                    <a:off x="11556610" y="3375276"/>
                    <a:ext cx="192976" cy="770882"/>
                  </a:xfrm>
                  <a:prstGeom prst="rect">
                    <a:avLst/>
                  </a:prstGeom>
                  <a:blipFill>
                    <a:blip r:embed="rId7"/>
                    <a:stretch>
                      <a:fillRect l="-72727" b="-14504"/>
                    </a:stretch>
                  </a:blipFill>
                </p:spPr>
                <p:txBody>
                  <a:bodyPr/>
                  <a:lstStyle/>
                  <a:p>
                    <a:r>
                      <a:rPr lang="en-SG">
                        <a:noFill/>
                      </a:rPr>
                      <a:t> </a:t>
                    </a:r>
                  </a:p>
                </p:txBody>
              </p:sp>
            </mc:Fallback>
          </mc:AlternateContent>
        </p:grpSp>
      </p:grpSp>
      <p:grpSp>
        <p:nvGrpSpPr>
          <p:cNvPr id="23" name="Group 22">
            <a:extLst>
              <a:ext uri="{FF2B5EF4-FFF2-40B4-BE49-F238E27FC236}">
                <a16:creationId xmlns:a16="http://schemas.microsoft.com/office/drawing/2014/main" id="{649A5749-A451-468A-8D92-8A2DB39CC924}"/>
              </a:ext>
            </a:extLst>
          </p:cNvPr>
          <p:cNvGrpSpPr/>
          <p:nvPr/>
        </p:nvGrpSpPr>
        <p:grpSpPr>
          <a:xfrm rot="18297411">
            <a:off x="5939911" y="4076934"/>
            <a:ext cx="746874" cy="202988"/>
            <a:chOff x="8946713" y="24731470"/>
            <a:chExt cx="958961" cy="284516"/>
          </a:xfrm>
          <a:scene3d>
            <a:camera prst="orthographicFront">
              <a:rot lat="0" lon="10800000" rev="0"/>
            </a:camera>
            <a:lightRig rig="threePt" dir="t"/>
          </a:scene3d>
        </p:grpSpPr>
        <p:sp>
          <p:nvSpPr>
            <p:cNvPr id="45" name="Line 40">
              <a:extLst>
                <a:ext uri="{FF2B5EF4-FFF2-40B4-BE49-F238E27FC236}">
                  <a16:creationId xmlns:a16="http://schemas.microsoft.com/office/drawing/2014/main" id="{067F229F-17B7-4B8A-A032-1A539A963166}"/>
                </a:ext>
              </a:extLst>
            </p:cNvPr>
            <p:cNvSpPr>
              <a:spLocks noChangeShapeType="1"/>
            </p:cNvSpPr>
            <p:nvPr/>
          </p:nvSpPr>
          <p:spPr bwMode="auto">
            <a:xfrm>
              <a:off x="8946713" y="24940151"/>
              <a:ext cx="216706" cy="75834"/>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46" name="Line 44">
              <a:extLst>
                <a:ext uri="{FF2B5EF4-FFF2-40B4-BE49-F238E27FC236}">
                  <a16:creationId xmlns:a16="http://schemas.microsoft.com/office/drawing/2014/main" id="{646AF34C-40D1-4EA4-B779-FB922189DD07}"/>
                </a:ext>
              </a:extLst>
            </p:cNvPr>
            <p:cNvSpPr>
              <a:spLocks noChangeShapeType="1"/>
            </p:cNvSpPr>
            <p:nvPr/>
          </p:nvSpPr>
          <p:spPr bwMode="auto">
            <a:xfrm>
              <a:off x="9154845" y="25015983"/>
              <a:ext cx="382303" cy="3"/>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sp>
          <p:nvSpPr>
            <p:cNvPr id="47" name="Line 44">
              <a:extLst>
                <a:ext uri="{FF2B5EF4-FFF2-40B4-BE49-F238E27FC236}">
                  <a16:creationId xmlns:a16="http://schemas.microsoft.com/office/drawing/2014/main" id="{170B0BD4-B137-40B9-AB8A-1C2F9535764E}"/>
                </a:ext>
              </a:extLst>
            </p:cNvPr>
            <p:cNvSpPr>
              <a:spLocks noChangeShapeType="1"/>
            </p:cNvSpPr>
            <p:nvPr/>
          </p:nvSpPr>
          <p:spPr bwMode="auto">
            <a:xfrm flipV="1">
              <a:off x="9535064" y="24731470"/>
              <a:ext cx="370610" cy="284515"/>
            </a:xfrm>
            <a:prstGeom prst="line">
              <a:avLst/>
            </a:prstGeom>
            <a:noFill/>
            <a:ln w="14288">
              <a:solidFill>
                <a:srgbClr val="0000FF"/>
              </a:solidFill>
              <a:prstDash val="solid"/>
              <a:round/>
              <a:headEnd/>
              <a:tailEnd type="triangle"/>
            </a:ln>
            <a:extLst>
              <a:ext uri="{909E8E84-426E-40DD-AFC4-6F175D3DCCD1}">
                <a14:hiddenFill xmlns:a14="http://schemas.microsoft.com/office/drawing/2010/main">
                  <a:noFill/>
                </a14:hiddenFill>
              </a:ext>
            </a:extLst>
          </p:spPr>
          <p:txBody>
            <a:bodyPr vert="horz" wrap="square" lIns="111272" tIns="55641" rIns="111272" bIns="55641" numCol="1" anchor="t" anchorCtr="0" compatLnSpc="1">
              <a:prstTxWarp prst="textNoShape">
                <a:avLst/>
              </a:prstTxWarp>
            </a:bodyPr>
            <a:lstStyle/>
            <a:p>
              <a:endParaRPr lang="zh-CN" altLang="en-US" sz="10941"/>
            </a:p>
          </p:txBody>
        </p:sp>
      </p:gr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CD152A3-0F80-40D3-AC4E-7F01C4FDE6FA}"/>
                  </a:ext>
                </a:extLst>
              </p:cNvPr>
              <p:cNvSpPr/>
              <p:nvPr/>
            </p:nvSpPr>
            <p:spPr>
              <a:xfrm>
                <a:off x="5620975" y="3766251"/>
                <a:ext cx="473398"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3895" i="1" smtClean="0">
                          <a:solidFill>
                            <a:srgbClr val="0000FF"/>
                          </a:solidFill>
                          <a:latin typeface="Cambria Math" panose="02040503050406030204" pitchFamily="18" charset="0"/>
                          <a:cs typeface="Times New Roman" panose="02020603050405020304" pitchFamily="18" charset="0"/>
                        </a:rPr>
                        <m:t>𝑣</m:t>
                      </m:r>
                    </m:oMath>
                  </m:oMathPara>
                </a14:m>
                <a:endParaRPr lang="en-SG" sz="3895" dirty="0">
                  <a:solidFill>
                    <a:srgbClr val="0000FF"/>
                  </a:solidFill>
                </a:endParaRPr>
              </a:p>
            </p:txBody>
          </p:sp>
        </mc:Choice>
        <mc:Fallback xmlns="">
          <p:sp>
            <p:nvSpPr>
              <p:cNvPr id="48" name="Rectangle 47">
                <a:extLst>
                  <a:ext uri="{FF2B5EF4-FFF2-40B4-BE49-F238E27FC236}">
                    <a16:creationId xmlns:a16="http://schemas.microsoft.com/office/drawing/2014/main" id="{DCD152A3-0F80-40D3-AC4E-7F01C4FDE6FA}"/>
                  </a:ext>
                </a:extLst>
              </p:cNvPr>
              <p:cNvSpPr>
                <a:spLocks noRot="1" noChangeAspect="1" noMove="1" noResize="1" noEditPoints="1" noAdjustHandles="1" noChangeArrowheads="1" noChangeShapeType="1" noTextEdit="1"/>
              </p:cNvSpPr>
              <p:nvPr/>
            </p:nvSpPr>
            <p:spPr>
              <a:xfrm>
                <a:off x="5620975" y="3766251"/>
                <a:ext cx="473398" cy="677943"/>
              </a:xfrm>
              <a:prstGeom prst="rect">
                <a:avLst/>
              </a:prstGeom>
              <a:blipFill>
                <a:blip r:embed="rId8"/>
                <a:stretch>
                  <a:fillRect/>
                </a:stretch>
              </a:blipFill>
            </p:spPr>
            <p:txBody>
              <a:bodyPr/>
              <a:lstStyle/>
              <a:p>
                <a:r>
                  <a:rPr lang="en-SG">
                    <a:noFill/>
                  </a:rPr>
                  <a:t> </a:t>
                </a:r>
              </a:p>
            </p:txBody>
          </p:sp>
        </mc:Fallback>
      </mc:AlternateContent>
      <p:grpSp>
        <p:nvGrpSpPr>
          <p:cNvPr id="53" name="Group 52">
            <a:extLst>
              <a:ext uri="{FF2B5EF4-FFF2-40B4-BE49-F238E27FC236}">
                <a16:creationId xmlns:a16="http://schemas.microsoft.com/office/drawing/2014/main" id="{034647AB-EA36-414B-978C-010D3DC59157}"/>
              </a:ext>
            </a:extLst>
          </p:cNvPr>
          <p:cNvGrpSpPr/>
          <p:nvPr/>
        </p:nvGrpSpPr>
        <p:grpSpPr>
          <a:xfrm>
            <a:off x="6449879" y="2186246"/>
            <a:ext cx="2356746" cy="1621662"/>
            <a:chOff x="3899675" y="3400927"/>
            <a:chExt cx="2356746" cy="1621662"/>
          </a:xfrm>
        </p:grpSpPr>
        <p:pic>
          <p:nvPicPr>
            <p:cNvPr id="54" name="Picture 53">
              <a:extLst>
                <a:ext uri="{FF2B5EF4-FFF2-40B4-BE49-F238E27FC236}">
                  <a16:creationId xmlns:a16="http://schemas.microsoft.com/office/drawing/2014/main" id="{06084BF5-CB88-4E4D-95A3-2395980EE0F5}"/>
                </a:ext>
              </a:extLst>
            </p:cNvPr>
            <p:cNvPicPr>
              <a:picLocks noChangeAspect="1"/>
            </p:cNvPicPr>
            <p:nvPr/>
          </p:nvPicPr>
          <p:blipFill rotWithShape="1">
            <a:blip r:embed="rId9"/>
            <a:srcRect b="19874"/>
            <a:stretch/>
          </p:blipFill>
          <p:spPr>
            <a:xfrm>
              <a:off x="3899675" y="3400927"/>
              <a:ext cx="2356746" cy="1621662"/>
            </a:xfrm>
            <a:prstGeom prst="rect">
              <a:avLst/>
            </a:prstGeom>
          </p:spPr>
        </p:pic>
        <p:grpSp>
          <p:nvGrpSpPr>
            <p:cNvPr id="55" name="Group 54">
              <a:extLst>
                <a:ext uri="{FF2B5EF4-FFF2-40B4-BE49-F238E27FC236}">
                  <a16:creationId xmlns:a16="http://schemas.microsoft.com/office/drawing/2014/main" id="{1A13FC73-5A47-4477-9184-C48EF31BCEEF}"/>
                </a:ext>
              </a:extLst>
            </p:cNvPr>
            <p:cNvGrpSpPr/>
            <p:nvPr/>
          </p:nvGrpSpPr>
          <p:grpSpPr>
            <a:xfrm>
              <a:off x="3962800" y="3451471"/>
              <a:ext cx="909012" cy="1492572"/>
              <a:chOff x="3962800" y="3451471"/>
              <a:chExt cx="909012" cy="1492572"/>
            </a:xfrm>
          </p:grpSpPr>
          <p:sp>
            <p:nvSpPr>
              <p:cNvPr id="57" name="Flowchart: Connector 56">
                <a:extLst>
                  <a:ext uri="{FF2B5EF4-FFF2-40B4-BE49-F238E27FC236}">
                    <a16:creationId xmlns:a16="http://schemas.microsoft.com/office/drawing/2014/main" id="{7A303099-1469-4EAB-86A6-9497B42FEE6A}"/>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63" name="Flowchart: Connector 62">
                <a:extLst>
                  <a:ext uri="{FF2B5EF4-FFF2-40B4-BE49-F238E27FC236}">
                    <a16:creationId xmlns:a16="http://schemas.microsoft.com/office/drawing/2014/main" id="{1438395B-0C72-44AA-B637-91657DBFE803}"/>
                  </a:ext>
                </a:extLst>
              </p:cNvPr>
              <p:cNvSpPr/>
              <p:nvPr/>
            </p:nvSpPr>
            <p:spPr>
              <a:xfrm>
                <a:off x="3962800" y="463532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sp>
        <p:nvSpPr>
          <p:cNvPr id="26" name="Right Arrow 1077">
            <a:extLst>
              <a:ext uri="{FF2B5EF4-FFF2-40B4-BE49-F238E27FC236}">
                <a16:creationId xmlns:a16="http://schemas.microsoft.com/office/drawing/2014/main" id="{CDA7C54A-49EE-436F-96FC-80A74C135BA6}"/>
              </a:ext>
            </a:extLst>
          </p:cNvPr>
          <p:cNvSpPr/>
          <p:nvPr/>
        </p:nvSpPr>
        <p:spPr>
          <a:xfrm rot="13239170">
            <a:off x="6750850" y="3833750"/>
            <a:ext cx="401932" cy="226360"/>
          </a:xfrm>
          <a:prstGeom prst="rightArrow">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941"/>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181B9E1-45A5-4297-A635-3E6AAD15347D}"/>
                  </a:ext>
                </a:extLst>
              </p:cNvPr>
              <p:cNvSpPr/>
              <p:nvPr/>
            </p:nvSpPr>
            <p:spPr>
              <a:xfrm>
                <a:off x="1772794" y="1830095"/>
                <a:ext cx="2979470" cy="423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𝑡</m:t>
                      </m:r>
                      <m:r>
                        <a:rPr lang="en-SG" sz="2200" b="0" i="1" kern="0" baseline="0" smtClean="0">
                          <a:solidFill>
                            <a:schemeClr val="tx1"/>
                          </a:solidFill>
                          <a:latin typeface="Cambria Math" panose="02040503050406030204" pitchFamily="18" charset="0"/>
                          <a:ea typeface="+mn-ea"/>
                          <a:cs typeface="Times New Roman" panose="02020603050405020304" pitchFamily="18" charset="0"/>
                        </a:rPr>
                        <m:t>=3, </m:t>
                      </m:r>
                      <m:sSub>
                        <m:sSubPr>
                          <m:ctrlPr>
                            <a:rPr lang="en-SG" sz="2200" b="0" i="1" kern="0" baseline="0" smtClean="0">
                              <a:solidFill>
                                <a:schemeClr val="tx1"/>
                              </a:solidFill>
                              <a:latin typeface="Cambria Math" panose="02040503050406030204" pitchFamily="18" charset="0"/>
                              <a:ea typeface="+mn-ea"/>
                              <a:cs typeface="Times New Roman" panose="02020603050405020304" pitchFamily="18" charset="0"/>
                            </a:rPr>
                          </m:ctrlPr>
                        </m:sSubPr>
                        <m:e>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𝑟</m:t>
                          </m:r>
                        </m:sub>
                      </m:sSub>
                      <m:r>
                        <a:rPr lang="en-SG" sz="2200" b="0" i="1" kern="0" baseline="0" smtClean="0">
                          <a:solidFill>
                            <a:schemeClr val="tx1"/>
                          </a:solidFill>
                          <a:latin typeface="Cambria Math" panose="02040503050406030204" pitchFamily="18" charset="0"/>
                          <a:ea typeface="+mn-ea"/>
                          <a:cs typeface="Times New Roman" panose="02020603050405020304" pitchFamily="18" charset="0"/>
                        </a:rPr>
                        <m:t>=0.9, </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200" b="0" i="1" kern="0" baseline="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=0.1</m:t>
                      </m:r>
                    </m:oMath>
                  </m:oMathPara>
                </a14:m>
                <a:endParaRPr lang="en-SG" sz="2200" dirty="0">
                  <a:solidFill>
                    <a:schemeClr val="tx1"/>
                  </a:solidFill>
                </a:endParaRPr>
              </a:p>
            </p:txBody>
          </p:sp>
        </mc:Choice>
        <mc:Fallback xmlns="">
          <p:sp>
            <p:nvSpPr>
              <p:cNvPr id="75" name="Rectangle 74">
                <a:extLst>
                  <a:ext uri="{FF2B5EF4-FFF2-40B4-BE49-F238E27FC236}">
                    <a16:creationId xmlns:a16="http://schemas.microsoft.com/office/drawing/2014/main" id="{0181B9E1-45A5-4297-A635-3E6AAD15347D}"/>
                  </a:ext>
                </a:extLst>
              </p:cNvPr>
              <p:cNvSpPr>
                <a:spLocks noRot="1" noChangeAspect="1" noMove="1" noResize="1" noEditPoints="1" noAdjustHandles="1" noChangeArrowheads="1" noChangeShapeType="1" noTextEdit="1"/>
              </p:cNvSpPr>
              <p:nvPr/>
            </p:nvSpPr>
            <p:spPr>
              <a:xfrm>
                <a:off x="1772794" y="1830095"/>
                <a:ext cx="2979470" cy="423065"/>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B6FC3B5-FC8A-45EA-846A-7449B90DCAD9}"/>
                  </a:ext>
                </a:extLst>
              </p:cNvPr>
              <p:cNvSpPr/>
              <p:nvPr/>
            </p:nvSpPr>
            <p:spPr>
              <a:xfrm>
                <a:off x="3314227" y="3838629"/>
                <a:ext cx="1812163" cy="423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200" i="1" kern="0" baseline="0" smtClean="0">
                              <a:solidFill>
                                <a:srgbClr val="262626"/>
                              </a:solidFill>
                              <a:latin typeface="Cambria Math" panose="02040503050406030204" pitchFamily="18" charset="0"/>
                              <a:ea typeface="+mn-ea"/>
                              <a:cs typeface="Times New Roman" panose="02020603050405020304" pitchFamily="18" charset="0"/>
                            </a:rPr>
                          </m:ctrlPr>
                        </m:sSubPr>
                        <m:e>
                          <m:r>
                            <a:rPr lang="en-SG" sz="2200" i="1" kern="0" baseline="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sz="2200" i="1" kern="0" baseline="0">
                              <a:solidFill>
                                <a:srgbClr val="262626"/>
                              </a:solidFill>
                              <a:latin typeface="Cambria Math" panose="02040503050406030204" pitchFamily="18" charset="0"/>
                              <a:ea typeface="+mn-ea"/>
                              <a:cs typeface="Times New Roman" panose="02020603050405020304" pitchFamily="18" charset="0"/>
                            </a:rPr>
                            <m:t>𝑟</m:t>
                          </m:r>
                        </m:sub>
                      </m:sSub>
                      <m:r>
                        <a:rPr lang="en-SG" sz="2200" i="1" kern="0" baseline="0" smtClean="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m:t>
                      </m:r>
                      <m:r>
                        <a:rPr lang="en-SG" sz="2200" i="1" kern="0" baseline="0" smtClean="0">
                          <a:solidFill>
                            <a:srgbClr val="262626"/>
                          </a:solidFill>
                          <a:latin typeface="Cambria Math" panose="02040503050406030204" pitchFamily="18" charset="0"/>
                          <a:ea typeface="Cambria Math" panose="02040503050406030204" pitchFamily="18" charset="0"/>
                          <a:cs typeface="Times New Roman" panose="02020603050405020304" pitchFamily="18" charset="0"/>
                        </a:rPr>
                        <m:t>𝛿</m:t>
                      </m:r>
                      <m:r>
                        <a:rPr lang="en-SG" sz="2200" i="1" kern="0" baseline="0">
                          <a:solidFill>
                            <a:srgbClr val="262626"/>
                          </a:solidFill>
                          <a:latin typeface="Cambria Math" panose="02040503050406030204" pitchFamily="18" charset="0"/>
                          <a:ea typeface="+mn-ea"/>
                          <a:cs typeface="Times New Roman" panose="02020603050405020304" pitchFamily="18" charset="0"/>
                        </a:rPr>
                        <m:t>=</m:t>
                      </m:r>
                      <m:r>
                        <a:rPr lang="en-SG" sz="2200" i="1" kern="0" baseline="0" smtClean="0">
                          <a:solidFill>
                            <a:srgbClr val="0000FF"/>
                          </a:solidFill>
                          <a:latin typeface="Cambria Math" panose="02040503050406030204" pitchFamily="18" charset="0"/>
                          <a:ea typeface="+mn-ea"/>
                          <a:cs typeface="Times New Roman" panose="02020603050405020304" pitchFamily="18" charset="0"/>
                        </a:rPr>
                        <m:t>0.</m:t>
                      </m:r>
                      <m:r>
                        <a:rPr lang="en-SG" sz="2200" b="0" i="1" kern="0" baseline="0" smtClean="0">
                          <a:solidFill>
                            <a:srgbClr val="0000FF"/>
                          </a:solidFill>
                          <a:latin typeface="Cambria Math" panose="02040503050406030204" pitchFamily="18" charset="0"/>
                          <a:ea typeface="+mn-ea"/>
                          <a:cs typeface="Times New Roman" panose="02020603050405020304" pitchFamily="18" charset="0"/>
                        </a:rPr>
                        <m:t>0</m:t>
                      </m:r>
                      <m:r>
                        <a:rPr lang="en-SG" sz="2200" i="1" kern="0" baseline="0">
                          <a:solidFill>
                            <a:srgbClr val="0000FF"/>
                          </a:solidFill>
                          <a:latin typeface="Cambria Math" panose="02040503050406030204" pitchFamily="18" charset="0"/>
                          <a:ea typeface="+mn-ea"/>
                          <a:cs typeface="Times New Roman" panose="02020603050405020304" pitchFamily="18" charset="0"/>
                        </a:rPr>
                        <m:t>9</m:t>
                      </m:r>
                    </m:oMath>
                  </m:oMathPara>
                </a14:m>
                <a:endParaRPr lang="en-SG" dirty="0"/>
              </a:p>
            </p:txBody>
          </p:sp>
        </mc:Choice>
        <mc:Fallback xmlns="">
          <p:sp>
            <p:nvSpPr>
              <p:cNvPr id="4" name="Rectangle 3">
                <a:extLst>
                  <a:ext uri="{FF2B5EF4-FFF2-40B4-BE49-F238E27FC236}">
                    <a16:creationId xmlns:a16="http://schemas.microsoft.com/office/drawing/2014/main" id="{3B6FC3B5-FC8A-45EA-846A-7449B90DCAD9}"/>
                  </a:ext>
                </a:extLst>
              </p:cNvPr>
              <p:cNvSpPr>
                <a:spLocks noRot="1" noChangeAspect="1" noMove="1" noResize="1" noEditPoints="1" noAdjustHandles="1" noChangeArrowheads="1" noChangeShapeType="1" noTextEdit="1"/>
              </p:cNvSpPr>
              <p:nvPr/>
            </p:nvSpPr>
            <p:spPr>
              <a:xfrm>
                <a:off x="3314227" y="3838629"/>
                <a:ext cx="1812163" cy="423065"/>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69F5CAA5-2D76-4822-A7AA-468D4EDBAE79}"/>
                  </a:ext>
                </a:extLst>
              </p:cNvPr>
              <p:cNvGraphicFramePr>
                <a:graphicFrameLocks noGrp="1"/>
              </p:cNvGraphicFramePr>
              <p:nvPr>
                <p:extLst>
                  <p:ext uri="{D42A27DB-BD31-4B8C-83A1-F6EECF244321}">
                    <p14:modId xmlns:p14="http://schemas.microsoft.com/office/powerpoint/2010/main" val="2229401850"/>
                  </p:ext>
                </p:extLst>
              </p:nvPr>
            </p:nvGraphicFramePr>
            <p:xfrm>
              <a:off x="452201" y="2407810"/>
              <a:ext cx="5584685" cy="1329038"/>
            </p:xfrm>
            <a:graphic>
              <a:graphicData uri="http://schemas.openxmlformats.org/drawingml/2006/table">
                <a:tbl>
                  <a:tblPr firstRow="1" bandRow="1">
                    <a:tableStyleId>{5940675A-B579-460E-94D1-54222C63F5DA}</a:tableStyleId>
                  </a:tblPr>
                  <a:tblGrid>
                    <a:gridCol w="497198">
                      <a:extLst>
                        <a:ext uri="{9D8B030D-6E8A-4147-A177-3AD203B41FA5}">
                          <a16:colId xmlns:a16="http://schemas.microsoft.com/office/drawing/2014/main" val="3699283855"/>
                        </a:ext>
                      </a:extLst>
                    </a:gridCol>
                    <a:gridCol w="565276">
                      <a:extLst>
                        <a:ext uri="{9D8B030D-6E8A-4147-A177-3AD203B41FA5}">
                          <a16:colId xmlns:a16="http://schemas.microsoft.com/office/drawing/2014/main" val="3733730133"/>
                        </a:ext>
                      </a:extLst>
                    </a:gridCol>
                    <a:gridCol w="652254">
                      <a:extLst>
                        <a:ext uri="{9D8B030D-6E8A-4147-A177-3AD203B41FA5}">
                          <a16:colId xmlns:a16="http://schemas.microsoft.com/office/drawing/2014/main" val="2754252288"/>
                        </a:ext>
                      </a:extLst>
                    </a:gridCol>
                    <a:gridCol w="597537">
                      <a:extLst>
                        <a:ext uri="{9D8B030D-6E8A-4147-A177-3AD203B41FA5}">
                          <a16:colId xmlns:a16="http://schemas.microsoft.com/office/drawing/2014/main" val="3823026599"/>
                        </a:ext>
                      </a:extLst>
                    </a:gridCol>
                    <a:gridCol w="584790">
                      <a:extLst>
                        <a:ext uri="{9D8B030D-6E8A-4147-A177-3AD203B41FA5}">
                          <a16:colId xmlns:a16="http://schemas.microsoft.com/office/drawing/2014/main" val="1539520188"/>
                        </a:ext>
                      </a:extLst>
                    </a:gridCol>
                    <a:gridCol w="680484">
                      <a:extLst>
                        <a:ext uri="{9D8B030D-6E8A-4147-A177-3AD203B41FA5}">
                          <a16:colId xmlns:a16="http://schemas.microsoft.com/office/drawing/2014/main" val="2595170620"/>
                        </a:ext>
                      </a:extLst>
                    </a:gridCol>
                    <a:gridCol w="712381">
                      <a:extLst>
                        <a:ext uri="{9D8B030D-6E8A-4147-A177-3AD203B41FA5}">
                          <a16:colId xmlns:a16="http://schemas.microsoft.com/office/drawing/2014/main" val="3919671493"/>
                        </a:ext>
                      </a:extLst>
                    </a:gridCol>
                    <a:gridCol w="627321">
                      <a:extLst>
                        <a:ext uri="{9D8B030D-6E8A-4147-A177-3AD203B41FA5}">
                          <a16:colId xmlns:a16="http://schemas.microsoft.com/office/drawing/2014/main" val="2261109576"/>
                        </a:ext>
                      </a:extLst>
                    </a:gridCol>
                    <a:gridCol w="667444">
                      <a:extLst>
                        <a:ext uri="{9D8B030D-6E8A-4147-A177-3AD203B41FA5}">
                          <a16:colId xmlns:a16="http://schemas.microsoft.com/office/drawing/2014/main" val="2512564267"/>
                        </a:ext>
                      </a:extLst>
                    </a:gridCol>
                  </a:tblGrid>
                  <a:tr h="167941">
                    <a:tc>
                      <a:txBody>
                        <a:bodyPr/>
                        <a:lstStyle/>
                        <a:p>
                          <a:endParaRPr lang="en-SG" sz="14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r>
                                  <a:rPr lang="en-SG" sz="1400" b="0" i="1" smtClean="0">
                                    <a:latin typeface="Cambria Math" panose="02040503050406030204" pitchFamily="18" charset="0"/>
                                  </a:rPr>
                                  <m:t>𝑠</m:t>
                                </m:r>
                              </m:oMath>
                            </m:oMathPara>
                          </a14:m>
                          <a:endParaRPr lang="en-SG" sz="1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1</m:t>
                                    </m:r>
                                  </m:sub>
                                </m:sSub>
                              </m:oMath>
                            </m:oMathPara>
                          </a14:m>
                          <a:endParaRPr lang="en-SG" sz="1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2</m:t>
                                    </m:r>
                                  </m:sub>
                                </m:sSub>
                              </m:oMath>
                            </m:oMathPara>
                          </a14:m>
                          <a:endParaRPr lang="en-SG" sz="1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3</m:t>
                                    </m:r>
                                  </m:sub>
                                </m:sSub>
                              </m:oMath>
                            </m:oMathPara>
                          </a14:m>
                          <a:endParaRPr lang="en-SG" sz="1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4</m:t>
                                    </m:r>
                                  </m:sub>
                                </m:sSub>
                              </m:oMath>
                            </m:oMathPara>
                          </a14:m>
                          <a:endParaRPr lang="en-SG" sz="14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5</m:t>
                                    </m:r>
                                  </m:sub>
                                </m:sSub>
                              </m:oMath>
                            </m:oMathPara>
                          </a14:m>
                          <a:endParaRPr lang="en-SG" sz="14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6</m:t>
                                    </m:r>
                                  </m:sub>
                                </m:sSub>
                              </m:oMath>
                            </m:oMathPara>
                          </a14:m>
                          <a:endParaRPr lang="en-SG" sz="14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𝑣</m:t>
                                    </m:r>
                                  </m:e>
                                  <m:sub>
                                    <m:r>
                                      <a:rPr lang="en-SG" sz="1400" b="0" i="1" smtClean="0">
                                        <a:latin typeface="Cambria Math" panose="02040503050406030204" pitchFamily="18" charset="0"/>
                                      </a:rPr>
                                      <m:t>7</m:t>
                                    </m:r>
                                  </m:sub>
                                </m:sSub>
                              </m:oMath>
                            </m:oMathPara>
                          </a14:m>
                          <a:endParaRPr lang="en-SG" sz="1400" dirty="0">
                            <a:latin typeface="+mj-lt"/>
                          </a:endParaRPr>
                        </a:p>
                      </a:txBody>
                      <a:tcPr/>
                    </a:tc>
                    <a:extLst>
                      <a:ext uri="{0D108BD9-81ED-4DB2-BD59-A6C34878D82A}">
                        <a16:rowId xmlns:a16="http://schemas.microsoft.com/office/drawing/2014/main" val="1539682466"/>
                      </a:ext>
                    </a:extLst>
                  </a:tr>
                  <a:tr h="323198">
                    <a:tc>
                      <a:txBody>
                        <a:bodyPr/>
                        <a:lstStyle/>
                        <a:p>
                          <a:pPr/>
                          <a14:m>
                            <m:oMathPara xmlns:m="http://schemas.openxmlformats.org/officeDocument/2006/math">
                              <m:oMathParaPr>
                                <m:jc m:val="centerGroup"/>
                              </m:oMathParaPr>
                              <m:oMath xmlns:m="http://schemas.openxmlformats.org/officeDocument/2006/math">
                                <m:sSub>
                                  <m:sSubPr>
                                    <m:ctrlPr>
                                      <a:rPr lang="en-SG" sz="1400" i="1" smtClean="0">
                                        <a:latin typeface="Cambria Math" panose="02040503050406030204" pitchFamily="18" charset="0"/>
                                      </a:rPr>
                                    </m:ctrlPr>
                                  </m:sSubPr>
                                  <m:e>
                                    <m:acc>
                                      <m:accPr>
                                        <m:chr m:val="̂"/>
                                        <m:ctrlPr>
                                          <a:rPr lang="en-SG" sz="1400" i="1" smtClean="0">
                                            <a:latin typeface="Cambria Math" panose="02040503050406030204" pitchFamily="18" charset="0"/>
                                          </a:rPr>
                                        </m:ctrlPr>
                                      </m:accPr>
                                      <m:e>
                                        <m:r>
                                          <a:rPr lang="en-SG" sz="1400" b="1" i="1" smtClean="0">
                                            <a:latin typeface="Cambria Math" panose="02040503050406030204" pitchFamily="18" charset="0"/>
                                            <a:ea typeface="Cambria Math" panose="02040503050406030204" pitchFamily="18" charset="0"/>
                                          </a:rPr>
                                          <m:t>𝝆</m:t>
                                        </m:r>
                                      </m:e>
                                    </m:acc>
                                  </m:e>
                                  <m:sub>
                                    <m:r>
                                      <a:rPr lang="en-SG" sz="1400" b="0" i="1" smtClean="0">
                                        <a:latin typeface="Cambria Math" panose="02040503050406030204" pitchFamily="18" charset="0"/>
                                      </a:rPr>
                                      <m:t>𝑠</m:t>
                                    </m:r>
                                  </m:sub>
                                </m:sSub>
                              </m:oMath>
                            </m:oMathPara>
                          </a14:m>
                          <a:endParaRPr lang="en-SG" sz="1400" dirty="0">
                            <a:latin typeface="+mj-lt"/>
                          </a:endParaRPr>
                        </a:p>
                      </a:txBody>
                      <a:tcPr/>
                    </a:tc>
                    <a:tc>
                      <a:txBody>
                        <a:bodyPr/>
                        <a:lstStyle/>
                        <a:p>
                          <a:pPr algn="ctr"/>
                          <a:r>
                            <a:rPr lang="en-SG" sz="1400" b="1" dirty="0">
                              <a:solidFill>
                                <a:srgbClr val="0000FF"/>
                              </a:solidFill>
                              <a:latin typeface="+mj-lt"/>
                            </a:rPr>
                            <a:t>0.05</a:t>
                          </a:r>
                        </a:p>
                      </a:txBody>
                      <a:tcPr/>
                    </a:tc>
                    <a:tc>
                      <a:txBody>
                        <a:bodyPr/>
                        <a:lstStyle/>
                        <a:p>
                          <a:pPr algn="ctr"/>
                          <a:r>
                            <a:rPr lang="en-SG" sz="1400" b="1" dirty="0">
                              <a:solidFill>
                                <a:srgbClr val="0000FF"/>
                              </a:solidFill>
                              <a:latin typeface="+mj-lt"/>
                            </a:rPr>
                            <a:t>0.075</a:t>
                          </a:r>
                        </a:p>
                      </a:txBody>
                      <a:tcPr/>
                    </a:tc>
                    <a:tc>
                      <a:txBody>
                        <a:bodyPr/>
                        <a:lstStyle/>
                        <a:p>
                          <a:pPr algn="ctr"/>
                          <a:r>
                            <a:rPr lang="en-SG" sz="1400" b="1" dirty="0">
                              <a:solidFill>
                                <a:srgbClr val="0000FF"/>
                              </a:solidFill>
                              <a:latin typeface="+mj-lt"/>
                            </a:rPr>
                            <a:t>0.075</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extLst>
                      <a:ext uri="{0D108BD9-81ED-4DB2-BD59-A6C34878D82A}">
                        <a16:rowId xmlns:a16="http://schemas.microsoft.com/office/drawing/2014/main" val="2866496341"/>
                      </a:ext>
                    </a:extLst>
                  </a:tr>
                  <a:tr h="324498">
                    <a:tc>
                      <a:txBody>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1" i="1" smtClean="0">
                                        <a:latin typeface="Cambria Math" panose="02040503050406030204" pitchFamily="18" charset="0"/>
                                      </a:rPr>
                                      <m:t>𝒓</m:t>
                                    </m:r>
                                  </m:e>
                                  <m:sub>
                                    <m:r>
                                      <a:rPr lang="en-SG" sz="1400" b="0" i="1" smtClean="0">
                                        <a:latin typeface="Cambria Math" panose="02040503050406030204" pitchFamily="18" charset="0"/>
                                      </a:rPr>
                                      <m:t>𝑠</m:t>
                                    </m:r>
                                  </m:sub>
                                  <m:sup>
                                    <m:r>
                                      <a:rPr lang="en-SG" sz="1400" b="0" i="1" smtClean="0">
                                        <a:latin typeface="Cambria Math" panose="02040503050406030204" pitchFamily="18" charset="0"/>
                                      </a:rPr>
                                      <m:t>(1)</m:t>
                                    </m:r>
                                  </m:sup>
                                </m:sSubSup>
                              </m:oMath>
                            </m:oMathPara>
                          </a14:m>
                          <a:endParaRPr lang="en-SG" sz="1400" dirty="0">
                            <a:latin typeface="+mj-lt"/>
                          </a:endParaRPr>
                        </a:p>
                      </a:txBody>
                      <a:tcPr/>
                    </a:tc>
                    <a:tc>
                      <a:txBody>
                        <a:bodyPr/>
                        <a:lstStyle/>
                        <a:p>
                          <a:pPr algn="ctr"/>
                          <a:r>
                            <a:rPr lang="en-SG" sz="1400" dirty="0">
                              <a:latin typeface="+mj-lt"/>
                            </a:rPr>
                            <a:t>0</a:t>
                          </a:r>
                        </a:p>
                      </a:txBody>
                      <a:tcPr/>
                    </a:tc>
                    <a:tc>
                      <a:txBody>
                        <a:bodyPr/>
                        <a:lstStyle/>
                        <a:p>
                          <a:pPr algn="ctr"/>
                          <a:r>
                            <a:rPr lang="en-SG" sz="1400" b="0" dirty="0">
                              <a:solidFill>
                                <a:schemeClr val="tx1"/>
                              </a:solidFill>
                              <a:latin typeface="+mj-lt"/>
                            </a:rPr>
                            <a:t>0</a:t>
                          </a:r>
                        </a:p>
                      </a:txBody>
                      <a:tcPr/>
                    </a:tc>
                    <a:tc>
                      <a:txBody>
                        <a:bodyPr/>
                        <a:lstStyle/>
                        <a:p>
                          <a:pPr algn="ctr"/>
                          <a:r>
                            <a:rPr lang="en-SG" sz="1400" b="0" dirty="0">
                              <a:solidFill>
                                <a:schemeClr val="tx1"/>
                              </a:solidFill>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extLst>
                      <a:ext uri="{0D108BD9-81ED-4DB2-BD59-A6C34878D82A}">
                        <a16:rowId xmlns:a16="http://schemas.microsoft.com/office/drawing/2014/main" val="193948559"/>
                      </a:ext>
                    </a:extLst>
                  </a:tr>
                  <a:tr h="212543">
                    <a:tc>
                      <a:txBody>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1" i="1" smtClean="0">
                                        <a:latin typeface="Cambria Math" panose="02040503050406030204" pitchFamily="18" charset="0"/>
                                      </a:rPr>
                                      <m:t>𝒓</m:t>
                                    </m:r>
                                  </m:e>
                                  <m:sub>
                                    <m:r>
                                      <a:rPr lang="en-SG" sz="1400" b="0" i="1" smtClean="0">
                                        <a:latin typeface="Cambria Math" panose="02040503050406030204" pitchFamily="18" charset="0"/>
                                      </a:rPr>
                                      <m:t>𝑠</m:t>
                                    </m:r>
                                  </m:sub>
                                  <m:sup>
                                    <m:r>
                                      <a:rPr lang="en-SG" sz="1400" b="0" i="1" smtClean="0">
                                        <a:latin typeface="Cambria Math" panose="02040503050406030204" pitchFamily="18" charset="0"/>
                                      </a:rPr>
                                      <m:t>(2)</m:t>
                                    </m:r>
                                  </m:sup>
                                </m:sSubSup>
                              </m:oMath>
                            </m:oMathPara>
                          </a14:m>
                          <a:endParaRPr lang="en-SG" sz="1400" dirty="0">
                            <a:latin typeface="+mj-lt"/>
                          </a:endParaRPr>
                        </a:p>
                      </a:txBody>
                      <a:tcPr/>
                    </a:tc>
                    <a:tc>
                      <a:txBody>
                        <a:bodyPr/>
                        <a:lstStyle/>
                        <a:p>
                          <a:pPr algn="ctr"/>
                          <a:r>
                            <a:rPr lang="en-SG" sz="1400" b="1" dirty="0">
                              <a:solidFill>
                                <a:srgbClr val="32862E"/>
                              </a:solidFill>
                              <a:latin typeface="+mj-lt"/>
                            </a:rPr>
                            <a:t>0.2</a:t>
                          </a:r>
                        </a:p>
                      </a:txBody>
                      <a:tcPr/>
                    </a:tc>
                    <a:tc>
                      <a:txBody>
                        <a:bodyPr/>
                        <a:lstStyle/>
                        <a:p>
                          <a:pPr algn="ctr"/>
                          <a:r>
                            <a:rPr lang="en-SG" sz="1400" b="1" dirty="0">
                              <a:solidFill>
                                <a:srgbClr val="32862E"/>
                              </a:solidFill>
                              <a:latin typeface="+mj-lt"/>
                            </a:rPr>
                            <a:t>0.067</a:t>
                          </a:r>
                        </a:p>
                      </a:txBody>
                      <a:tcPr/>
                    </a:tc>
                    <a:tc>
                      <a:txBody>
                        <a:bodyPr/>
                        <a:lstStyle/>
                        <a:p>
                          <a:pPr algn="ctr"/>
                          <a:r>
                            <a:rPr lang="en-SG" sz="1400" b="1" dirty="0">
                              <a:solidFill>
                                <a:srgbClr val="32862E"/>
                              </a:solidFill>
                              <a:latin typeface="+mj-lt"/>
                            </a:rPr>
                            <a:t>0.133</a:t>
                          </a:r>
                        </a:p>
                      </a:txBody>
                      <a:tcPr/>
                    </a:tc>
                    <a:tc>
                      <a:txBody>
                        <a:bodyPr/>
                        <a:lstStyle/>
                        <a:p>
                          <a:pPr algn="ctr"/>
                          <a:r>
                            <a:rPr lang="en-SG" sz="1400" b="1" dirty="0">
                              <a:solidFill>
                                <a:srgbClr val="32862E"/>
                              </a:solidFill>
                              <a:latin typeface="+mj-lt"/>
                            </a:rPr>
                            <a:t>0.133</a:t>
                          </a: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extLst>
                      <a:ext uri="{0D108BD9-81ED-4DB2-BD59-A6C34878D82A}">
                        <a16:rowId xmlns:a16="http://schemas.microsoft.com/office/drawing/2014/main" val="4140697225"/>
                      </a:ext>
                    </a:extLst>
                  </a:tr>
                </a:tbl>
              </a:graphicData>
            </a:graphic>
          </p:graphicFrame>
        </mc:Choice>
        <mc:Fallback xmlns="">
          <p:graphicFrame>
            <p:nvGraphicFramePr>
              <p:cNvPr id="27" name="Table 26">
                <a:extLst>
                  <a:ext uri="{FF2B5EF4-FFF2-40B4-BE49-F238E27FC236}">
                    <a16:creationId xmlns:a16="http://schemas.microsoft.com/office/drawing/2014/main" id="{69F5CAA5-2D76-4822-A7AA-468D4EDBAE79}"/>
                  </a:ext>
                </a:extLst>
              </p:cNvPr>
              <p:cNvGraphicFramePr>
                <a:graphicFrameLocks noGrp="1"/>
              </p:cNvGraphicFramePr>
              <p:nvPr>
                <p:extLst>
                  <p:ext uri="{D42A27DB-BD31-4B8C-83A1-F6EECF244321}">
                    <p14:modId xmlns:p14="http://schemas.microsoft.com/office/powerpoint/2010/main" val="2229401850"/>
                  </p:ext>
                </p:extLst>
              </p:nvPr>
            </p:nvGraphicFramePr>
            <p:xfrm>
              <a:off x="452201" y="2407810"/>
              <a:ext cx="5584685" cy="1327451"/>
            </p:xfrm>
            <a:graphic>
              <a:graphicData uri="http://schemas.openxmlformats.org/drawingml/2006/table">
                <a:tbl>
                  <a:tblPr firstRow="1" bandRow="1">
                    <a:tableStyleId>{5940675A-B579-460E-94D1-54222C63F5DA}</a:tableStyleId>
                  </a:tblPr>
                  <a:tblGrid>
                    <a:gridCol w="497198">
                      <a:extLst>
                        <a:ext uri="{9D8B030D-6E8A-4147-A177-3AD203B41FA5}">
                          <a16:colId xmlns:a16="http://schemas.microsoft.com/office/drawing/2014/main" val="3699283855"/>
                        </a:ext>
                      </a:extLst>
                    </a:gridCol>
                    <a:gridCol w="565276">
                      <a:extLst>
                        <a:ext uri="{9D8B030D-6E8A-4147-A177-3AD203B41FA5}">
                          <a16:colId xmlns:a16="http://schemas.microsoft.com/office/drawing/2014/main" val="3733730133"/>
                        </a:ext>
                      </a:extLst>
                    </a:gridCol>
                    <a:gridCol w="652254">
                      <a:extLst>
                        <a:ext uri="{9D8B030D-6E8A-4147-A177-3AD203B41FA5}">
                          <a16:colId xmlns:a16="http://schemas.microsoft.com/office/drawing/2014/main" val="2754252288"/>
                        </a:ext>
                      </a:extLst>
                    </a:gridCol>
                    <a:gridCol w="597537">
                      <a:extLst>
                        <a:ext uri="{9D8B030D-6E8A-4147-A177-3AD203B41FA5}">
                          <a16:colId xmlns:a16="http://schemas.microsoft.com/office/drawing/2014/main" val="3823026599"/>
                        </a:ext>
                      </a:extLst>
                    </a:gridCol>
                    <a:gridCol w="584790">
                      <a:extLst>
                        <a:ext uri="{9D8B030D-6E8A-4147-A177-3AD203B41FA5}">
                          <a16:colId xmlns:a16="http://schemas.microsoft.com/office/drawing/2014/main" val="1539520188"/>
                        </a:ext>
                      </a:extLst>
                    </a:gridCol>
                    <a:gridCol w="680484">
                      <a:extLst>
                        <a:ext uri="{9D8B030D-6E8A-4147-A177-3AD203B41FA5}">
                          <a16:colId xmlns:a16="http://schemas.microsoft.com/office/drawing/2014/main" val="2595170620"/>
                        </a:ext>
                      </a:extLst>
                    </a:gridCol>
                    <a:gridCol w="712381">
                      <a:extLst>
                        <a:ext uri="{9D8B030D-6E8A-4147-A177-3AD203B41FA5}">
                          <a16:colId xmlns:a16="http://schemas.microsoft.com/office/drawing/2014/main" val="3919671493"/>
                        </a:ext>
                      </a:extLst>
                    </a:gridCol>
                    <a:gridCol w="627321">
                      <a:extLst>
                        <a:ext uri="{9D8B030D-6E8A-4147-A177-3AD203B41FA5}">
                          <a16:colId xmlns:a16="http://schemas.microsoft.com/office/drawing/2014/main" val="2261109576"/>
                        </a:ext>
                      </a:extLst>
                    </a:gridCol>
                    <a:gridCol w="667444">
                      <a:extLst>
                        <a:ext uri="{9D8B030D-6E8A-4147-A177-3AD203B41FA5}">
                          <a16:colId xmlns:a16="http://schemas.microsoft.com/office/drawing/2014/main" val="2512564267"/>
                        </a:ext>
                      </a:extLst>
                    </a:gridCol>
                  </a:tblGrid>
                  <a:tr h="304800">
                    <a:tc>
                      <a:txBody>
                        <a:bodyPr/>
                        <a:lstStyle/>
                        <a:p>
                          <a:endParaRPr lang="en-SG" sz="1400" dirty="0">
                            <a:latin typeface="+mj-lt"/>
                          </a:endParaRPr>
                        </a:p>
                      </a:txBody>
                      <a:tcPr/>
                    </a:tc>
                    <a:tc>
                      <a:txBody>
                        <a:bodyPr/>
                        <a:lstStyle/>
                        <a:p>
                          <a:endParaRPr lang="en-US"/>
                        </a:p>
                      </a:txBody>
                      <a:tcPr>
                        <a:blipFill>
                          <a:blip r:embed="rId12"/>
                          <a:stretch>
                            <a:fillRect l="-90217" t="-2000" r="-809783" b="-344000"/>
                          </a:stretch>
                        </a:blipFill>
                      </a:tcPr>
                    </a:tc>
                    <a:tc>
                      <a:txBody>
                        <a:bodyPr/>
                        <a:lstStyle/>
                        <a:p>
                          <a:endParaRPr lang="en-US"/>
                        </a:p>
                      </a:txBody>
                      <a:tcPr>
                        <a:blipFill>
                          <a:blip r:embed="rId12"/>
                          <a:stretch>
                            <a:fillRect l="-162037" t="-2000" r="-589815" b="-344000"/>
                          </a:stretch>
                        </a:blipFill>
                      </a:tcPr>
                    </a:tc>
                    <a:tc>
                      <a:txBody>
                        <a:bodyPr/>
                        <a:lstStyle/>
                        <a:p>
                          <a:endParaRPr lang="en-US"/>
                        </a:p>
                      </a:txBody>
                      <a:tcPr>
                        <a:blipFill>
                          <a:blip r:embed="rId12"/>
                          <a:stretch>
                            <a:fillRect l="-288776" t="-2000" r="-550000" b="-344000"/>
                          </a:stretch>
                        </a:blipFill>
                      </a:tcPr>
                    </a:tc>
                    <a:tc>
                      <a:txBody>
                        <a:bodyPr/>
                        <a:lstStyle/>
                        <a:p>
                          <a:endParaRPr lang="en-US"/>
                        </a:p>
                      </a:txBody>
                      <a:tcPr>
                        <a:blipFill>
                          <a:blip r:embed="rId12"/>
                          <a:stretch>
                            <a:fillRect l="-396875" t="-2000" r="-461458" b="-344000"/>
                          </a:stretch>
                        </a:blipFill>
                      </a:tcPr>
                    </a:tc>
                    <a:tc>
                      <a:txBody>
                        <a:bodyPr/>
                        <a:lstStyle/>
                        <a:p>
                          <a:endParaRPr lang="en-US"/>
                        </a:p>
                      </a:txBody>
                      <a:tcPr>
                        <a:blipFill>
                          <a:blip r:embed="rId12"/>
                          <a:stretch>
                            <a:fillRect l="-429730" t="-2000" r="-299099" b="-344000"/>
                          </a:stretch>
                        </a:blipFill>
                      </a:tcPr>
                    </a:tc>
                    <a:tc>
                      <a:txBody>
                        <a:bodyPr/>
                        <a:lstStyle/>
                        <a:p>
                          <a:endParaRPr lang="en-US"/>
                        </a:p>
                      </a:txBody>
                      <a:tcPr>
                        <a:blipFill>
                          <a:blip r:embed="rId12"/>
                          <a:stretch>
                            <a:fillRect l="-502564" t="-2000" r="-183761" b="-344000"/>
                          </a:stretch>
                        </a:blipFill>
                      </a:tcPr>
                    </a:tc>
                    <a:tc>
                      <a:txBody>
                        <a:bodyPr/>
                        <a:lstStyle/>
                        <a:p>
                          <a:endParaRPr lang="en-US"/>
                        </a:p>
                      </a:txBody>
                      <a:tcPr>
                        <a:blipFill>
                          <a:blip r:embed="rId12"/>
                          <a:stretch>
                            <a:fillRect l="-684466" t="-2000" r="-108738" b="-344000"/>
                          </a:stretch>
                        </a:blipFill>
                      </a:tcPr>
                    </a:tc>
                    <a:tc>
                      <a:txBody>
                        <a:bodyPr/>
                        <a:lstStyle/>
                        <a:p>
                          <a:endParaRPr lang="en-US"/>
                        </a:p>
                      </a:txBody>
                      <a:tcPr>
                        <a:blipFill>
                          <a:blip r:embed="rId12"/>
                          <a:stretch>
                            <a:fillRect l="-734545" t="-2000" r="-1818" b="-344000"/>
                          </a:stretch>
                        </a:blipFill>
                      </a:tcPr>
                    </a:tc>
                    <a:extLst>
                      <a:ext uri="{0D108BD9-81ED-4DB2-BD59-A6C34878D82A}">
                        <a16:rowId xmlns:a16="http://schemas.microsoft.com/office/drawing/2014/main" val="1539682466"/>
                      </a:ext>
                    </a:extLst>
                  </a:tr>
                  <a:tr h="323198">
                    <a:tc>
                      <a:txBody>
                        <a:bodyPr/>
                        <a:lstStyle/>
                        <a:p>
                          <a:endParaRPr lang="en-US"/>
                        </a:p>
                      </a:txBody>
                      <a:tcPr>
                        <a:blipFill>
                          <a:blip r:embed="rId12"/>
                          <a:stretch>
                            <a:fillRect l="-1220" t="-94444" r="-1020732" b="-218519"/>
                          </a:stretch>
                        </a:blipFill>
                      </a:tcPr>
                    </a:tc>
                    <a:tc>
                      <a:txBody>
                        <a:bodyPr/>
                        <a:lstStyle/>
                        <a:p>
                          <a:pPr algn="ctr"/>
                          <a:r>
                            <a:rPr lang="en-SG" sz="1400" b="1" dirty="0">
                              <a:solidFill>
                                <a:srgbClr val="0000FF"/>
                              </a:solidFill>
                              <a:latin typeface="+mj-lt"/>
                            </a:rPr>
                            <a:t>0.05</a:t>
                          </a:r>
                        </a:p>
                      </a:txBody>
                      <a:tcPr/>
                    </a:tc>
                    <a:tc>
                      <a:txBody>
                        <a:bodyPr/>
                        <a:lstStyle/>
                        <a:p>
                          <a:pPr algn="ctr"/>
                          <a:r>
                            <a:rPr lang="en-SG" sz="1400" b="1" dirty="0">
                              <a:solidFill>
                                <a:srgbClr val="0000FF"/>
                              </a:solidFill>
                              <a:latin typeface="+mj-lt"/>
                            </a:rPr>
                            <a:t>0.075</a:t>
                          </a:r>
                        </a:p>
                      </a:txBody>
                      <a:tcPr/>
                    </a:tc>
                    <a:tc>
                      <a:txBody>
                        <a:bodyPr/>
                        <a:lstStyle/>
                        <a:p>
                          <a:pPr algn="ctr"/>
                          <a:r>
                            <a:rPr lang="en-SG" sz="1400" b="1" dirty="0">
                              <a:solidFill>
                                <a:srgbClr val="0000FF"/>
                              </a:solidFill>
                              <a:latin typeface="+mj-lt"/>
                            </a:rPr>
                            <a:t>0.075</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extLst>
                      <a:ext uri="{0D108BD9-81ED-4DB2-BD59-A6C34878D82A}">
                        <a16:rowId xmlns:a16="http://schemas.microsoft.com/office/drawing/2014/main" val="2866496341"/>
                      </a:ext>
                    </a:extLst>
                  </a:tr>
                  <a:tr h="348933">
                    <a:tc>
                      <a:txBody>
                        <a:bodyPr/>
                        <a:lstStyle/>
                        <a:p>
                          <a:endParaRPr lang="en-US"/>
                        </a:p>
                      </a:txBody>
                      <a:tcPr>
                        <a:blipFill>
                          <a:blip r:embed="rId12"/>
                          <a:stretch>
                            <a:fillRect l="-1220" t="-184211" r="-1020732" b="-107018"/>
                          </a:stretch>
                        </a:blipFill>
                      </a:tcPr>
                    </a:tc>
                    <a:tc>
                      <a:txBody>
                        <a:bodyPr/>
                        <a:lstStyle/>
                        <a:p>
                          <a:pPr algn="ctr"/>
                          <a:r>
                            <a:rPr lang="en-SG" sz="1400" dirty="0">
                              <a:latin typeface="+mj-lt"/>
                            </a:rPr>
                            <a:t>0</a:t>
                          </a:r>
                        </a:p>
                      </a:txBody>
                      <a:tcPr/>
                    </a:tc>
                    <a:tc>
                      <a:txBody>
                        <a:bodyPr/>
                        <a:lstStyle/>
                        <a:p>
                          <a:pPr algn="ctr"/>
                          <a:r>
                            <a:rPr lang="en-SG" sz="1400" b="0" dirty="0">
                              <a:solidFill>
                                <a:schemeClr val="tx1"/>
                              </a:solidFill>
                              <a:latin typeface="+mj-lt"/>
                            </a:rPr>
                            <a:t>0</a:t>
                          </a:r>
                        </a:p>
                      </a:txBody>
                      <a:tcPr/>
                    </a:tc>
                    <a:tc>
                      <a:txBody>
                        <a:bodyPr/>
                        <a:lstStyle/>
                        <a:p>
                          <a:pPr algn="ctr"/>
                          <a:r>
                            <a:rPr lang="en-SG" sz="1400" b="0" dirty="0">
                              <a:solidFill>
                                <a:schemeClr val="tx1"/>
                              </a:solidFill>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tc>
                      <a:txBody>
                        <a:bodyPr/>
                        <a:lstStyle/>
                        <a:p>
                          <a:pPr algn="ctr"/>
                          <a:r>
                            <a:rPr lang="en-SG" sz="1400" dirty="0">
                              <a:latin typeface="+mj-lt"/>
                            </a:rPr>
                            <a:t>0</a:t>
                          </a:r>
                        </a:p>
                      </a:txBody>
                      <a:tcPr/>
                    </a:tc>
                    <a:extLst>
                      <a:ext uri="{0D108BD9-81ED-4DB2-BD59-A6C34878D82A}">
                        <a16:rowId xmlns:a16="http://schemas.microsoft.com/office/drawing/2014/main" val="193948559"/>
                      </a:ext>
                    </a:extLst>
                  </a:tr>
                  <a:tr h="350520">
                    <a:tc>
                      <a:txBody>
                        <a:bodyPr/>
                        <a:lstStyle/>
                        <a:p>
                          <a:endParaRPr lang="en-US"/>
                        </a:p>
                      </a:txBody>
                      <a:tcPr>
                        <a:blipFill>
                          <a:blip r:embed="rId12"/>
                          <a:stretch>
                            <a:fillRect l="-1220" t="-279310" r="-1020732" b="-5172"/>
                          </a:stretch>
                        </a:blipFill>
                      </a:tcPr>
                    </a:tc>
                    <a:tc>
                      <a:txBody>
                        <a:bodyPr/>
                        <a:lstStyle/>
                        <a:p>
                          <a:pPr algn="ctr"/>
                          <a:r>
                            <a:rPr lang="en-SG" sz="1400" b="1" dirty="0">
                              <a:solidFill>
                                <a:srgbClr val="32862E"/>
                              </a:solidFill>
                              <a:latin typeface="+mj-lt"/>
                            </a:rPr>
                            <a:t>0.2</a:t>
                          </a:r>
                        </a:p>
                      </a:txBody>
                      <a:tcPr/>
                    </a:tc>
                    <a:tc>
                      <a:txBody>
                        <a:bodyPr/>
                        <a:lstStyle/>
                        <a:p>
                          <a:pPr algn="ctr"/>
                          <a:r>
                            <a:rPr lang="en-SG" sz="1400" b="1" dirty="0">
                              <a:solidFill>
                                <a:srgbClr val="32862E"/>
                              </a:solidFill>
                              <a:latin typeface="+mj-lt"/>
                            </a:rPr>
                            <a:t>0.067</a:t>
                          </a:r>
                        </a:p>
                      </a:txBody>
                      <a:tcPr/>
                    </a:tc>
                    <a:tc>
                      <a:txBody>
                        <a:bodyPr/>
                        <a:lstStyle/>
                        <a:p>
                          <a:pPr algn="ctr"/>
                          <a:r>
                            <a:rPr lang="en-SG" sz="1400" b="1" dirty="0">
                              <a:solidFill>
                                <a:srgbClr val="32862E"/>
                              </a:solidFill>
                              <a:latin typeface="+mj-lt"/>
                            </a:rPr>
                            <a:t>0.133</a:t>
                          </a:r>
                        </a:p>
                      </a:txBody>
                      <a:tcPr/>
                    </a:tc>
                    <a:tc>
                      <a:txBody>
                        <a:bodyPr/>
                        <a:lstStyle/>
                        <a:p>
                          <a:pPr algn="ctr"/>
                          <a:r>
                            <a:rPr lang="en-SG" sz="1400" b="1" dirty="0">
                              <a:solidFill>
                                <a:srgbClr val="32862E"/>
                              </a:solidFill>
                              <a:latin typeface="+mj-lt"/>
                            </a:rPr>
                            <a:t>0.133</a:t>
                          </a: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tc>
                      <a:txBody>
                        <a:bodyPr/>
                        <a:lstStyle/>
                        <a:p>
                          <a:pPr algn="ctr"/>
                          <a:r>
                            <a:rPr lang="en-SG" sz="1400" b="1" kern="1200" dirty="0">
                              <a:solidFill>
                                <a:srgbClr val="32862E"/>
                              </a:solidFill>
                              <a:latin typeface="+mj-lt"/>
                              <a:ea typeface="+mn-ea"/>
                              <a:cs typeface="+mn-cs"/>
                            </a:rPr>
                            <a:t>0.067</a:t>
                          </a:r>
                          <a:endParaRPr lang="en-SG" sz="1400" dirty="0">
                            <a:latin typeface="+mj-lt"/>
                          </a:endParaRPr>
                        </a:p>
                      </a:txBody>
                      <a:tcPr/>
                    </a:tc>
                    <a:extLst>
                      <a:ext uri="{0D108BD9-81ED-4DB2-BD59-A6C34878D82A}">
                        <a16:rowId xmlns:a16="http://schemas.microsoft.com/office/drawing/2014/main" val="41406972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D5501C0-8B99-4DDE-A3B5-78056CA9F28E}"/>
                  </a:ext>
                </a:extLst>
              </p:cNvPr>
              <p:cNvGraphicFramePr>
                <a:graphicFrameLocks noGrp="1"/>
              </p:cNvGraphicFramePr>
              <p:nvPr>
                <p:extLst>
                  <p:ext uri="{D42A27DB-BD31-4B8C-83A1-F6EECF244321}">
                    <p14:modId xmlns:p14="http://schemas.microsoft.com/office/powerpoint/2010/main" val="2107161943"/>
                  </p:ext>
                </p:extLst>
              </p:nvPr>
            </p:nvGraphicFramePr>
            <p:xfrm>
              <a:off x="458086" y="5118395"/>
              <a:ext cx="5584685" cy="350520"/>
            </p:xfrm>
            <a:graphic>
              <a:graphicData uri="http://schemas.openxmlformats.org/drawingml/2006/table">
                <a:tbl>
                  <a:tblPr firstRow="1" bandRow="1">
                    <a:tableStyleId>{5940675A-B579-460E-94D1-54222C63F5DA}</a:tableStyleId>
                  </a:tblPr>
                  <a:tblGrid>
                    <a:gridCol w="497198">
                      <a:extLst>
                        <a:ext uri="{9D8B030D-6E8A-4147-A177-3AD203B41FA5}">
                          <a16:colId xmlns:a16="http://schemas.microsoft.com/office/drawing/2014/main" val="418574805"/>
                        </a:ext>
                      </a:extLst>
                    </a:gridCol>
                    <a:gridCol w="565276">
                      <a:extLst>
                        <a:ext uri="{9D8B030D-6E8A-4147-A177-3AD203B41FA5}">
                          <a16:colId xmlns:a16="http://schemas.microsoft.com/office/drawing/2014/main" val="1707426971"/>
                        </a:ext>
                      </a:extLst>
                    </a:gridCol>
                    <a:gridCol w="652254">
                      <a:extLst>
                        <a:ext uri="{9D8B030D-6E8A-4147-A177-3AD203B41FA5}">
                          <a16:colId xmlns:a16="http://schemas.microsoft.com/office/drawing/2014/main" val="2690570717"/>
                        </a:ext>
                      </a:extLst>
                    </a:gridCol>
                    <a:gridCol w="597537">
                      <a:extLst>
                        <a:ext uri="{9D8B030D-6E8A-4147-A177-3AD203B41FA5}">
                          <a16:colId xmlns:a16="http://schemas.microsoft.com/office/drawing/2014/main" val="1805613063"/>
                        </a:ext>
                      </a:extLst>
                    </a:gridCol>
                    <a:gridCol w="584790">
                      <a:extLst>
                        <a:ext uri="{9D8B030D-6E8A-4147-A177-3AD203B41FA5}">
                          <a16:colId xmlns:a16="http://schemas.microsoft.com/office/drawing/2014/main" val="1700075077"/>
                        </a:ext>
                      </a:extLst>
                    </a:gridCol>
                    <a:gridCol w="680484">
                      <a:extLst>
                        <a:ext uri="{9D8B030D-6E8A-4147-A177-3AD203B41FA5}">
                          <a16:colId xmlns:a16="http://schemas.microsoft.com/office/drawing/2014/main" val="3118568555"/>
                        </a:ext>
                      </a:extLst>
                    </a:gridCol>
                    <a:gridCol w="712381">
                      <a:extLst>
                        <a:ext uri="{9D8B030D-6E8A-4147-A177-3AD203B41FA5}">
                          <a16:colId xmlns:a16="http://schemas.microsoft.com/office/drawing/2014/main" val="2761929453"/>
                        </a:ext>
                      </a:extLst>
                    </a:gridCol>
                    <a:gridCol w="627321">
                      <a:extLst>
                        <a:ext uri="{9D8B030D-6E8A-4147-A177-3AD203B41FA5}">
                          <a16:colId xmlns:a16="http://schemas.microsoft.com/office/drawing/2014/main" val="2922326510"/>
                        </a:ext>
                      </a:extLst>
                    </a:gridCol>
                    <a:gridCol w="667444">
                      <a:extLst>
                        <a:ext uri="{9D8B030D-6E8A-4147-A177-3AD203B41FA5}">
                          <a16:colId xmlns:a16="http://schemas.microsoft.com/office/drawing/2014/main" val="2069059754"/>
                        </a:ext>
                      </a:extLst>
                    </a:gridCol>
                  </a:tblGrid>
                  <a:tr h="212543">
                    <a:tc>
                      <a:txBody>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1" i="1" smtClean="0">
                                        <a:latin typeface="Cambria Math" panose="02040503050406030204" pitchFamily="18" charset="0"/>
                                      </a:rPr>
                                      <m:t>𝒓</m:t>
                                    </m:r>
                                  </m:e>
                                  <m:sub>
                                    <m:r>
                                      <a:rPr lang="en-SG" sz="1400" b="0" i="1" smtClean="0">
                                        <a:latin typeface="Cambria Math" panose="02040503050406030204" pitchFamily="18" charset="0"/>
                                      </a:rPr>
                                      <m:t>𝑠</m:t>
                                    </m:r>
                                  </m:sub>
                                  <m:sup>
                                    <m:r>
                                      <a:rPr lang="en-SG" sz="1400" b="0" i="1" smtClean="0">
                                        <a:latin typeface="Cambria Math" panose="02040503050406030204" pitchFamily="18" charset="0"/>
                                      </a:rPr>
                                      <m:t>(2)</m:t>
                                    </m:r>
                                  </m:sup>
                                </m:sSubSup>
                              </m:oMath>
                            </m:oMathPara>
                          </a14:m>
                          <a:endParaRPr lang="en-SG" sz="1400" dirty="0">
                            <a:latin typeface="+mj-lt"/>
                          </a:endParaRPr>
                        </a:p>
                      </a:txBody>
                      <a:tcPr/>
                    </a:tc>
                    <a:tc>
                      <a:txBody>
                        <a:bodyPr/>
                        <a:lstStyle/>
                        <a:p>
                          <a:pPr algn="ctr"/>
                          <a:r>
                            <a:rPr lang="en-SG" sz="1400" b="1" dirty="0">
                              <a:solidFill>
                                <a:srgbClr val="32862E"/>
                              </a:solidFill>
                              <a:latin typeface="+mj-lt"/>
                            </a:rPr>
                            <a:t>0.02</a:t>
                          </a:r>
                        </a:p>
                      </a:txBody>
                      <a:tcPr/>
                    </a:tc>
                    <a:tc>
                      <a:txBody>
                        <a:bodyPr/>
                        <a:lstStyle/>
                        <a:p>
                          <a:pPr algn="ctr"/>
                          <a:r>
                            <a:rPr lang="en-SG" sz="1400" b="1" dirty="0">
                              <a:solidFill>
                                <a:schemeClr val="tx1"/>
                              </a:solidFill>
                              <a:latin typeface="+mj-lt"/>
                            </a:rPr>
                            <a:t>0</a:t>
                          </a:r>
                        </a:p>
                      </a:txBody>
                      <a:tcPr/>
                    </a:tc>
                    <a:tc>
                      <a:txBody>
                        <a:bodyPr/>
                        <a:lstStyle/>
                        <a:p>
                          <a:pPr algn="ctr"/>
                          <a:r>
                            <a:rPr lang="en-SG" sz="1400" b="1" dirty="0">
                              <a:solidFill>
                                <a:schemeClr val="tx1"/>
                              </a:solidFill>
                              <a:latin typeface="+mj-lt"/>
                            </a:rPr>
                            <a:t>0</a:t>
                          </a:r>
                        </a:p>
                      </a:txBody>
                      <a:tcPr/>
                    </a:tc>
                    <a:tc>
                      <a:txBody>
                        <a:bodyPr/>
                        <a:lstStyle/>
                        <a:p>
                          <a:pPr algn="ctr"/>
                          <a:r>
                            <a:rPr lang="en-SG" sz="1400" b="1" dirty="0">
                              <a:solidFill>
                                <a:srgbClr val="32862E"/>
                              </a:solidFill>
                              <a:latin typeface="+mj-lt"/>
                            </a:rPr>
                            <a:t>0.043</a:t>
                          </a: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extLst>
                      <a:ext uri="{0D108BD9-81ED-4DB2-BD59-A6C34878D82A}">
                        <a16:rowId xmlns:a16="http://schemas.microsoft.com/office/drawing/2014/main" val="373735821"/>
                      </a:ext>
                    </a:extLst>
                  </a:tr>
                </a:tbl>
              </a:graphicData>
            </a:graphic>
          </p:graphicFrame>
        </mc:Choice>
        <mc:Fallback xmlns="">
          <p:graphicFrame>
            <p:nvGraphicFramePr>
              <p:cNvPr id="3" name="Table 2">
                <a:extLst>
                  <a:ext uri="{FF2B5EF4-FFF2-40B4-BE49-F238E27FC236}">
                    <a16:creationId xmlns:a16="http://schemas.microsoft.com/office/drawing/2014/main" id="{CD5501C0-8B99-4DDE-A3B5-78056CA9F28E}"/>
                  </a:ext>
                </a:extLst>
              </p:cNvPr>
              <p:cNvGraphicFramePr>
                <a:graphicFrameLocks noGrp="1"/>
              </p:cNvGraphicFramePr>
              <p:nvPr>
                <p:extLst>
                  <p:ext uri="{D42A27DB-BD31-4B8C-83A1-F6EECF244321}">
                    <p14:modId xmlns:p14="http://schemas.microsoft.com/office/powerpoint/2010/main" val="2107161943"/>
                  </p:ext>
                </p:extLst>
              </p:nvPr>
            </p:nvGraphicFramePr>
            <p:xfrm>
              <a:off x="458086" y="5118395"/>
              <a:ext cx="5584685" cy="350520"/>
            </p:xfrm>
            <a:graphic>
              <a:graphicData uri="http://schemas.openxmlformats.org/drawingml/2006/table">
                <a:tbl>
                  <a:tblPr firstRow="1" bandRow="1">
                    <a:tableStyleId>{5940675A-B579-460E-94D1-54222C63F5DA}</a:tableStyleId>
                  </a:tblPr>
                  <a:tblGrid>
                    <a:gridCol w="497198">
                      <a:extLst>
                        <a:ext uri="{9D8B030D-6E8A-4147-A177-3AD203B41FA5}">
                          <a16:colId xmlns:a16="http://schemas.microsoft.com/office/drawing/2014/main" val="418574805"/>
                        </a:ext>
                      </a:extLst>
                    </a:gridCol>
                    <a:gridCol w="565276">
                      <a:extLst>
                        <a:ext uri="{9D8B030D-6E8A-4147-A177-3AD203B41FA5}">
                          <a16:colId xmlns:a16="http://schemas.microsoft.com/office/drawing/2014/main" val="1707426971"/>
                        </a:ext>
                      </a:extLst>
                    </a:gridCol>
                    <a:gridCol w="652254">
                      <a:extLst>
                        <a:ext uri="{9D8B030D-6E8A-4147-A177-3AD203B41FA5}">
                          <a16:colId xmlns:a16="http://schemas.microsoft.com/office/drawing/2014/main" val="2690570717"/>
                        </a:ext>
                      </a:extLst>
                    </a:gridCol>
                    <a:gridCol w="597537">
                      <a:extLst>
                        <a:ext uri="{9D8B030D-6E8A-4147-A177-3AD203B41FA5}">
                          <a16:colId xmlns:a16="http://schemas.microsoft.com/office/drawing/2014/main" val="1805613063"/>
                        </a:ext>
                      </a:extLst>
                    </a:gridCol>
                    <a:gridCol w="584790">
                      <a:extLst>
                        <a:ext uri="{9D8B030D-6E8A-4147-A177-3AD203B41FA5}">
                          <a16:colId xmlns:a16="http://schemas.microsoft.com/office/drawing/2014/main" val="1700075077"/>
                        </a:ext>
                      </a:extLst>
                    </a:gridCol>
                    <a:gridCol w="680484">
                      <a:extLst>
                        <a:ext uri="{9D8B030D-6E8A-4147-A177-3AD203B41FA5}">
                          <a16:colId xmlns:a16="http://schemas.microsoft.com/office/drawing/2014/main" val="3118568555"/>
                        </a:ext>
                      </a:extLst>
                    </a:gridCol>
                    <a:gridCol w="712381">
                      <a:extLst>
                        <a:ext uri="{9D8B030D-6E8A-4147-A177-3AD203B41FA5}">
                          <a16:colId xmlns:a16="http://schemas.microsoft.com/office/drawing/2014/main" val="2761929453"/>
                        </a:ext>
                      </a:extLst>
                    </a:gridCol>
                    <a:gridCol w="627321">
                      <a:extLst>
                        <a:ext uri="{9D8B030D-6E8A-4147-A177-3AD203B41FA5}">
                          <a16:colId xmlns:a16="http://schemas.microsoft.com/office/drawing/2014/main" val="2922326510"/>
                        </a:ext>
                      </a:extLst>
                    </a:gridCol>
                    <a:gridCol w="667444">
                      <a:extLst>
                        <a:ext uri="{9D8B030D-6E8A-4147-A177-3AD203B41FA5}">
                          <a16:colId xmlns:a16="http://schemas.microsoft.com/office/drawing/2014/main" val="2069059754"/>
                        </a:ext>
                      </a:extLst>
                    </a:gridCol>
                  </a:tblGrid>
                  <a:tr h="350520">
                    <a:tc>
                      <a:txBody>
                        <a:bodyPr/>
                        <a:lstStyle/>
                        <a:p>
                          <a:endParaRPr lang="en-US"/>
                        </a:p>
                      </a:txBody>
                      <a:tcPr>
                        <a:blipFill>
                          <a:blip r:embed="rId13"/>
                          <a:stretch>
                            <a:fillRect l="-1220" t="-1695" r="-1020732" b="-3390"/>
                          </a:stretch>
                        </a:blipFill>
                      </a:tcPr>
                    </a:tc>
                    <a:tc>
                      <a:txBody>
                        <a:bodyPr/>
                        <a:lstStyle/>
                        <a:p>
                          <a:pPr algn="ctr"/>
                          <a:r>
                            <a:rPr lang="en-SG" sz="1400" b="1" dirty="0">
                              <a:solidFill>
                                <a:srgbClr val="32862E"/>
                              </a:solidFill>
                              <a:latin typeface="+mj-lt"/>
                            </a:rPr>
                            <a:t>0.02</a:t>
                          </a:r>
                        </a:p>
                      </a:txBody>
                      <a:tcPr/>
                    </a:tc>
                    <a:tc>
                      <a:txBody>
                        <a:bodyPr/>
                        <a:lstStyle/>
                        <a:p>
                          <a:pPr algn="ctr"/>
                          <a:r>
                            <a:rPr lang="en-SG" sz="1400" b="1" dirty="0">
                              <a:solidFill>
                                <a:schemeClr val="tx1"/>
                              </a:solidFill>
                              <a:latin typeface="+mj-lt"/>
                            </a:rPr>
                            <a:t>0</a:t>
                          </a:r>
                        </a:p>
                      </a:txBody>
                      <a:tcPr/>
                    </a:tc>
                    <a:tc>
                      <a:txBody>
                        <a:bodyPr/>
                        <a:lstStyle/>
                        <a:p>
                          <a:pPr algn="ctr"/>
                          <a:r>
                            <a:rPr lang="en-SG" sz="1400" b="1" dirty="0">
                              <a:solidFill>
                                <a:schemeClr val="tx1"/>
                              </a:solidFill>
                              <a:latin typeface="+mj-lt"/>
                            </a:rPr>
                            <a:t>0</a:t>
                          </a:r>
                        </a:p>
                      </a:txBody>
                      <a:tcPr/>
                    </a:tc>
                    <a:tc>
                      <a:txBody>
                        <a:bodyPr/>
                        <a:lstStyle/>
                        <a:p>
                          <a:pPr algn="ctr"/>
                          <a:r>
                            <a:rPr lang="en-SG" sz="1400" b="1" dirty="0">
                              <a:solidFill>
                                <a:srgbClr val="32862E"/>
                              </a:solidFill>
                              <a:latin typeface="+mj-lt"/>
                            </a:rPr>
                            <a:t>0.043</a:t>
                          </a: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tc>
                      <a:txBody>
                        <a:bodyPr/>
                        <a:lstStyle/>
                        <a:p>
                          <a:pPr algn="ctr"/>
                          <a:r>
                            <a:rPr lang="en-SG" sz="1400" b="1" kern="1200" dirty="0">
                              <a:solidFill>
                                <a:schemeClr val="tx1"/>
                              </a:solidFill>
                              <a:latin typeface="+mn-lt"/>
                              <a:ea typeface="+mn-ea"/>
                              <a:cs typeface="+mn-cs"/>
                            </a:rPr>
                            <a:t>0</a:t>
                          </a:r>
                          <a:endParaRPr lang="en-SG" sz="1400" dirty="0">
                            <a:solidFill>
                              <a:schemeClr val="tx1"/>
                            </a:solidFill>
                            <a:latin typeface="+mj-lt"/>
                          </a:endParaRPr>
                        </a:p>
                      </a:txBody>
                      <a:tcPr/>
                    </a:tc>
                    <a:extLst>
                      <a:ext uri="{0D108BD9-81ED-4DB2-BD59-A6C34878D82A}">
                        <a16:rowId xmlns:a16="http://schemas.microsoft.com/office/drawing/2014/main" val="373735821"/>
                      </a:ext>
                    </a:extLst>
                  </a:tr>
                </a:tbl>
              </a:graphicData>
            </a:graphic>
          </p:graphicFrame>
        </mc:Fallback>
      </mc:AlternateContent>
    </p:spTree>
    <p:extLst>
      <p:ext uri="{BB962C8B-B14F-4D97-AF65-F5344CB8AC3E}">
        <p14:creationId xmlns:p14="http://schemas.microsoft.com/office/powerpoint/2010/main" val="3360429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9AC3-31F1-4C32-8859-333364A07380}"/>
              </a:ext>
            </a:extLst>
          </p:cNvPr>
          <p:cNvSpPr>
            <a:spLocks noGrp="1"/>
          </p:cNvSpPr>
          <p:nvPr>
            <p:ph type="title"/>
          </p:nvPr>
        </p:nvSpPr>
        <p:spPr/>
        <p:txBody>
          <a:bodyPr/>
          <a:lstStyle/>
          <a:p>
            <a:r>
              <a:rPr lang="en-SG" dirty="0"/>
              <a:t>Find A Cluster via the Sweep Cut</a:t>
            </a:r>
          </a:p>
        </p:txBody>
      </p:sp>
      <p:grpSp>
        <p:nvGrpSpPr>
          <p:cNvPr id="5" name="Group 4">
            <a:extLst>
              <a:ext uri="{FF2B5EF4-FFF2-40B4-BE49-F238E27FC236}">
                <a16:creationId xmlns:a16="http://schemas.microsoft.com/office/drawing/2014/main" id="{EC122483-C066-49B6-82BA-75C3B74564FD}"/>
              </a:ext>
            </a:extLst>
          </p:cNvPr>
          <p:cNvGrpSpPr/>
          <p:nvPr/>
        </p:nvGrpSpPr>
        <p:grpSpPr>
          <a:xfrm>
            <a:off x="3220904" y="2301869"/>
            <a:ext cx="2356746" cy="1621662"/>
            <a:chOff x="3899675" y="3400927"/>
            <a:chExt cx="2356746" cy="1621662"/>
          </a:xfrm>
        </p:grpSpPr>
        <p:pic>
          <p:nvPicPr>
            <p:cNvPr id="6" name="Picture 5">
              <a:extLst>
                <a:ext uri="{FF2B5EF4-FFF2-40B4-BE49-F238E27FC236}">
                  <a16:creationId xmlns:a16="http://schemas.microsoft.com/office/drawing/2014/main" id="{D9F62427-D073-40C5-BA8D-4D43DE23033D}"/>
                </a:ext>
              </a:extLst>
            </p:cNvPr>
            <p:cNvPicPr>
              <a:picLocks noChangeAspect="1"/>
            </p:cNvPicPr>
            <p:nvPr/>
          </p:nvPicPr>
          <p:blipFill rotWithShape="1">
            <a:blip r:embed="rId2"/>
            <a:srcRect b="19874"/>
            <a:stretch/>
          </p:blipFill>
          <p:spPr>
            <a:xfrm>
              <a:off x="3899675" y="3400927"/>
              <a:ext cx="2356746" cy="1621662"/>
            </a:xfrm>
            <a:prstGeom prst="rect">
              <a:avLst/>
            </a:prstGeom>
          </p:spPr>
        </p:pic>
        <p:grpSp>
          <p:nvGrpSpPr>
            <p:cNvPr id="7" name="Group 6">
              <a:extLst>
                <a:ext uri="{FF2B5EF4-FFF2-40B4-BE49-F238E27FC236}">
                  <a16:creationId xmlns:a16="http://schemas.microsoft.com/office/drawing/2014/main" id="{827F9877-734D-47FF-AD57-C6717AB98C2A}"/>
                </a:ext>
              </a:extLst>
            </p:cNvPr>
            <p:cNvGrpSpPr/>
            <p:nvPr/>
          </p:nvGrpSpPr>
          <p:grpSpPr>
            <a:xfrm>
              <a:off x="3960044" y="3451471"/>
              <a:ext cx="2264176" cy="1491361"/>
              <a:chOff x="3960044" y="3451471"/>
              <a:chExt cx="2264176" cy="1491361"/>
            </a:xfrm>
          </p:grpSpPr>
          <p:sp>
            <p:nvSpPr>
              <p:cNvPr id="8" name="Flowchart: Connector 7">
                <a:extLst>
                  <a:ext uri="{FF2B5EF4-FFF2-40B4-BE49-F238E27FC236}">
                    <a16:creationId xmlns:a16="http://schemas.microsoft.com/office/drawing/2014/main" id="{DACDD5B5-4EED-47DD-81A2-68F61C79EA47}"/>
                  </a:ext>
                </a:extLst>
              </p:cNvPr>
              <p:cNvSpPr/>
              <p:nvPr/>
            </p:nvSpPr>
            <p:spPr>
              <a:xfrm>
                <a:off x="5156046" y="3941933"/>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9" name="Flowchart: Connector 8">
                <a:extLst>
                  <a:ext uri="{FF2B5EF4-FFF2-40B4-BE49-F238E27FC236}">
                    <a16:creationId xmlns:a16="http://schemas.microsoft.com/office/drawing/2014/main" id="{E68335B7-3622-4B96-A06B-7F4226925130}"/>
                  </a:ext>
                </a:extLst>
              </p:cNvPr>
              <p:cNvSpPr/>
              <p:nvPr/>
            </p:nvSpPr>
            <p:spPr>
              <a:xfrm>
                <a:off x="4559848" y="3451471"/>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0" name="Flowchart: Connector 9">
                <a:extLst>
                  <a:ext uri="{FF2B5EF4-FFF2-40B4-BE49-F238E27FC236}">
                    <a16:creationId xmlns:a16="http://schemas.microsoft.com/office/drawing/2014/main" id="{D7627F6A-0F88-480F-8C8D-130B4767FE04}"/>
                  </a:ext>
                </a:extLst>
              </p:cNvPr>
              <p:cNvSpPr/>
              <p:nvPr/>
            </p:nvSpPr>
            <p:spPr>
              <a:xfrm>
                <a:off x="4439050" y="463132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1" name="Flowchart: Connector 10">
                <a:extLst>
                  <a:ext uri="{FF2B5EF4-FFF2-40B4-BE49-F238E27FC236}">
                    <a16:creationId xmlns:a16="http://schemas.microsoft.com/office/drawing/2014/main" id="{A35127CB-0D2E-4DAF-8E7D-4066419F9961}"/>
                  </a:ext>
                </a:extLst>
              </p:cNvPr>
              <p:cNvSpPr/>
              <p:nvPr/>
            </p:nvSpPr>
            <p:spPr>
              <a:xfrm>
                <a:off x="4935638" y="4629776"/>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2" name="Flowchart: Connector 11">
                <a:extLst>
                  <a:ext uri="{FF2B5EF4-FFF2-40B4-BE49-F238E27FC236}">
                    <a16:creationId xmlns:a16="http://schemas.microsoft.com/office/drawing/2014/main" id="{FA535604-9D22-4270-8B0A-4595C8550241}"/>
                  </a:ext>
                </a:extLst>
              </p:cNvPr>
              <p:cNvSpPr/>
              <p:nvPr/>
            </p:nvSpPr>
            <p:spPr>
              <a:xfrm>
                <a:off x="5415205"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3" name="Flowchart: Connector 12">
                <a:extLst>
                  <a:ext uri="{FF2B5EF4-FFF2-40B4-BE49-F238E27FC236}">
                    <a16:creationId xmlns:a16="http://schemas.microsoft.com/office/drawing/2014/main" id="{9F9EFDCC-DE48-43A9-95B4-3189ED0D6A34}"/>
                  </a:ext>
                </a:extLst>
              </p:cNvPr>
              <p:cNvSpPr/>
              <p:nvPr/>
            </p:nvSpPr>
            <p:spPr>
              <a:xfrm>
                <a:off x="5912256" y="4634115"/>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4" name="Flowchart: Connector 13">
                <a:extLst>
                  <a:ext uri="{FF2B5EF4-FFF2-40B4-BE49-F238E27FC236}">
                    <a16:creationId xmlns:a16="http://schemas.microsoft.com/office/drawing/2014/main" id="{DC864829-6590-48C5-AC56-9BBADCCD31EA}"/>
                  </a:ext>
                </a:extLst>
              </p:cNvPr>
              <p:cNvSpPr/>
              <p:nvPr/>
            </p:nvSpPr>
            <p:spPr>
              <a:xfrm>
                <a:off x="3960692" y="3942404"/>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sp>
            <p:nvSpPr>
              <p:cNvPr id="15" name="Flowchart: Connector 14">
                <a:extLst>
                  <a:ext uri="{FF2B5EF4-FFF2-40B4-BE49-F238E27FC236}">
                    <a16:creationId xmlns:a16="http://schemas.microsoft.com/office/drawing/2014/main" id="{C81B437F-2AE0-42F7-9CBF-1B201D86EAC2}"/>
                  </a:ext>
                </a:extLst>
              </p:cNvPr>
              <p:cNvSpPr/>
              <p:nvPr/>
            </p:nvSpPr>
            <p:spPr>
              <a:xfrm>
                <a:off x="3960044" y="4630259"/>
                <a:ext cx="311964" cy="308717"/>
              </a:xfrm>
              <a:prstGeom prst="flowChartConnector">
                <a:avLst/>
              </a:prstGeom>
              <a:noFill/>
              <a:ln>
                <a:solidFill>
                  <a:srgbClr val="328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941"/>
              </a:p>
            </p:txBody>
          </p:sp>
        </p:grpSp>
      </p:grpSp>
      <p:sp>
        <p:nvSpPr>
          <p:cNvPr id="19" name="Freeform: Shape 18">
            <a:extLst>
              <a:ext uri="{FF2B5EF4-FFF2-40B4-BE49-F238E27FC236}">
                <a16:creationId xmlns:a16="http://schemas.microsoft.com/office/drawing/2014/main" id="{1A088060-6BB7-4A9E-B2C0-EA2C9CE3A631}"/>
              </a:ext>
            </a:extLst>
          </p:cNvPr>
          <p:cNvSpPr/>
          <p:nvPr/>
        </p:nvSpPr>
        <p:spPr bwMode="auto">
          <a:xfrm>
            <a:off x="3082432" y="2211123"/>
            <a:ext cx="1494421" cy="1859346"/>
          </a:xfrm>
          <a:custGeom>
            <a:avLst/>
            <a:gdLst>
              <a:gd name="connsiteX0" fmla="*/ 889493 w 1494421"/>
              <a:gd name="connsiteY0" fmla="*/ 5424 h 1902870"/>
              <a:gd name="connsiteX1" fmla="*/ 432293 w 1494421"/>
              <a:gd name="connsiteY1" fmla="*/ 253074 h 1902870"/>
              <a:gd name="connsiteX2" fmla="*/ 22718 w 1494421"/>
              <a:gd name="connsiteY2" fmla="*/ 815049 h 1902870"/>
              <a:gd name="connsiteX3" fmla="*/ 108443 w 1494421"/>
              <a:gd name="connsiteY3" fmla="*/ 1748499 h 1902870"/>
              <a:gd name="connsiteX4" fmla="*/ 575168 w 1494421"/>
              <a:gd name="connsiteY4" fmla="*/ 1815174 h 1902870"/>
              <a:gd name="connsiteX5" fmla="*/ 660893 w 1494421"/>
              <a:gd name="connsiteY5" fmla="*/ 872199 h 1902870"/>
              <a:gd name="connsiteX6" fmla="*/ 1346693 w 1494421"/>
              <a:gd name="connsiteY6" fmla="*/ 548349 h 1902870"/>
              <a:gd name="connsiteX7" fmla="*/ 1460993 w 1494421"/>
              <a:gd name="connsiteY7" fmla="*/ 119724 h 1902870"/>
              <a:gd name="connsiteX8" fmla="*/ 889493 w 1494421"/>
              <a:gd name="connsiteY8" fmla="*/ 5424 h 19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4421" h="1902870">
                <a:moveTo>
                  <a:pt x="889493" y="5424"/>
                </a:moveTo>
                <a:cubicBezTo>
                  <a:pt x="718043" y="27649"/>
                  <a:pt x="576755" y="118137"/>
                  <a:pt x="432293" y="253074"/>
                </a:cubicBezTo>
                <a:cubicBezTo>
                  <a:pt x="287831" y="388011"/>
                  <a:pt x="76693" y="565812"/>
                  <a:pt x="22718" y="815049"/>
                </a:cubicBezTo>
                <a:cubicBezTo>
                  <a:pt x="-31257" y="1064286"/>
                  <a:pt x="16368" y="1581812"/>
                  <a:pt x="108443" y="1748499"/>
                </a:cubicBezTo>
                <a:cubicBezTo>
                  <a:pt x="200518" y="1915186"/>
                  <a:pt x="483093" y="1961224"/>
                  <a:pt x="575168" y="1815174"/>
                </a:cubicBezTo>
                <a:cubicBezTo>
                  <a:pt x="667243" y="1669124"/>
                  <a:pt x="532305" y="1083337"/>
                  <a:pt x="660893" y="872199"/>
                </a:cubicBezTo>
                <a:cubicBezTo>
                  <a:pt x="789480" y="661062"/>
                  <a:pt x="1213343" y="673761"/>
                  <a:pt x="1346693" y="548349"/>
                </a:cubicBezTo>
                <a:cubicBezTo>
                  <a:pt x="1480043" y="422937"/>
                  <a:pt x="1535606" y="208624"/>
                  <a:pt x="1460993" y="119724"/>
                </a:cubicBezTo>
                <a:cubicBezTo>
                  <a:pt x="1386381" y="30824"/>
                  <a:pt x="1060943" y="-16801"/>
                  <a:pt x="889493" y="5424"/>
                </a:cubicBezTo>
                <a:close/>
              </a:path>
            </a:pathLst>
          </a:cu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578D9AB-66CF-4A4A-99D8-87440E64CE33}"/>
                  </a:ext>
                </a:extLst>
              </p:cNvPr>
              <p:cNvSpPr/>
              <p:nvPr/>
            </p:nvSpPr>
            <p:spPr>
              <a:xfrm>
                <a:off x="5570216" y="2432637"/>
                <a:ext cx="205248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smtClean="0">
                          <a:solidFill>
                            <a:srgbClr val="0000FF"/>
                          </a:solidFill>
                          <a:latin typeface="Cambria Math" panose="02040503050406030204" pitchFamily="18" charset="0"/>
                          <a:ea typeface="Cambria Math" panose="02040503050406030204" pitchFamily="18" charset="0"/>
                          <a:cs typeface="+mn-cs"/>
                        </a:rPr>
                        <m:t>𝜙</m:t>
                      </m:r>
                      <m:d>
                        <m:dPr>
                          <m:ctrlPr>
                            <a:rPr lang="en-SG" i="1" kern="0" baseline="0">
                              <a:solidFill>
                                <a:srgbClr val="0000FF"/>
                              </a:solidFill>
                              <a:latin typeface="Cambria Math" panose="02040503050406030204" pitchFamily="18" charset="0"/>
                              <a:ea typeface="Cambria Math" panose="02040503050406030204" pitchFamily="18" charset="0"/>
                              <a:cs typeface="+mn-cs"/>
                            </a:rPr>
                          </m:ctrlPr>
                        </m:dPr>
                        <m:e>
                          <m:r>
                            <a:rPr lang="en-SG" i="1" kern="0" baseline="0">
                              <a:solidFill>
                                <a:srgbClr val="0000FF"/>
                              </a:solidFill>
                              <a:latin typeface="Cambria Math" panose="02040503050406030204" pitchFamily="18" charset="0"/>
                              <a:ea typeface="Cambria Math" panose="02040503050406030204" pitchFamily="18" charset="0"/>
                              <a:cs typeface="+mn-cs"/>
                            </a:rPr>
                            <m:t>𝐶</m:t>
                          </m:r>
                        </m:e>
                      </m:d>
                      <m:r>
                        <a:rPr lang="en-SG" b="0" i="1" kern="0" baseline="0" smtClean="0">
                          <a:solidFill>
                            <a:srgbClr val="0000FF"/>
                          </a:solidFill>
                          <a:latin typeface="Cambria Math" panose="02040503050406030204" pitchFamily="18" charset="0"/>
                          <a:ea typeface="Cambria Math" panose="02040503050406030204" pitchFamily="18" charset="0"/>
                          <a:cs typeface="+mn-cs"/>
                        </a:rPr>
                        <m:t>=</m:t>
                      </m:r>
                      <m:f>
                        <m:fPr>
                          <m:ctrlPr>
                            <a:rPr lang="en-SG" b="0" i="1" kern="0" baseline="0" smtClean="0">
                              <a:solidFill>
                                <a:srgbClr val="0000FF"/>
                              </a:solidFill>
                              <a:latin typeface="Cambria Math" panose="02040503050406030204" pitchFamily="18" charset="0"/>
                              <a:ea typeface="Cambria Math" panose="02040503050406030204" pitchFamily="18" charset="0"/>
                              <a:cs typeface="+mn-cs"/>
                            </a:rPr>
                          </m:ctrlPr>
                        </m:fPr>
                        <m:num>
                          <m:r>
                            <a:rPr lang="en-SG" b="0" i="1" kern="0" baseline="0" smtClean="0">
                              <a:solidFill>
                                <a:srgbClr val="0000FF"/>
                              </a:solidFill>
                              <a:latin typeface="Cambria Math" panose="02040503050406030204" pitchFamily="18" charset="0"/>
                              <a:ea typeface="Cambria Math" panose="02040503050406030204" pitchFamily="18" charset="0"/>
                              <a:cs typeface="+mn-cs"/>
                            </a:rPr>
                            <m:t>2</m:t>
                          </m:r>
                        </m:num>
                        <m:den>
                          <m:r>
                            <a:rPr lang="en-SG" b="0" i="1" kern="0" baseline="0" smtClean="0">
                              <a:solidFill>
                                <a:srgbClr val="0000FF"/>
                              </a:solidFill>
                              <a:latin typeface="Cambria Math" panose="02040503050406030204" pitchFamily="18" charset="0"/>
                              <a:ea typeface="Cambria Math" panose="02040503050406030204" pitchFamily="18" charset="0"/>
                              <a:cs typeface="+mn-cs"/>
                            </a:rPr>
                            <m:t>6</m:t>
                          </m:r>
                        </m:den>
                      </m:f>
                      <m:r>
                        <a:rPr lang="en-SG" b="0" i="1" kern="0" baseline="0" smtClean="0">
                          <a:solidFill>
                            <a:srgbClr val="0000FF"/>
                          </a:solidFill>
                          <a:latin typeface="Cambria Math" panose="02040503050406030204" pitchFamily="18" charset="0"/>
                          <a:ea typeface="Cambria Math" panose="02040503050406030204" pitchFamily="18" charset="0"/>
                          <a:cs typeface="+mn-cs"/>
                        </a:rPr>
                        <m:t>=</m:t>
                      </m:r>
                      <m:f>
                        <m:fPr>
                          <m:ctrlPr>
                            <a:rPr lang="en-SG" b="0" i="1" kern="0" baseline="0" smtClean="0">
                              <a:solidFill>
                                <a:srgbClr val="0000FF"/>
                              </a:solidFill>
                              <a:latin typeface="Cambria Math" panose="02040503050406030204" pitchFamily="18" charset="0"/>
                              <a:ea typeface="Cambria Math" panose="02040503050406030204" pitchFamily="18" charset="0"/>
                              <a:cs typeface="+mn-cs"/>
                            </a:rPr>
                          </m:ctrlPr>
                        </m:fPr>
                        <m:num>
                          <m:r>
                            <a:rPr lang="en-SG" b="0" i="1" kern="0" baseline="0" smtClean="0">
                              <a:solidFill>
                                <a:srgbClr val="0000FF"/>
                              </a:solidFill>
                              <a:latin typeface="Cambria Math" panose="02040503050406030204" pitchFamily="18" charset="0"/>
                              <a:ea typeface="Cambria Math" panose="02040503050406030204" pitchFamily="18" charset="0"/>
                              <a:cs typeface="+mn-cs"/>
                            </a:rPr>
                            <m:t>1</m:t>
                          </m:r>
                        </m:num>
                        <m:den>
                          <m:r>
                            <a:rPr lang="en-SG" b="0" i="1" kern="0" baseline="0" smtClean="0">
                              <a:solidFill>
                                <a:srgbClr val="0000FF"/>
                              </a:solidFill>
                              <a:latin typeface="Cambria Math" panose="02040503050406030204" pitchFamily="18" charset="0"/>
                              <a:ea typeface="Cambria Math" panose="02040503050406030204" pitchFamily="18" charset="0"/>
                              <a:cs typeface="+mn-cs"/>
                            </a:rPr>
                            <m:t>3</m:t>
                          </m:r>
                        </m:den>
                      </m:f>
                    </m:oMath>
                  </m:oMathPara>
                </a14:m>
                <a:endParaRPr lang="en-SG" sz="2800" dirty="0">
                  <a:solidFill>
                    <a:srgbClr val="0000FF"/>
                  </a:solidFill>
                </a:endParaRPr>
              </a:p>
            </p:txBody>
          </p:sp>
        </mc:Choice>
        <mc:Fallback xmlns="">
          <p:sp>
            <p:nvSpPr>
              <p:cNvPr id="20" name="Rectangle 19">
                <a:extLst>
                  <a:ext uri="{FF2B5EF4-FFF2-40B4-BE49-F238E27FC236}">
                    <a16:creationId xmlns:a16="http://schemas.microsoft.com/office/drawing/2014/main" id="{B578D9AB-66CF-4A4A-99D8-87440E64CE33}"/>
                  </a:ext>
                </a:extLst>
              </p:cNvPr>
              <p:cNvSpPr>
                <a:spLocks noRot="1" noChangeAspect="1" noMove="1" noResize="1" noEditPoints="1" noAdjustHandles="1" noChangeArrowheads="1" noChangeShapeType="1" noTextEdit="1"/>
              </p:cNvSpPr>
              <p:nvPr/>
            </p:nvSpPr>
            <p:spPr>
              <a:xfrm>
                <a:off x="5570216" y="2432637"/>
                <a:ext cx="2052485" cy="786177"/>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B6842C9B-819A-4157-A888-89C8662DF1D2}"/>
                  </a:ext>
                </a:extLst>
              </p:cNvPr>
              <p:cNvGraphicFramePr>
                <a:graphicFrameLocks noGrp="1"/>
              </p:cNvGraphicFramePr>
              <p:nvPr>
                <p:extLst>
                  <p:ext uri="{D42A27DB-BD31-4B8C-83A1-F6EECF244321}">
                    <p14:modId xmlns:p14="http://schemas.microsoft.com/office/powerpoint/2010/main" val="240396718"/>
                  </p:ext>
                </p:extLst>
              </p:nvPr>
            </p:nvGraphicFramePr>
            <p:xfrm>
              <a:off x="1506654" y="4526637"/>
              <a:ext cx="6124353" cy="1032256"/>
            </p:xfrm>
            <a:graphic>
              <a:graphicData uri="http://schemas.openxmlformats.org/drawingml/2006/table">
                <a:tbl>
                  <a:tblPr firstRow="1" bandRow="1">
                    <a:tableStyleId>{5940675A-B579-460E-94D1-54222C63F5DA}</a:tableStyleId>
                  </a:tblPr>
                  <a:tblGrid>
                    <a:gridCol w="645174">
                      <a:extLst>
                        <a:ext uri="{9D8B030D-6E8A-4147-A177-3AD203B41FA5}">
                          <a16:colId xmlns:a16="http://schemas.microsoft.com/office/drawing/2014/main" val="3699283855"/>
                        </a:ext>
                      </a:extLst>
                    </a:gridCol>
                    <a:gridCol w="686280">
                      <a:extLst>
                        <a:ext uri="{9D8B030D-6E8A-4147-A177-3AD203B41FA5}">
                          <a16:colId xmlns:a16="http://schemas.microsoft.com/office/drawing/2014/main" val="3733730133"/>
                        </a:ext>
                      </a:extLst>
                    </a:gridCol>
                    <a:gridCol w="775592">
                      <a:extLst>
                        <a:ext uri="{9D8B030D-6E8A-4147-A177-3AD203B41FA5}">
                          <a16:colId xmlns:a16="http://schemas.microsoft.com/office/drawing/2014/main" val="2754252288"/>
                        </a:ext>
                      </a:extLst>
                    </a:gridCol>
                    <a:gridCol w="756281">
                      <a:extLst>
                        <a:ext uri="{9D8B030D-6E8A-4147-A177-3AD203B41FA5}">
                          <a16:colId xmlns:a16="http://schemas.microsoft.com/office/drawing/2014/main" val="3823026599"/>
                        </a:ext>
                      </a:extLst>
                    </a:gridCol>
                    <a:gridCol w="776177">
                      <a:extLst>
                        <a:ext uri="{9D8B030D-6E8A-4147-A177-3AD203B41FA5}">
                          <a16:colId xmlns:a16="http://schemas.microsoft.com/office/drawing/2014/main" val="1539520188"/>
                        </a:ext>
                      </a:extLst>
                    </a:gridCol>
                    <a:gridCol w="616689">
                      <a:extLst>
                        <a:ext uri="{9D8B030D-6E8A-4147-A177-3AD203B41FA5}">
                          <a16:colId xmlns:a16="http://schemas.microsoft.com/office/drawing/2014/main" val="2595170620"/>
                        </a:ext>
                      </a:extLst>
                    </a:gridCol>
                    <a:gridCol w="595423">
                      <a:extLst>
                        <a:ext uri="{9D8B030D-6E8A-4147-A177-3AD203B41FA5}">
                          <a16:colId xmlns:a16="http://schemas.microsoft.com/office/drawing/2014/main" val="3919671493"/>
                        </a:ext>
                      </a:extLst>
                    </a:gridCol>
                    <a:gridCol w="606056">
                      <a:extLst>
                        <a:ext uri="{9D8B030D-6E8A-4147-A177-3AD203B41FA5}">
                          <a16:colId xmlns:a16="http://schemas.microsoft.com/office/drawing/2014/main" val="2261109576"/>
                        </a:ext>
                      </a:extLst>
                    </a:gridCol>
                    <a:gridCol w="666681">
                      <a:extLst>
                        <a:ext uri="{9D8B030D-6E8A-4147-A177-3AD203B41FA5}">
                          <a16:colId xmlns:a16="http://schemas.microsoft.com/office/drawing/2014/main" val="2512564267"/>
                        </a:ext>
                      </a:extLst>
                    </a:gridCol>
                  </a:tblGrid>
                  <a:tr h="234809">
                    <a:tc>
                      <a:txBody>
                        <a:bodyPr/>
                        <a:lstStyle/>
                        <a:p>
                          <a:endParaRPr lang="en-SG" sz="18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80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3</m:t>
                                    </m:r>
                                  </m:sub>
                                </m:sSub>
                              </m:oMath>
                            </m:oMathPara>
                          </a14:m>
                          <a:endParaRPr lang="en-SG"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1</m:t>
                                    </m:r>
                                  </m:sub>
                                </m:sSub>
                              </m:oMath>
                            </m:oMathPara>
                          </a14:m>
                          <a:endParaRPr lang="en-SG"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SG" sz="1800" b="0" i="1" smtClean="0">
                                    <a:latin typeface="Cambria Math" panose="02040503050406030204" pitchFamily="18" charset="0"/>
                                  </a:rPr>
                                  <m:t>𝑠</m:t>
                                </m:r>
                              </m:oMath>
                            </m:oMathPara>
                          </a14:m>
                          <a:endParaRPr lang="en-SG"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2</m:t>
                                    </m:r>
                                  </m:sub>
                                </m:sSub>
                              </m:oMath>
                            </m:oMathPara>
                          </a14:m>
                          <a:endParaRPr lang="en-SG"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4</m:t>
                                    </m:r>
                                  </m:sub>
                                </m:sSub>
                              </m:oMath>
                            </m:oMathPara>
                          </a14:m>
                          <a:endParaRPr lang="en-SG" sz="18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5</m:t>
                                    </m:r>
                                  </m:sub>
                                </m:sSub>
                              </m:oMath>
                            </m:oMathPara>
                          </a14:m>
                          <a:endParaRPr lang="en-SG" sz="18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6</m:t>
                                    </m:r>
                                  </m:sub>
                                </m:sSub>
                              </m:oMath>
                            </m:oMathPara>
                          </a14:m>
                          <a:endParaRPr lang="en-SG" sz="1800" dirty="0">
                            <a:latin typeface="+mj-lt"/>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𝑣</m:t>
                                    </m:r>
                                  </m:e>
                                  <m:sub>
                                    <m:r>
                                      <a:rPr lang="en-SG" sz="1800" b="0" i="1" smtClean="0">
                                        <a:latin typeface="Cambria Math" panose="02040503050406030204" pitchFamily="18" charset="0"/>
                                      </a:rPr>
                                      <m:t>7</m:t>
                                    </m:r>
                                  </m:sub>
                                </m:sSub>
                              </m:oMath>
                            </m:oMathPara>
                          </a14:m>
                          <a:endParaRPr lang="en-SG" sz="1800" dirty="0">
                            <a:latin typeface="+mj-lt"/>
                          </a:endParaRPr>
                        </a:p>
                      </a:txBody>
                      <a:tcPr/>
                    </a:tc>
                    <a:extLst>
                      <a:ext uri="{0D108BD9-81ED-4DB2-BD59-A6C34878D82A}">
                        <a16:rowId xmlns:a16="http://schemas.microsoft.com/office/drawing/2014/main" val="1539682466"/>
                      </a:ext>
                    </a:extLst>
                  </a:tr>
                  <a:tr h="323197">
                    <a:tc>
                      <a:txBody>
                        <a:bodyPr/>
                        <a:lstStyle/>
                        <a:p>
                          <a:pPr/>
                          <a14:m>
                            <m:oMathPara xmlns:m="http://schemas.openxmlformats.org/officeDocument/2006/math">
                              <m:oMathParaPr>
                                <m:jc m:val="centerGroup"/>
                              </m:oMathParaPr>
                              <m:oMath xmlns:m="http://schemas.openxmlformats.org/officeDocument/2006/math">
                                <m:f>
                                  <m:fPr>
                                    <m:ctrlPr>
                                      <a:rPr lang="en-SG" sz="1800" i="1" smtClean="0">
                                        <a:latin typeface="Cambria Math" panose="02040503050406030204" pitchFamily="18" charset="0"/>
                                      </a:rPr>
                                    </m:ctrlPr>
                                  </m:fPr>
                                  <m:num>
                                    <m:sSub>
                                      <m:sSubPr>
                                        <m:ctrlPr>
                                          <a:rPr lang="en-SG" sz="1800" i="1" smtClean="0">
                                            <a:latin typeface="Cambria Math" panose="02040503050406030204" pitchFamily="18" charset="0"/>
                                          </a:rPr>
                                        </m:ctrlPr>
                                      </m:sSubPr>
                                      <m:e>
                                        <m:acc>
                                          <m:accPr>
                                            <m:chr m:val="̂"/>
                                            <m:ctrlPr>
                                              <a:rPr lang="en-SG" sz="1800" i="1" smtClean="0">
                                                <a:latin typeface="Cambria Math" panose="02040503050406030204" pitchFamily="18" charset="0"/>
                                              </a:rPr>
                                            </m:ctrlPr>
                                          </m:accPr>
                                          <m:e>
                                            <m:r>
                                              <a:rPr lang="en-SG" sz="1800" b="1" i="1" smtClean="0">
                                                <a:latin typeface="Cambria Math" panose="02040503050406030204" pitchFamily="18" charset="0"/>
                                                <a:ea typeface="Cambria Math" panose="02040503050406030204" pitchFamily="18" charset="0"/>
                                              </a:rPr>
                                              <m:t>𝝆</m:t>
                                            </m:r>
                                          </m:e>
                                        </m:acc>
                                      </m:e>
                                      <m:sub>
                                        <m:r>
                                          <a:rPr lang="en-SG" sz="1800" b="0" i="1" smtClean="0">
                                            <a:latin typeface="Cambria Math" panose="02040503050406030204" pitchFamily="18" charset="0"/>
                                          </a:rPr>
                                          <m:t>𝑠</m:t>
                                        </m:r>
                                      </m:sub>
                                    </m:sSub>
                                  </m:num>
                                  <m:den>
                                    <m:r>
                                      <a:rPr lang="en-SG" sz="1800" b="0" i="1" smtClean="0">
                                        <a:latin typeface="Cambria Math" panose="02040503050406030204" pitchFamily="18" charset="0"/>
                                      </a:rPr>
                                      <m:t>𝑑</m:t>
                                    </m:r>
                                    <m:r>
                                      <a:rPr lang="en-SG" sz="1800" b="0" i="1" smtClean="0">
                                        <a:latin typeface="Cambria Math" panose="02040503050406030204" pitchFamily="18" charset="0"/>
                                      </a:rPr>
                                      <m:t>(</m:t>
                                    </m:r>
                                    <m:r>
                                      <a:rPr lang="en-SG" sz="1800" b="0" i="1" smtClean="0">
                                        <a:latin typeface="Cambria Math" panose="02040503050406030204" pitchFamily="18" charset="0"/>
                                      </a:rPr>
                                      <m:t>𝑣</m:t>
                                    </m:r>
                                    <m:r>
                                      <a:rPr lang="en-SG" sz="1800" b="0" i="1" smtClean="0">
                                        <a:latin typeface="Cambria Math" panose="02040503050406030204" pitchFamily="18" charset="0"/>
                                      </a:rPr>
                                      <m:t>)</m:t>
                                    </m:r>
                                  </m:den>
                                </m:f>
                              </m:oMath>
                            </m:oMathPara>
                          </a14:m>
                          <a:endParaRPr lang="en-SG" sz="1800" dirty="0">
                            <a:latin typeface="+mj-lt"/>
                          </a:endParaRPr>
                        </a:p>
                      </a:txBody>
                      <a:tcPr/>
                    </a:tc>
                    <a:tc>
                      <a:txBody>
                        <a:bodyPr/>
                        <a:lstStyle/>
                        <a:p>
                          <a:pPr algn="ctr"/>
                          <a:r>
                            <a:rPr lang="en-SG" sz="1800" b="0" dirty="0">
                              <a:solidFill>
                                <a:srgbClr val="0000FF"/>
                              </a:solidFill>
                              <a:latin typeface="+mj-lt"/>
                            </a:rPr>
                            <a:t>0.04</a:t>
                          </a:r>
                        </a:p>
                      </a:txBody>
                      <a:tcPr anchor="ctr"/>
                    </a:tc>
                    <a:tc>
                      <a:txBody>
                        <a:bodyPr/>
                        <a:lstStyle/>
                        <a:p>
                          <a:pPr algn="ctr"/>
                          <a:r>
                            <a:rPr lang="en-SG" sz="1800" dirty="0">
                              <a:solidFill>
                                <a:srgbClr val="0000FF"/>
                              </a:solidFill>
                              <a:latin typeface="+mj-lt"/>
                            </a:rPr>
                            <a:t>0.032</a:t>
                          </a:r>
                        </a:p>
                      </a:txBody>
                      <a:tcPr anchor="ctr"/>
                    </a:tc>
                    <a:tc>
                      <a:txBody>
                        <a:bodyPr/>
                        <a:lstStyle/>
                        <a:p>
                          <a:pPr algn="ctr"/>
                          <a:r>
                            <a:rPr lang="en-SG" sz="1800" dirty="0">
                              <a:solidFill>
                                <a:srgbClr val="0000FF"/>
                              </a:solidFill>
                              <a:latin typeface="+mj-lt"/>
                            </a:rPr>
                            <a:t>0.03</a:t>
                          </a:r>
                        </a:p>
                      </a:txBody>
                      <a:tcPr anchor="ctr"/>
                    </a:tc>
                    <a:tc>
                      <a:txBody>
                        <a:bodyPr/>
                        <a:lstStyle/>
                        <a:p>
                          <a:pPr algn="ctr"/>
                          <a:r>
                            <a:rPr lang="en-SG" sz="1800" dirty="0">
                              <a:solidFill>
                                <a:schemeClr val="tx1"/>
                              </a:solidFill>
                              <a:latin typeface="+mj-lt"/>
                            </a:rPr>
                            <a:t>0.025</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extLst>
                      <a:ext uri="{0D108BD9-81ED-4DB2-BD59-A6C34878D82A}">
                        <a16:rowId xmlns:a16="http://schemas.microsoft.com/office/drawing/2014/main" val="2866496341"/>
                      </a:ext>
                    </a:extLst>
                  </a:tr>
                </a:tbl>
              </a:graphicData>
            </a:graphic>
          </p:graphicFrame>
        </mc:Choice>
        <mc:Fallback xmlns="">
          <p:graphicFrame>
            <p:nvGraphicFramePr>
              <p:cNvPr id="28" name="Table 27">
                <a:extLst>
                  <a:ext uri="{FF2B5EF4-FFF2-40B4-BE49-F238E27FC236}">
                    <a16:creationId xmlns:a16="http://schemas.microsoft.com/office/drawing/2014/main" id="{B6842C9B-819A-4157-A888-89C8662DF1D2}"/>
                  </a:ext>
                </a:extLst>
              </p:cNvPr>
              <p:cNvGraphicFramePr>
                <a:graphicFrameLocks noGrp="1"/>
              </p:cNvGraphicFramePr>
              <p:nvPr>
                <p:extLst>
                  <p:ext uri="{D42A27DB-BD31-4B8C-83A1-F6EECF244321}">
                    <p14:modId xmlns:p14="http://schemas.microsoft.com/office/powerpoint/2010/main" val="240396718"/>
                  </p:ext>
                </p:extLst>
              </p:nvPr>
            </p:nvGraphicFramePr>
            <p:xfrm>
              <a:off x="1506654" y="4526637"/>
              <a:ext cx="6124353" cy="1032256"/>
            </p:xfrm>
            <a:graphic>
              <a:graphicData uri="http://schemas.openxmlformats.org/drawingml/2006/table">
                <a:tbl>
                  <a:tblPr firstRow="1" bandRow="1">
                    <a:tableStyleId>{5940675A-B579-460E-94D1-54222C63F5DA}</a:tableStyleId>
                  </a:tblPr>
                  <a:tblGrid>
                    <a:gridCol w="645174">
                      <a:extLst>
                        <a:ext uri="{9D8B030D-6E8A-4147-A177-3AD203B41FA5}">
                          <a16:colId xmlns:a16="http://schemas.microsoft.com/office/drawing/2014/main" val="3699283855"/>
                        </a:ext>
                      </a:extLst>
                    </a:gridCol>
                    <a:gridCol w="686280">
                      <a:extLst>
                        <a:ext uri="{9D8B030D-6E8A-4147-A177-3AD203B41FA5}">
                          <a16:colId xmlns:a16="http://schemas.microsoft.com/office/drawing/2014/main" val="3733730133"/>
                        </a:ext>
                      </a:extLst>
                    </a:gridCol>
                    <a:gridCol w="775592">
                      <a:extLst>
                        <a:ext uri="{9D8B030D-6E8A-4147-A177-3AD203B41FA5}">
                          <a16:colId xmlns:a16="http://schemas.microsoft.com/office/drawing/2014/main" val="2754252288"/>
                        </a:ext>
                      </a:extLst>
                    </a:gridCol>
                    <a:gridCol w="756281">
                      <a:extLst>
                        <a:ext uri="{9D8B030D-6E8A-4147-A177-3AD203B41FA5}">
                          <a16:colId xmlns:a16="http://schemas.microsoft.com/office/drawing/2014/main" val="3823026599"/>
                        </a:ext>
                      </a:extLst>
                    </a:gridCol>
                    <a:gridCol w="776177">
                      <a:extLst>
                        <a:ext uri="{9D8B030D-6E8A-4147-A177-3AD203B41FA5}">
                          <a16:colId xmlns:a16="http://schemas.microsoft.com/office/drawing/2014/main" val="1539520188"/>
                        </a:ext>
                      </a:extLst>
                    </a:gridCol>
                    <a:gridCol w="616689">
                      <a:extLst>
                        <a:ext uri="{9D8B030D-6E8A-4147-A177-3AD203B41FA5}">
                          <a16:colId xmlns:a16="http://schemas.microsoft.com/office/drawing/2014/main" val="2595170620"/>
                        </a:ext>
                      </a:extLst>
                    </a:gridCol>
                    <a:gridCol w="595423">
                      <a:extLst>
                        <a:ext uri="{9D8B030D-6E8A-4147-A177-3AD203B41FA5}">
                          <a16:colId xmlns:a16="http://schemas.microsoft.com/office/drawing/2014/main" val="3919671493"/>
                        </a:ext>
                      </a:extLst>
                    </a:gridCol>
                    <a:gridCol w="606056">
                      <a:extLst>
                        <a:ext uri="{9D8B030D-6E8A-4147-A177-3AD203B41FA5}">
                          <a16:colId xmlns:a16="http://schemas.microsoft.com/office/drawing/2014/main" val="2261109576"/>
                        </a:ext>
                      </a:extLst>
                    </a:gridCol>
                    <a:gridCol w="666681">
                      <a:extLst>
                        <a:ext uri="{9D8B030D-6E8A-4147-A177-3AD203B41FA5}">
                          <a16:colId xmlns:a16="http://schemas.microsoft.com/office/drawing/2014/main" val="2512564267"/>
                        </a:ext>
                      </a:extLst>
                    </a:gridCol>
                  </a:tblGrid>
                  <a:tr h="365760">
                    <a:tc>
                      <a:txBody>
                        <a:bodyPr/>
                        <a:lstStyle/>
                        <a:p>
                          <a:endParaRPr lang="en-SG" sz="1800" dirty="0">
                            <a:latin typeface="+mj-lt"/>
                          </a:endParaRPr>
                        </a:p>
                      </a:txBody>
                      <a:tcPr/>
                    </a:tc>
                    <a:tc>
                      <a:txBody>
                        <a:bodyPr/>
                        <a:lstStyle/>
                        <a:p>
                          <a:endParaRPr lang="en-US"/>
                        </a:p>
                      </a:txBody>
                      <a:tcPr>
                        <a:blipFill>
                          <a:blip r:embed="rId4"/>
                          <a:stretch>
                            <a:fillRect l="-95536" t="-1667" r="-704464" b="-186667"/>
                          </a:stretch>
                        </a:blipFill>
                      </a:tcPr>
                    </a:tc>
                    <a:tc>
                      <a:txBody>
                        <a:bodyPr/>
                        <a:lstStyle/>
                        <a:p>
                          <a:endParaRPr lang="en-US"/>
                        </a:p>
                      </a:txBody>
                      <a:tcPr>
                        <a:blipFill>
                          <a:blip r:embed="rId4"/>
                          <a:stretch>
                            <a:fillRect l="-171094" t="-1667" r="-516406" b="-186667"/>
                          </a:stretch>
                        </a:blipFill>
                      </a:tcPr>
                    </a:tc>
                    <a:tc>
                      <a:txBody>
                        <a:bodyPr/>
                        <a:lstStyle/>
                        <a:p>
                          <a:endParaRPr lang="en-US"/>
                        </a:p>
                      </a:txBody>
                      <a:tcPr>
                        <a:blipFill>
                          <a:blip r:embed="rId4"/>
                          <a:stretch>
                            <a:fillRect l="-279839" t="-1667" r="-433065" b="-186667"/>
                          </a:stretch>
                        </a:blipFill>
                      </a:tcPr>
                    </a:tc>
                    <a:tc>
                      <a:txBody>
                        <a:bodyPr/>
                        <a:lstStyle/>
                        <a:p>
                          <a:endParaRPr lang="en-US"/>
                        </a:p>
                      </a:txBody>
                      <a:tcPr>
                        <a:blipFill>
                          <a:blip r:embed="rId4"/>
                          <a:stretch>
                            <a:fillRect l="-370866" t="-1667" r="-322835" b="-186667"/>
                          </a:stretch>
                        </a:blipFill>
                      </a:tcPr>
                    </a:tc>
                    <a:tc>
                      <a:txBody>
                        <a:bodyPr/>
                        <a:lstStyle/>
                        <a:p>
                          <a:endParaRPr lang="en-US"/>
                        </a:p>
                      </a:txBody>
                      <a:tcPr>
                        <a:blipFill>
                          <a:blip r:embed="rId4"/>
                          <a:stretch>
                            <a:fillRect l="-592079" t="-1667" r="-305941" b="-186667"/>
                          </a:stretch>
                        </a:blipFill>
                      </a:tcPr>
                    </a:tc>
                    <a:tc>
                      <a:txBody>
                        <a:bodyPr/>
                        <a:lstStyle/>
                        <a:p>
                          <a:endParaRPr lang="en-US"/>
                        </a:p>
                      </a:txBody>
                      <a:tcPr>
                        <a:blipFill>
                          <a:blip r:embed="rId4"/>
                          <a:stretch>
                            <a:fillRect l="-713265" t="-1667" r="-215306" b="-186667"/>
                          </a:stretch>
                        </a:blipFill>
                      </a:tcPr>
                    </a:tc>
                    <a:tc>
                      <a:txBody>
                        <a:bodyPr/>
                        <a:lstStyle/>
                        <a:p>
                          <a:endParaRPr lang="en-US"/>
                        </a:p>
                      </a:txBody>
                      <a:tcPr>
                        <a:blipFill>
                          <a:blip r:embed="rId4"/>
                          <a:stretch>
                            <a:fillRect l="-797000" t="-1667" r="-111000" b="-186667"/>
                          </a:stretch>
                        </a:blipFill>
                      </a:tcPr>
                    </a:tc>
                    <a:tc>
                      <a:txBody>
                        <a:bodyPr/>
                        <a:lstStyle/>
                        <a:p>
                          <a:endParaRPr lang="en-US"/>
                        </a:p>
                      </a:txBody>
                      <a:tcPr>
                        <a:blipFill>
                          <a:blip r:embed="rId4"/>
                          <a:stretch>
                            <a:fillRect l="-822936" t="-1667" r="-1835" b="-186667"/>
                          </a:stretch>
                        </a:blipFill>
                      </a:tcPr>
                    </a:tc>
                    <a:extLst>
                      <a:ext uri="{0D108BD9-81ED-4DB2-BD59-A6C34878D82A}">
                        <a16:rowId xmlns:a16="http://schemas.microsoft.com/office/drawing/2014/main" val="1539682466"/>
                      </a:ext>
                    </a:extLst>
                  </a:tr>
                  <a:tr h="666496">
                    <a:tc>
                      <a:txBody>
                        <a:bodyPr/>
                        <a:lstStyle/>
                        <a:p>
                          <a:endParaRPr lang="en-US"/>
                        </a:p>
                      </a:txBody>
                      <a:tcPr>
                        <a:blipFill>
                          <a:blip r:embed="rId4"/>
                          <a:stretch>
                            <a:fillRect l="-943" t="-55455" r="-850000" b="-1818"/>
                          </a:stretch>
                        </a:blipFill>
                      </a:tcPr>
                    </a:tc>
                    <a:tc>
                      <a:txBody>
                        <a:bodyPr/>
                        <a:lstStyle/>
                        <a:p>
                          <a:pPr algn="ctr"/>
                          <a:r>
                            <a:rPr lang="en-SG" sz="1800" b="0" dirty="0">
                              <a:solidFill>
                                <a:srgbClr val="0000FF"/>
                              </a:solidFill>
                              <a:latin typeface="+mj-lt"/>
                            </a:rPr>
                            <a:t>0.04</a:t>
                          </a:r>
                        </a:p>
                      </a:txBody>
                      <a:tcPr anchor="ctr"/>
                    </a:tc>
                    <a:tc>
                      <a:txBody>
                        <a:bodyPr/>
                        <a:lstStyle/>
                        <a:p>
                          <a:pPr algn="ctr"/>
                          <a:r>
                            <a:rPr lang="en-SG" sz="1800" dirty="0">
                              <a:solidFill>
                                <a:srgbClr val="0000FF"/>
                              </a:solidFill>
                              <a:latin typeface="+mj-lt"/>
                            </a:rPr>
                            <a:t>0.032</a:t>
                          </a:r>
                        </a:p>
                      </a:txBody>
                      <a:tcPr anchor="ctr"/>
                    </a:tc>
                    <a:tc>
                      <a:txBody>
                        <a:bodyPr/>
                        <a:lstStyle/>
                        <a:p>
                          <a:pPr algn="ctr"/>
                          <a:r>
                            <a:rPr lang="en-SG" sz="1800" dirty="0">
                              <a:solidFill>
                                <a:srgbClr val="0000FF"/>
                              </a:solidFill>
                              <a:latin typeface="+mj-lt"/>
                            </a:rPr>
                            <a:t>0.03</a:t>
                          </a:r>
                        </a:p>
                      </a:txBody>
                      <a:tcPr anchor="ctr"/>
                    </a:tc>
                    <a:tc>
                      <a:txBody>
                        <a:bodyPr/>
                        <a:lstStyle/>
                        <a:p>
                          <a:pPr algn="ctr"/>
                          <a:r>
                            <a:rPr lang="en-SG" sz="1800" dirty="0">
                              <a:solidFill>
                                <a:schemeClr val="tx1"/>
                              </a:solidFill>
                              <a:latin typeface="+mj-lt"/>
                            </a:rPr>
                            <a:t>0.025</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tc>
                      <a:txBody>
                        <a:bodyPr/>
                        <a:lstStyle/>
                        <a:p>
                          <a:pPr algn="ctr"/>
                          <a:r>
                            <a:rPr lang="en-SG" sz="1800" dirty="0">
                              <a:latin typeface="+mj-lt"/>
                            </a:rPr>
                            <a:t>0.01</a:t>
                          </a:r>
                        </a:p>
                      </a:txBody>
                      <a:tcPr anchor="ctr"/>
                    </a:tc>
                    <a:extLst>
                      <a:ext uri="{0D108BD9-81ED-4DB2-BD59-A6C34878D82A}">
                        <a16:rowId xmlns:a16="http://schemas.microsoft.com/office/drawing/2014/main" val="2866496341"/>
                      </a:ext>
                    </a:extLst>
                  </a:tr>
                </a:tbl>
              </a:graphicData>
            </a:graphic>
          </p:graphicFrame>
        </mc:Fallback>
      </mc:AlternateContent>
      <p:sp>
        <p:nvSpPr>
          <p:cNvPr id="29" name="Arc 28">
            <a:extLst>
              <a:ext uri="{FF2B5EF4-FFF2-40B4-BE49-F238E27FC236}">
                <a16:creationId xmlns:a16="http://schemas.microsoft.com/office/drawing/2014/main" id="{5371DD06-F6BC-436C-B594-AA5C2B7EDDD5}"/>
              </a:ext>
            </a:extLst>
          </p:cNvPr>
          <p:cNvSpPr/>
          <p:nvPr/>
        </p:nvSpPr>
        <p:spPr bwMode="auto">
          <a:xfrm rot="2608482">
            <a:off x="2201186" y="4055126"/>
            <a:ext cx="2180111" cy="2192529"/>
          </a:xfrm>
          <a:prstGeom prst="arc">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Tree>
    <p:extLst>
      <p:ext uri="{BB962C8B-B14F-4D97-AF65-F5344CB8AC3E}">
        <p14:creationId xmlns:p14="http://schemas.microsoft.com/office/powerpoint/2010/main" val="83818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DDF3-958B-451F-9313-70FBB4EE6C13}"/>
              </a:ext>
            </a:extLst>
          </p:cNvPr>
          <p:cNvSpPr>
            <a:spLocks noGrp="1"/>
          </p:cNvSpPr>
          <p:nvPr>
            <p:ph type="title"/>
          </p:nvPr>
        </p:nvSpPr>
        <p:spPr/>
        <p:txBody>
          <a:bodyPr/>
          <a:lstStyle/>
          <a:p>
            <a:r>
              <a:rPr lang="en-SG" dirty="0"/>
              <a:t>TEA+: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DBBE53-183A-4D11-B3D7-93074FA0C263}"/>
                  </a:ext>
                </a:extLst>
              </p:cNvPr>
              <p:cNvSpPr>
                <a:spLocks noGrp="1"/>
              </p:cNvSpPr>
              <p:nvPr>
                <p:ph idx="1"/>
              </p:nvPr>
            </p:nvSpPr>
            <p:spPr/>
            <p:txBody>
              <a:bodyPr/>
              <a:lstStyle/>
              <a:p>
                <a:r>
                  <a:rPr lang="en-SG" dirty="0">
                    <a:latin typeface="+mj-lt"/>
                  </a:rPr>
                  <a:t>Time complexity</a:t>
                </a:r>
                <a:br>
                  <a:rPr lang="en-SG" dirty="0">
                    <a:latin typeface="+mj-lt"/>
                  </a:rPr>
                </a:br>
                <a14:m>
                  <m:oMath xmlns:m="http://schemas.openxmlformats.org/officeDocument/2006/math">
                    <m:r>
                      <a:rPr lang="en-SG" sz="2800" b="0" i="1" smtClean="0">
                        <a:latin typeface="Cambria Math" panose="02040503050406030204" pitchFamily="18" charset="0"/>
                      </a:rPr>
                      <m:t>𝑂</m:t>
                    </m:r>
                    <m:d>
                      <m:dPr>
                        <m:ctrlPr>
                          <a:rPr lang="en-SG" sz="2800" b="0" i="1" smtClean="0">
                            <a:latin typeface="Cambria Math" panose="02040503050406030204" pitchFamily="18" charset="0"/>
                          </a:rPr>
                        </m:ctrlPr>
                      </m:dP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𝑛</m:t>
                            </m:r>
                          </m:e>
                          <m:sub>
                            <m:r>
                              <a:rPr lang="en-SG" sz="2800" b="0" i="1" smtClean="0">
                                <a:latin typeface="Cambria Math" panose="02040503050406030204" pitchFamily="18" charset="0"/>
                              </a:rPr>
                              <m:t>𝑝</m:t>
                            </m:r>
                          </m:sub>
                        </m:sSub>
                      </m:e>
                    </m:d>
                    <m:r>
                      <a:rPr lang="en-SG" sz="2800" b="0" i="1" smtClean="0">
                        <a:latin typeface="Cambria Math" panose="02040503050406030204" pitchFamily="18" charset="0"/>
                      </a:rPr>
                      <m:t>+</m:t>
                    </m:r>
                    <m:r>
                      <a:rPr lang="en-SG" sz="2800" b="0" i="1" smtClean="0">
                        <a:latin typeface="Cambria Math" panose="02040503050406030204" pitchFamily="18" charset="0"/>
                      </a:rPr>
                      <m:t>𝑂</m:t>
                    </m:r>
                    <m:d>
                      <m:dPr>
                        <m:ctrlPr>
                          <a:rPr lang="en-SG" sz="2800" b="0" i="1" smtClean="0">
                            <a:latin typeface="Cambria Math" panose="02040503050406030204" pitchFamily="18" charset="0"/>
                          </a:rPr>
                        </m:ctrlPr>
                      </m:dPr>
                      <m:e>
                        <m:r>
                          <a:rPr lang="en-SG" sz="2800" b="0" i="1" smtClean="0">
                            <a:solidFill>
                              <a:srgbClr val="0000FF"/>
                            </a:solidFill>
                            <a:latin typeface="Cambria Math" panose="02040503050406030204" pitchFamily="18" charset="0"/>
                            <a:ea typeface="Cambria Math" panose="02040503050406030204" pitchFamily="18" charset="0"/>
                          </a:rPr>
                          <m:t>𝛼</m:t>
                        </m:r>
                        <m:r>
                          <a:rPr lang="en-SG" sz="2800" b="0" i="1" smtClean="0">
                            <a:latin typeface="Cambria Math" panose="02040503050406030204" pitchFamily="18" charset="0"/>
                            <a:ea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𝜔</m:t>
                        </m:r>
                        <m:r>
                          <a:rPr lang="en-SG" sz="2800" b="0" i="1" smtClean="0">
                            <a:latin typeface="Cambria Math" panose="02040503050406030204" pitchFamily="18" charset="0"/>
                            <a:ea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𝑡</m:t>
                        </m:r>
                      </m:e>
                    </m:d>
                    <m:r>
                      <a:rPr lang="en-SG" sz="2800" b="0" i="1" smtClean="0">
                        <a:latin typeface="Cambria Math" panose="02040503050406030204" pitchFamily="18" charset="0"/>
                      </a:rPr>
                      <m:t>=</m:t>
                    </m:r>
                    <m:r>
                      <a:rPr lang="en-SG" sz="2800" b="0" i="1" smtClean="0">
                        <a:latin typeface="Cambria Math" panose="02040503050406030204" pitchFamily="18" charset="0"/>
                      </a:rPr>
                      <m:t>𝑂</m:t>
                    </m:r>
                    <m:r>
                      <a:rPr lang="en-SG" sz="2800" b="0" i="1" smtClean="0">
                        <a:latin typeface="Cambria Math" panose="02040503050406030204" pitchFamily="18" charset="0"/>
                      </a:rPr>
                      <m:t>(</m:t>
                    </m:r>
                    <m:f>
                      <m:fPr>
                        <m:ctrlPr>
                          <a:rPr lang="en-SG" sz="2800" i="1">
                            <a:latin typeface="Cambria Math" panose="02040503050406030204" pitchFamily="18" charset="0"/>
                          </a:rPr>
                        </m:ctrlPr>
                      </m:fPr>
                      <m:num>
                        <m:r>
                          <a:rPr lang="en-SG" sz="2800" i="1">
                            <a:latin typeface="Cambria Math" panose="02040503050406030204" pitchFamily="18" charset="0"/>
                          </a:rPr>
                          <m:t>𝑡</m:t>
                        </m:r>
                        <m:r>
                          <m:rPr>
                            <m:sty m:val="p"/>
                          </m:rPr>
                          <a:rPr lang="en-SG" sz="2800">
                            <a:latin typeface="Cambria Math" panose="02040503050406030204" pitchFamily="18" charset="0"/>
                          </a:rPr>
                          <m:t>log</m:t>
                        </m:r>
                        <m:r>
                          <a:rPr lang="en-SG" sz="2800" i="1">
                            <a:latin typeface="Cambria Math" panose="02040503050406030204" pitchFamily="18" charset="0"/>
                          </a:rPr>
                          <m:t>(</m:t>
                        </m:r>
                        <m:r>
                          <a:rPr lang="en-SG" sz="2800" i="1">
                            <a:latin typeface="Cambria Math" panose="02040503050406030204" pitchFamily="18" charset="0"/>
                          </a:rPr>
                          <m:t>𝑛</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𝑝</m:t>
                            </m:r>
                          </m:e>
                          <m:sub>
                            <m:r>
                              <a:rPr lang="en-SG" sz="2800" i="1">
                                <a:latin typeface="Cambria Math" panose="02040503050406030204" pitchFamily="18" charset="0"/>
                              </a:rPr>
                              <m:t>𝑓</m:t>
                            </m:r>
                          </m:sub>
                        </m:sSub>
                        <m:r>
                          <a:rPr lang="en-SG" sz="2800" i="1">
                            <a:latin typeface="Cambria Math" panose="02040503050406030204" pitchFamily="18" charset="0"/>
                          </a:rPr>
                          <m:t>)</m:t>
                        </m:r>
                      </m:num>
                      <m:den>
                        <m:sSubSup>
                          <m:sSubSupPr>
                            <m:ctrlPr>
                              <a:rPr lang="en-SG" sz="2800" i="1">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𝜖</m:t>
                            </m:r>
                          </m:e>
                          <m:sub>
                            <m:r>
                              <a:rPr lang="en-SG" sz="2800" i="1">
                                <a:latin typeface="Cambria Math" panose="02040503050406030204" pitchFamily="18" charset="0"/>
                              </a:rPr>
                              <m:t>𝑟</m:t>
                            </m:r>
                          </m:sub>
                          <m:sup>
                            <m:r>
                              <a:rPr lang="en-SG" sz="2800" i="1">
                                <a:latin typeface="Cambria Math" panose="02040503050406030204" pitchFamily="18" charset="0"/>
                              </a:rPr>
                              <m:t>2</m:t>
                            </m:r>
                          </m:sup>
                        </m:sSubSup>
                        <m:r>
                          <a:rPr lang="en-SG" sz="2800" i="1" smtClean="0">
                            <a:latin typeface="Cambria Math" panose="02040503050406030204" pitchFamily="18" charset="0"/>
                            <a:ea typeface="Cambria Math" panose="02040503050406030204" pitchFamily="18" charset="0"/>
                          </a:rPr>
                          <m:t>∗</m:t>
                        </m:r>
                        <m:r>
                          <a:rPr lang="en-SG" sz="2800" i="1">
                            <a:latin typeface="Cambria Math" panose="02040503050406030204" pitchFamily="18" charset="0"/>
                            <a:ea typeface="Cambria Math" panose="02040503050406030204" pitchFamily="18" charset="0"/>
                          </a:rPr>
                          <m:t>𝛿</m:t>
                        </m:r>
                      </m:den>
                    </m:f>
                    <m:r>
                      <a:rPr lang="en-SG" sz="2800" b="0" i="1" smtClean="0">
                        <a:latin typeface="Cambria Math" panose="02040503050406030204" pitchFamily="18" charset="0"/>
                      </a:rPr>
                      <m:t>)</m:t>
                    </m:r>
                  </m:oMath>
                </a14:m>
                <a:endParaRPr lang="en-SG" sz="2800" dirty="0">
                  <a:latin typeface="+mj-lt"/>
                </a:endParaRPr>
              </a:p>
              <a:p>
                <a:r>
                  <a:rPr lang="en-SG" sz="2800" dirty="0">
                    <a:latin typeface="+mj-lt"/>
                  </a:rPr>
                  <a:t>Space complexity</a:t>
                </a:r>
                <a:br>
                  <a:rPr lang="en-SG" sz="2800" dirty="0">
                    <a:latin typeface="+mj-lt"/>
                  </a:rPr>
                </a:br>
                <a:br>
                  <a:rPr lang="en-SG" sz="2800" dirty="0">
                    <a:latin typeface="+mj-lt"/>
                  </a:rPr>
                </a:br>
                <a14:m>
                  <m:oMath xmlns:m="http://schemas.openxmlformats.org/officeDocument/2006/math">
                    <m:r>
                      <a:rPr lang="en-SG" sz="2600" b="0" i="1" smtClean="0">
                        <a:latin typeface="Cambria Math" panose="02040503050406030204" pitchFamily="18" charset="0"/>
                      </a:rPr>
                      <m:t>𝑂</m:t>
                    </m:r>
                    <m:d>
                      <m:dPr>
                        <m:ctrlPr>
                          <a:rPr lang="en-SG" sz="2600" b="0" i="1" smtClean="0">
                            <a:latin typeface="Cambria Math" panose="02040503050406030204" pitchFamily="18" charset="0"/>
                          </a:rPr>
                        </m:ctrlPr>
                      </m:dPr>
                      <m:e>
                        <m:r>
                          <a:rPr lang="en-SG" sz="2600" b="0" i="1" smtClean="0">
                            <a:latin typeface="Cambria Math" panose="02040503050406030204" pitchFamily="18" charset="0"/>
                          </a:rPr>
                          <m:t>𝑚</m:t>
                        </m:r>
                        <m:r>
                          <a:rPr lang="en-SG" sz="2600" b="0" i="1" smtClean="0">
                            <a:latin typeface="Cambria Math" panose="02040503050406030204" pitchFamily="18" charset="0"/>
                          </a:rPr>
                          <m:t>+</m:t>
                        </m:r>
                        <m:r>
                          <a:rPr lang="en-SG" sz="2600" b="0" i="1" smtClean="0">
                            <a:latin typeface="Cambria Math" panose="02040503050406030204" pitchFamily="18" charset="0"/>
                          </a:rPr>
                          <m:t>𝑛</m:t>
                        </m:r>
                      </m:e>
                    </m:d>
                    <m:r>
                      <a:rPr lang="en-SG" sz="2600" b="0" i="1" smtClean="0">
                        <a:latin typeface="Cambria Math" panose="02040503050406030204" pitchFamily="18" charset="0"/>
                      </a:rPr>
                      <m:t>+</m:t>
                    </m:r>
                    <m:r>
                      <a:rPr lang="en-SG" sz="2600" b="0" i="1" smtClean="0">
                        <a:latin typeface="Cambria Math" panose="02040503050406030204" pitchFamily="18" charset="0"/>
                      </a:rPr>
                      <m:t>𝑂</m:t>
                    </m:r>
                    <m:d>
                      <m:dPr>
                        <m:ctrlPr>
                          <a:rPr lang="en-SG" sz="2600" b="0" i="1" smtClean="0">
                            <a:latin typeface="Cambria Math" panose="02040503050406030204" pitchFamily="18" charset="0"/>
                          </a:rPr>
                        </m:ctrlPr>
                      </m:dPr>
                      <m:e>
                        <m:sSub>
                          <m:sSubPr>
                            <m:ctrlPr>
                              <a:rPr lang="en-SG" sz="2600" i="1">
                                <a:latin typeface="Cambria Math" panose="02040503050406030204" pitchFamily="18" charset="0"/>
                              </a:rPr>
                            </m:ctrlPr>
                          </m:sSubPr>
                          <m:e>
                            <m:r>
                              <a:rPr lang="en-SG" sz="2600" i="1">
                                <a:latin typeface="Cambria Math" panose="02040503050406030204" pitchFamily="18" charset="0"/>
                              </a:rPr>
                              <m:t>𝑛</m:t>
                            </m:r>
                          </m:e>
                          <m:sub>
                            <m:r>
                              <a:rPr lang="en-SG" sz="2600" i="1">
                                <a:latin typeface="Cambria Math" panose="02040503050406030204" pitchFamily="18" charset="0"/>
                              </a:rPr>
                              <m:t>𝑝</m:t>
                            </m:r>
                          </m:sub>
                        </m:sSub>
                      </m:e>
                    </m:d>
                    <m:r>
                      <a:rPr lang="en-SG" sz="2600" b="0" i="1" smtClean="0">
                        <a:latin typeface="Cambria Math" panose="02040503050406030204" pitchFamily="18" charset="0"/>
                      </a:rPr>
                      <m:t>+</m:t>
                    </m:r>
                    <m:r>
                      <a:rPr lang="en-SG" sz="2600" b="0" i="1" smtClean="0">
                        <a:latin typeface="Cambria Math" panose="02040503050406030204" pitchFamily="18" charset="0"/>
                      </a:rPr>
                      <m:t>𝑂</m:t>
                    </m:r>
                    <m:d>
                      <m:dPr>
                        <m:ctrlPr>
                          <a:rPr lang="en-SG" sz="2600" i="1">
                            <a:latin typeface="Cambria Math" panose="02040503050406030204" pitchFamily="18" charset="0"/>
                          </a:rPr>
                        </m:ctrlPr>
                      </m:dPr>
                      <m:e>
                        <m:r>
                          <a:rPr lang="en-SG" sz="2600" i="1" smtClean="0">
                            <a:solidFill>
                              <a:srgbClr val="0000FF"/>
                            </a:solidFill>
                            <a:latin typeface="Cambria Math" panose="02040503050406030204" pitchFamily="18" charset="0"/>
                            <a:ea typeface="Cambria Math" panose="02040503050406030204" pitchFamily="18" charset="0"/>
                          </a:rPr>
                          <m:t>𝛼</m:t>
                        </m:r>
                        <m:r>
                          <a:rPr lang="en-SG" sz="2600" i="1">
                            <a:latin typeface="Cambria Math" panose="02040503050406030204" pitchFamily="18" charset="0"/>
                            <a:ea typeface="Cambria Math" panose="02040503050406030204" pitchFamily="18" charset="0"/>
                          </a:rPr>
                          <m:t>∗</m:t>
                        </m:r>
                        <m:r>
                          <a:rPr lang="en-SG" sz="2600" i="1">
                            <a:latin typeface="Cambria Math" panose="02040503050406030204" pitchFamily="18" charset="0"/>
                            <a:ea typeface="Cambria Math" panose="02040503050406030204" pitchFamily="18" charset="0"/>
                          </a:rPr>
                          <m:t>𝜔</m:t>
                        </m:r>
                        <m:r>
                          <a:rPr lang="en-SG" sz="2600" i="1">
                            <a:latin typeface="Cambria Math" panose="02040503050406030204" pitchFamily="18" charset="0"/>
                            <a:ea typeface="Cambria Math" panose="02040503050406030204" pitchFamily="18" charset="0"/>
                          </a:rPr>
                          <m:t>∗</m:t>
                        </m:r>
                        <m:r>
                          <a:rPr lang="en-SG" sz="2600" i="1">
                            <a:latin typeface="Cambria Math" panose="02040503050406030204" pitchFamily="18" charset="0"/>
                            <a:ea typeface="Cambria Math" panose="02040503050406030204" pitchFamily="18" charset="0"/>
                          </a:rPr>
                          <m:t>𝑡</m:t>
                        </m:r>
                      </m:e>
                    </m:d>
                  </m:oMath>
                </a14:m>
                <a:br>
                  <a:rPr lang="en-SG" sz="2600" dirty="0">
                    <a:latin typeface="+mj-lt"/>
                    <a:ea typeface="Cambria Math" panose="02040503050406030204" pitchFamily="18" charset="0"/>
                  </a:rPr>
                </a:br>
                <a14:m>
                  <m:oMath xmlns:m="http://schemas.openxmlformats.org/officeDocument/2006/math">
                    <m:r>
                      <a:rPr lang="en-SG" sz="2600" i="1" smtClean="0">
                        <a:latin typeface="Cambria Math" panose="02040503050406030204" pitchFamily="18" charset="0"/>
                      </a:rPr>
                      <m:t>=</m:t>
                    </m:r>
                    <m:r>
                      <a:rPr lang="en-SG" sz="2600" i="1">
                        <a:latin typeface="Cambria Math" panose="02040503050406030204" pitchFamily="18" charset="0"/>
                      </a:rPr>
                      <m:t>𝑂</m:t>
                    </m:r>
                    <m:r>
                      <a:rPr lang="en-SG" sz="2600" i="1">
                        <a:latin typeface="Cambria Math" panose="02040503050406030204" pitchFamily="18" charset="0"/>
                      </a:rPr>
                      <m:t>(</m:t>
                    </m:r>
                    <m:r>
                      <a:rPr lang="en-SG" sz="2600" b="0" i="1" smtClean="0">
                        <a:latin typeface="Cambria Math" panose="02040503050406030204" pitchFamily="18" charset="0"/>
                      </a:rPr>
                      <m:t>𝑚</m:t>
                    </m:r>
                    <m:r>
                      <a:rPr lang="en-SG" sz="2600" b="0" i="1" smtClean="0">
                        <a:latin typeface="Cambria Math" panose="02040503050406030204" pitchFamily="18" charset="0"/>
                      </a:rPr>
                      <m:t>+</m:t>
                    </m:r>
                    <m:r>
                      <a:rPr lang="en-SG" sz="2600" b="0" i="1" smtClean="0">
                        <a:latin typeface="Cambria Math" panose="02040503050406030204" pitchFamily="18" charset="0"/>
                      </a:rPr>
                      <m:t>𝑛</m:t>
                    </m:r>
                    <m:r>
                      <a:rPr lang="en-SG" sz="2600" b="0" i="1" smtClean="0">
                        <a:latin typeface="Cambria Math" panose="02040503050406030204" pitchFamily="18" charset="0"/>
                      </a:rPr>
                      <m:t>+</m:t>
                    </m:r>
                    <m:f>
                      <m:fPr>
                        <m:ctrlPr>
                          <a:rPr lang="en-SG" sz="2600" i="1">
                            <a:latin typeface="Cambria Math" panose="02040503050406030204" pitchFamily="18" charset="0"/>
                          </a:rPr>
                        </m:ctrlPr>
                      </m:fPr>
                      <m:num>
                        <m:r>
                          <a:rPr lang="en-SG" sz="2600" i="1">
                            <a:latin typeface="Cambria Math" panose="02040503050406030204" pitchFamily="18" charset="0"/>
                          </a:rPr>
                          <m:t>𝑡</m:t>
                        </m:r>
                        <m:r>
                          <m:rPr>
                            <m:sty m:val="p"/>
                          </m:rPr>
                          <a:rPr lang="en-SG" sz="2600">
                            <a:latin typeface="Cambria Math" panose="02040503050406030204" pitchFamily="18" charset="0"/>
                          </a:rPr>
                          <m:t>log</m:t>
                        </m:r>
                        <m:r>
                          <a:rPr lang="en-SG" sz="2600" i="1">
                            <a:latin typeface="Cambria Math" panose="02040503050406030204" pitchFamily="18" charset="0"/>
                          </a:rPr>
                          <m:t>(</m:t>
                        </m:r>
                        <m:r>
                          <a:rPr lang="en-SG" sz="2600" i="1">
                            <a:latin typeface="Cambria Math" panose="02040503050406030204" pitchFamily="18" charset="0"/>
                          </a:rPr>
                          <m:t>𝑛</m:t>
                        </m:r>
                        <m:r>
                          <a:rPr lang="en-SG" sz="2600" i="1">
                            <a:latin typeface="Cambria Math" panose="02040503050406030204" pitchFamily="18" charset="0"/>
                          </a:rPr>
                          <m:t>/</m:t>
                        </m:r>
                        <m:sSub>
                          <m:sSubPr>
                            <m:ctrlPr>
                              <a:rPr lang="en-SG" sz="2600" i="1">
                                <a:latin typeface="Cambria Math" panose="02040503050406030204" pitchFamily="18" charset="0"/>
                              </a:rPr>
                            </m:ctrlPr>
                          </m:sSubPr>
                          <m:e>
                            <m:r>
                              <a:rPr lang="en-SG" sz="2600" i="1">
                                <a:latin typeface="Cambria Math" panose="02040503050406030204" pitchFamily="18" charset="0"/>
                              </a:rPr>
                              <m:t>𝑝</m:t>
                            </m:r>
                          </m:e>
                          <m:sub>
                            <m:r>
                              <a:rPr lang="en-SG" sz="2600" i="1">
                                <a:latin typeface="Cambria Math" panose="02040503050406030204" pitchFamily="18" charset="0"/>
                              </a:rPr>
                              <m:t>𝑓</m:t>
                            </m:r>
                          </m:sub>
                        </m:sSub>
                        <m:r>
                          <a:rPr lang="en-SG" sz="2600" i="1">
                            <a:latin typeface="Cambria Math" panose="02040503050406030204" pitchFamily="18" charset="0"/>
                          </a:rPr>
                          <m:t>)</m:t>
                        </m:r>
                      </m:num>
                      <m:den>
                        <m:sSubSup>
                          <m:sSubSupPr>
                            <m:ctrlPr>
                              <a:rPr lang="en-SG" sz="2600" i="1">
                                <a:latin typeface="Cambria Math" panose="02040503050406030204" pitchFamily="18" charset="0"/>
                              </a:rPr>
                            </m:ctrlPr>
                          </m:sSubSupPr>
                          <m:e>
                            <m:r>
                              <a:rPr lang="en-SG" sz="2600" i="1">
                                <a:latin typeface="Cambria Math" panose="02040503050406030204" pitchFamily="18" charset="0"/>
                                <a:ea typeface="Cambria Math" panose="02040503050406030204" pitchFamily="18" charset="0"/>
                              </a:rPr>
                              <m:t>𝜖</m:t>
                            </m:r>
                          </m:e>
                          <m:sub>
                            <m:r>
                              <a:rPr lang="en-SG" sz="2600" i="1">
                                <a:latin typeface="Cambria Math" panose="02040503050406030204" pitchFamily="18" charset="0"/>
                              </a:rPr>
                              <m:t>𝑟</m:t>
                            </m:r>
                          </m:sub>
                          <m:sup>
                            <m:r>
                              <a:rPr lang="en-SG" sz="2600" i="1">
                                <a:latin typeface="Cambria Math" panose="02040503050406030204" pitchFamily="18" charset="0"/>
                              </a:rPr>
                              <m:t>2</m:t>
                            </m:r>
                          </m:sup>
                        </m:sSubSup>
                        <m:r>
                          <a:rPr lang="en-SG" sz="2600" i="1">
                            <a:latin typeface="Cambria Math" panose="02040503050406030204" pitchFamily="18" charset="0"/>
                            <a:ea typeface="Cambria Math" panose="02040503050406030204" pitchFamily="18" charset="0"/>
                          </a:rPr>
                          <m:t>∗</m:t>
                        </m:r>
                        <m:r>
                          <a:rPr lang="en-SG" sz="2600" i="1">
                            <a:latin typeface="Cambria Math" panose="02040503050406030204" pitchFamily="18" charset="0"/>
                            <a:ea typeface="Cambria Math" panose="02040503050406030204" pitchFamily="18" charset="0"/>
                          </a:rPr>
                          <m:t>𝛿</m:t>
                        </m:r>
                      </m:den>
                    </m:f>
                    <m:r>
                      <a:rPr lang="en-SG" sz="2600" i="1">
                        <a:latin typeface="Cambria Math" panose="02040503050406030204" pitchFamily="18" charset="0"/>
                      </a:rPr>
                      <m:t>)</m:t>
                    </m:r>
                  </m:oMath>
                </a14:m>
                <a:endParaRPr lang="en-SG" sz="2600" dirty="0"/>
              </a:p>
              <a:p>
                <a:endParaRPr lang="en-SG" sz="2800" dirty="0">
                  <a:latin typeface="+mj-lt"/>
                </a:endParaRPr>
              </a:p>
            </p:txBody>
          </p:sp>
        </mc:Choice>
        <mc:Fallback xmlns="">
          <p:sp>
            <p:nvSpPr>
              <p:cNvPr id="3" name="Content Placeholder 2">
                <a:extLst>
                  <a:ext uri="{FF2B5EF4-FFF2-40B4-BE49-F238E27FC236}">
                    <a16:creationId xmlns:a16="http://schemas.microsoft.com/office/drawing/2014/main" id="{ECDBBE53-183A-4D11-B3D7-93074FA0C263}"/>
                  </a:ext>
                </a:extLst>
              </p:cNvPr>
              <p:cNvSpPr>
                <a:spLocks noGrp="1" noRot="1" noChangeAspect="1" noMove="1" noResize="1" noEditPoints="1" noAdjustHandles="1" noChangeArrowheads="1" noChangeShapeType="1" noTextEdit="1"/>
              </p:cNvSpPr>
              <p:nvPr>
                <p:ph idx="1"/>
              </p:nvPr>
            </p:nvSpPr>
            <p:spPr>
              <a:blipFill>
                <a:blip r:embed="rId2"/>
                <a:stretch>
                  <a:fillRect l="-1804" t="-2074"/>
                </a:stretch>
              </a:blipFill>
            </p:spPr>
            <p:txBody>
              <a:bodyPr/>
              <a:lstStyle/>
              <a:p>
                <a:r>
                  <a:rPr lang="en-SG">
                    <a:noFill/>
                  </a:rPr>
                  <a:t> </a:t>
                </a:r>
              </a:p>
            </p:txBody>
          </p:sp>
        </mc:Fallback>
      </mc:AlternateContent>
    </p:spTree>
    <p:extLst>
      <p:ext uri="{BB962C8B-B14F-4D97-AF65-F5344CB8AC3E}">
        <p14:creationId xmlns:p14="http://schemas.microsoft.com/office/powerpoint/2010/main" val="156765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SG" dirty="0"/>
              <a:t>Experimental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D0A8E2-698A-4B29-AFD1-5FA427633E2F}"/>
                  </a:ext>
                </a:extLst>
              </p:cNvPr>
              <p:cNvSpPr>
                <a:spLocks noGrp="1"/>
              </p:cNvSpPr>
              <p:nvPr>
                <p:ph idx="1"/>
              </p:nvPr>
            </p:nvSpPr>
            <p:spPr>
              <a:xfrm>
                <a:off x="685800" y="1915211"/>
                <a:ext cx="7772400" cy="4114800"/>
              </a:xfrm>
            </p:spPr>
            <p:txBody>
              <a:bodyPr/>
              <a:lstStyle/>
              <a:p>
                <a:r>
                  <a:rPr lang="en-US" altLang="zh-CN" sz="2000" b="1" dirty="0">
                    <a:latin typeface="+mj-lt"/>
                  </a:rPr>
                  <a:t>Environment</a:t>
                </a:r>
                <a:r>
                  <a:rPr lang="en-US" altLang="zh-CN" sz="2000" dirty="0">
                    <a:latin typeface="+mj-lt"/>
                  </a:rPr>
                  <a:t>: a</a:t>
                </a:r>
                <a:r>
                  <a:rPr lang="en-US" sz="2000" dirty="0">
                    <a:latin typeface="+mj-lt"/>
                  </a:rPr>
                  <a:t> Linux server with a Intel 2.60GHz CPU and 64GB RAM. </a:t>
                </a:r>
              </a:p>
              <a:p>
                <a:r>
                  <a:rPr lang="en-US" sz="2000" b="1" dirty="0">
                    <a:latin typeface="+mj-lt"/>
                  </a:rPr>
                  <a:t>Programming</a:t>
                </a:r>
                <a:r>
                  <a:rPr lang="en-US" sz="2000" dirty="0">
                    <a:latin typeface="+mj-lt"/>
                  </a:rPr>
                  <a:t>: C++ and g++ 4.8 with -O3 optimization.</a:t>
                </a:r>
              </a:p>
              <a:p>
                <a:r>
                  <a:rPr lang="en-US" sz="2000" b="1" dirty="0">
                    <a:latin typeface="+mj-lt"/>
                  </a:rPr>
                  <a:t>Query set</a:t>
                </a:r>
                <a:r>
                  <a:rPr lang="en-US" sz="2000" dirty="0">
                    <a:latin typeface="+mj-lt"/>
                  </a:rPr>
                  <a:t>: 50 seed nodes uniformly at random as our query sets.</a:t>
                </a:r>
              </a:p>
              <a:p>
                <a:r>
                  <a:rPr lang="en-US" sz="2000" b="1" dirty="0">
                    <a:latin typeface="+mj-lt"/>
                  </a:rPr>
                  <a:t>Our methods</a:t>
                </a:r>
              </a:p>
              <a:p>
                <a:pPr lvl="1"/>
                <a:r>
                  <a:rPr lang="en-US" sz="1800" dirty="0">
                    <a:latin typeface="+mj-lt"/>
                  </a:rPr>
                  <a:t>TEA and TEA+ (</a:t>
                </a:r>
                <a14:m>
                  <m:oMath xmlns:m="http://schemas.openxmlformats.org/officeDocument/2006/math">
                    <m:r>
                      <a:rPr lang="en-SG" sz="1800" b="0" i="1" smtClean="0">
                        <a:latin typeface="Cambria Math" panose="02040503050406030204" pitchFamily="18" charset="0"/>
                      </a:rPr>
                      <m:t>𝑡</m:t>
                    </m:r>
                    <m:r>
                      <a:rPr lang="en-SG" sz="1800" b="0" i="1" smtClean="0">
                        <a:latin typeface="Cambria Math" panose="02040503050406030204" pitchFamily="18" charset="0"/>
                      </a:rPr>
                      <m:t>=5,</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𝑝</m:t>
                        </m:r>
                      </m:e>
                      <m:sub>
                        <m:r>
                          <a:rPr lang="en-SG" sz="1800" b="0" i="1" smtClean="0">
                            <a:latin typeface="Cambria Math" panose="02040503050406030204" pitchFamily="18" charset="0"/>
                          </a:rPr>
                          <m:t>𝑓</m:t>
                        </m:r>
                      </m:sub>
                    </m:sSub>
                    <m:r>
                      <a:rPr lang="en-SG" sz="1800" b="0" i="1" smtClean="0">
                        <a:latin typeface="Cambria Math" panose="02040503050406030204" pitchFamily="18" charset="0"/>
                      </a:rPr>
                      <m:t>=</m:t>
                    </m:r>
                    <m:sSup>
                      <m:sSupPr>
                        <m:ctrlPr>
                          <a:rPr lang="en-SG" sz="1800" b="0" i="1" smtClean="0">
                            <a:latin typeface="Cambria Math" panose="02040503050406030204" pitchFamily="18" charset="0"/>
                          </a:rPr>
                        </m:ctrlPr>
                      </m:sSupPr>
                      <m:e>
                        <m:r>
                          <a:rPr lang="en-SG" sz="1800" b="0" i="1" smtClean="0">
                            <a:latin typeface="Cambria Math" panose="02040503050406030204" pitchFamily="18" charset="0"/>
                          </a:rPr>
                          <m:t>10</m:t>
                        </m:r>
                      </m:e>
                      <m:sup>
                        <m:r>
                          <a:rPr lang="en-SG" sz="1800" b="0" i="1" smtClean="0">
                            <a:latin typeface="Cambria Math" panose="02040503050406030204" pitchFamily="18" charset="0"/>
                          </a:rPr>
                          <m:t>−6</m:t>
                        </m:r>
                      </m:sup>
                    </m:sSup>
                  </m:oMath>
                </a14:m>
                <a:r>
                  <a:rPr lang="en-US" sz="1800" dirty="0">
                    <a:latin typeface="+mj-lt"/>
                  </a:rPr>
                  <a:t>)</a:t>
                </a:r>
              </a:p>
              <a:p>
                <a:r>
                  <a:rPr lang="en-US" sz="2000" b="1" dirty="0">
                    <a:latin typeface="+mj-lt"/>
                  </a:rPr>
                  <a:t>Competitors</a:t>
                </a:r>
              </a:p>
              <a:p>
                <a:pPr lvl="1"/>
                <a:r>
                  <a:rPr lang="en-US" sz="1800" dirty="0">
                    <a:latin typeface="+mj-lt"/>
                  </a:rPr>
                  <a:t>Monte-Carlo: </a:t>
                </a:r>
                <a:r>
                  <a:rPr lang="en-US" sz="1800" i="1" dirty="0">
                    <a:latin typeface="+mj-lt"/>
                  </a:rPr>
                  <a:t>random walks</a:t>
                </a:r>
              </a:p>
              <a:p>
                <a:pPr lvl="1"/>
                <a:r>
                  <a:rPr lang="en-SG" sz="1800" dirty="0" err="1">
                    <a:latin typeface="+mj-lt"/>
                  </a:rPr>
                  <a:t>ClusterHKPR</a:t>
                </a:r>
                <a:r>
                  <a:rPr lang="en-SG" sz="1800" dirty="0">
                    <a:latin typeface="+mj-lt"/>
                  </a:rPr>
                  <a:t>: </a:t>
                </a:r>
                <a:r>
                  <a:rPr lang="en-SG" sz="1800" i="1" dirty="0">
                    <a:latin typeface="+mj-lt"/>
                  </a:rPr>
                  <a:t>truncated random walks</a:t>
                </a:r>
                <a:endParaRPr lang="en-US" sz="1800" i="1" dirty="0">
                  <a:latin typeface="+mj-lt"/>
                </a:endParaRPr>
              </a:p>
              <a:p>
                <a:pPr lvl="1"/>
                <a:r>
                  <a:rPr lang="en-SG" sz="1800" dirty="0">
                    <a:latin typeface="+mj-lt"/>
                  </a:rPr>
                  <a:t>HK-Relax: </a:t>
                </a:r>
                <a:r>
                  <a:rPr lang="en-SG" sz="1800" i="1" dirty="0">
                    <a:latin typeface="+mj-lt"/>
                  </a:rPr>
                  <a:t>deterministic graph traversal</a:t>
                </a:r>
              </a:p>
              <a:p>
                <a:pPr lvl="1"/>
                <a:r>
                  <a:rPr lang="en-SG" sz="1800" dirty="0" err="1">
                    <a:latin typeface="+mj-lt"/>
                  </a:rPr>
                  <a:t>SimpleLocal</a:t>
                </a:r>
                <a:r>
                  <a:rPr lang="en-SG" sz="1800" dirty="0">
                    <a:latin typeface="+mj-lt"/>
                  </a:rPr>
                  <a:t>: </a:t>
                </a:r>
                <a:r>
                  <a:rPr lang="en-SG" sz="1800" i="1" dirty="0">
                    <a:latin typeface="+mj-lt"/>
                  </a:rPr>
                  <a:t>three-stage local max flow</a:t>
                </a:r>
              </a:p>
              <a:p>
                <a:pPr lvl="1"/>
                <a:r>
                  <a:rPr lang="en-SG" sz="1800" dirty="0">
                    <a:latin typeface="+mj-lt"/>
                  </a:rPr>
                  <a:t>CRD: </a:t>
                </a:r>
                <a:r>
                  <a:rPr lang="en-SG" sz="1800" i="1" dirty="0">
                    <a:latin typeface="+mj-lt"/>
                  </a:rPr>
                  <a:t>capacity releasing diffusion</a:t>
                </a:r>
              </a:p>
            </p:txBody>
          </p:sp>
        </mc:Choice>
        <mc:Fallback xmlns="">
          <p:sp>
            <p:nvSpPr>
              <p:cNvPr id="3" name="Content Placeholder 2">
                <a:extLst>
                  <a:ext uri="{FF2B5EF4-FFF2-40B4-BE49-F238E27FC236}">
                    <a16:creationId xmlns:a16="http://schemas.microsoft.com/office/drawing/2014/main" id="{5FD0A8E2-698A-4B29-AFD1-5FA427633E2F}"/>
                  </a:ext>
                </a:extLst>
              </p:cNvPr>
              <p:cNvSpPr>
                <a:spLocks noGrp="1" noRot="1" noChangeAspect="1" noMove="1" noResize="1" noEditPoints="1" noAdjustHandles="1" noChangeArrowheads="1" noChangeShapeType="1" noTextEdit="1"/>
              </p:cNvSpPr>
              <p:nvPr>
                <p:ph idx="1"/>
              </p:nvPr>
            </p:nvSpPr>
            <p:spPr>
              <a:xfrm>
                <a:off x="685800" y="1915211"/>
                <a:ext cx="7772400" cy="4114800"/>
              </a:xfrm>
              <a:blipFill>
                <a:blip r:embed="rId2"/>
                <a:stretch>
                  <a:fillRect l="-706" t="-741" b="-3852"/>
                </a:stretch>
              </a:blipFill>
            </p:spPr>
            <p:txBody>
              <a:bodyPr/>
              <a:lstStyle/>
              <a:p>
                <a:r>
                  <a:rPr lang="en-SG">
                    <a:noFill/>
                  </a:rPr>
                  <a:t> </a:t>
                </a:r>
              </a:p>
            </p:txBody>
          </p:sp>
        </mc:Fallback>
      </mc:AlternateContent>
      <p:grpSp>
        <p:nvGrpSpPr>
          <p:cNvPr id="11" name="Group 10">
            <a:extLst>
              <a:ext uri="{FF2B5EF4-FFF2-40B4-BE49-F238E27FC236}">
                <a16:creationId xmlns:a16="http://schemas.microsoft.com/office/drawing/2014/main" id="{A7BE27D4-C278-4B04-9000-EAEDA2ECB9D5}"/>
              </a:ext>
            </a:extLst>
          </p:cNvPr>
          <p:cNvGrpSpPr/>
          <p:nvPr/>
        </p:nvGrpSpPr>
        <p:grpSpPr>
          <a:xfrm>
            <a:off x="3635829" y="4380411"/>
            <a:ext cx="6305005" cy="1699056"/>
            <a:chOff x="3635829" y="4380411"/>
            <a:chExt cx="6305005" cy="16990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AE3D916-CF00-49B0-BD25-03997F43193D}"/>
                    </a:ext>
                  </a:extLst>
                </p:cNvPr>
                <p:cNvSpPr/>
                <p:nvPr/>
              </p:nvSpPr>
              <p:spPr>
                <a:xfrm>
                  <a:off x="3635829" y="4380411"/>
                  <a:ext cx="5969726" cy="341697"/>
                </a:xfrm>
                <a:prstGeom prst="rect">
                  <a:avLst/>
                </a:prstGeom>
              </p:spPr>
              <p:txBody>
                <a:bodyPr wrap="square">
                  <a:spAutoFit/>
                </a:bodyPr>
                <a:lstStyle/>
                <a:p>
                  <a:pPr lvl="1">
                    <a:spcBef>
                      <a:spcPct val="20000"/>
                    </a:spcBef>
                  </a:pPr>
                  <a14:m>
                    <m:oMathPara xmlns:m="http://schemas.openxmlformats.org/officeDocument/2006/math">
                      <m:oMathParaPr>
                        <m:jc m:val="centerGroup"/>
                      </m:oMathParaPr>
                      <m:oMath xmlns:m="http://schemas.openxmlformats.org/officeDocument/2006/math">
                        <m:sSub>
                          <m:sSubPr>
                            <m:ctrlPr>
                              <a:rPr lang="en-US" altLang="zh-CN" sz="1600" i="1" kern="0" baseline="0">
                                <a:solidFill>
                                  <a:srgbClr val="262626"/>
                                </a:solidFill>
                                <a:latin typeface="Cambria Math" panose="02040503050406030204" pitchFamily="18" charset="0"/>
                              </a:rPr>
                            </m:ctrlPr>
                          </m:sSubPr>
                          <m:e>
                            <m:r>
                              <a:rPr lang="zh-CN" altLang="en-US" sz="1600" i="1" kern="0" baseline="0">
                                <a:solidFill>
                                  <a:srgbClr val="262626"/>
                                </a:solidFill>
                                <a:latin typeface="Cambria Math" panose="02040503050406030204" pitchFamily="18" charset="0"/>
                              </a:rPr>
                              <m:t>𝜖</m:t>
                            </m:r>
                          </m:e>
                          <m:sub>
                            <m:r>
                              <a:rPr lang="en-SG" altLang="zh-CN" sz="1600" i="1" kern="0" baseline="0">
                                <a:solidFill>
                                  <a:srgbClr val="262626"/>
                                </a:solidFill>
                                <a:latin typeface="Cambria Math" panose="02040503050406030204" pitchFamily="18" charset="0"/>
                              </a:rPr>
                              <m:t>𝑟</m:t>
                            </m:r>
                          </m:sub>
                        </m:sSub>
                        <m:r>
                          <a:rPr lang="en-SG" altLang="zh-CN" sz="1600" i="1" kern="0" baseline="0">
                            <a:solidFill>
                              <a:srgbClr val="262626"/>
                            </a:solidFill>
                            <a:latin typeface="Cambria Math" panose="02040503050406030204" pitchFamily="18" charset="0"/>
                          </a:rPr>
                          <m:t>=0.5, </m:t>
                        </m:r>
                        <m:r>
                          <a:rPr lang="zh-CN" altLang="en-SG" sz="1600" i="1" kern="0" baseline="0">
                            <a:solidFill>
                              <a:srgbClr val="262626"/>
                            </a:solidFill>
                            <a:latin typeface="Cambria Math" panose="02040503050406030204" pitchFamily="18" charset="0"/>
                          </a:rPr>
                          <m:t>𝛿</m:t>
                        </m:r>
                        <m:r>
                          <a:rPr lang="en-SG" altLang="zh-CN" sz="1600" i="1" kern="0" baseline="0">
                            <a:solidFill>
                              <a:srgbClr val="262626"/>
                            </a:solidFill>
                            <a:latin typeface="Cambria Math" panose="02040503050406030204" pitchFamily="18" charset="0"/>
                          </a:rPr>
                          <m:t>=2</m:t>
                        </m:r>
                        <m:r>
                          <a:rPr lang="en-SG" altLang="zh-CN" sz="1600" i="1" kern="0" baseline="0">
                            <a:solidFill>
                              <a:srgbClr val="262626"/>
                            </a:solidFill>
                            <a:latin typeface="Cambria Math" panose="02040503050406030204" pitchFamily="18" charset="0"/>
                            <a:ea typeface="Cambria Math" panose="02040503050406030204" pitchFamily="18" charset="0"/>
                          </a:rPr>
                          <m:t>×</m:t>
                        </m:r>
                        <m:r>
                          <a:rPr lang="en-SG" altLang="zh-CN" sz="1600" i="1" kern="0" baseline="0">
                            <a:solidFill>
                              <a:srgbClr val="262626"/>
                            </a:solidFill>
                            <a:latin typeface="Cambria Math" panose="02040503050406030204" pitchFamily="18" charset="0"/>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rPr>
                            </m:ctrlPr>
                          </m:sSupPr>
                          <m:e>
                            <m:r>
                              <a:rPr lang="en-SG" altLang="zh-CN" sz="1600" i="1" kern="0" baseline="0">
                                <a:solidFill>
                                  <a:srgbClr val="262626"/>
                                </a:solidFill>
                                <a:latin typeface="Cambria Math" panose="02040503050406030204" pitchFamily="18" charset="0"/>
                                <a:ea typeface="Cambria Math" panose="02040503050406030204" pitchFamily="18" charset="0"/>
                              </a:rPr>
                              <m:t>10</m:t>
                            </m:r>
                          </m:e>
                          <m:sup>
                            <m:r>
                              <a:rPr lang="en-SG" altLang="zh-CN" sz="1600" i="1" kern="0" baseline="0">
                                <a:solidFill>
                                  <a:srgbClr val="262626"/>
                                </a:solidFill>
                                <a:latin typeface="Cambria Math" panose="02040503050406030204" pitchFamily="18" charset="0"/>
                                <a:ea typeface="Cambria Math" panose="02040503050406030204" pitchFamily="18" charset="0"/>
                              </a:rPr>
                              <m:t>−8</m:t>
                            </m:r>
                          </m:sup>
                        </m:sSup>
                        <m:r>
                          <a:rPr lang="en-SG" altLang="zh-CN" sz="1600" i="1" kern="0" baseline="0">
                            <a:solidFill>
                              <a:srgbClr val="262626"/>
                            </a:solidFill>
                            <a:latin typeface="Cambria Math" panose="02040503050406030204" pitchFamily="18" charset="0"/>
                            <a:ea typeface="Cambria Math" panose="02040503050406030204" pitchFamily="18" charset="0"/>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rPr>
                            </m:ctrlPr>
                          </m:sSupPr>
                          <m:e>
                            <m:r>
                              <a:rPr lang="en-SG" altLang="zh-CN" sz="1600" i="1" kern="0" baseline="0">
                                <a:solidFill>
                                  <a:srgbClr val="262626"/>
                                </a:solidFill>
                                <a:latin typeface="Cambria Math" panose="02040503050406030204" pitchFamily="18" charset="0"/>
                                <a:ea typeface="Cambria Math" panose="02040503050406030204" pitchFamily="18" charset="0"/>
                              </a:rPr>
                              <m:t>10</m:t>
                            </m:r>
                          </m:e>
                          <m:sup>
                            <m:r>
                              <a:rPr lang="en-SG" altLang="zh-CN" sz="1600" i="1" kern="0" baseline="0">
                                <a:solidFill>
                                  <a:srgbClr val="262626"/>
                                </a:solidFill>
                                <a:latin typeface="Cambria Math" panose="02040503050406030204" pitchFamily="18" charset="0"/>
                                <a:ea typeface="Cambria Math" panose="02040503050406030204" pitchFamily="18" charset="0"/>
                              </a:rPr>
                              <m:t>−7</m:t>
                            </m:r>
                          </m:sup>
                        </m:sSup>
                        <m:r>
                          <a:rPr lang="en-SG" altLang="zh-CN" sz="1600" i="1" kern="0" baseline="0">
                            <a:solidFill>
                              <a:srgbClr val="262626"/>
                            </a:solidFill>
                            <a:latin typeface="Cambria Math" panose="02040503050406030204" pitchFamily="18" charset="0"/>
                            <a:ea typeface="Cambria Math" panose="02040503050406030204" pitchFamily="18" charset="0"/>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rPr>
                            </m:ctrlPr>
                          </m:sSupPr>
                          <m:e>
                            <m:r>
                              <a:rPr lang="en-SG" altLang="zh-CN" sz="1600" i="1" kern="0" baseline="0">
                                <a:solidFill>
                                  <a:srgbClr val="262626"/>
                                </a:solidFill>
                                <a:latin typeface="Cambria Math" panose="02040503050406030204" pitchFamily="18" charset="0"/>
                                <a:ea typeface="Cambria Math" panose="02040503050406030204" pitchFamily="18" charset="0"/>
                              </a:rPr>
                              <m:t>10</m:t>
                            </m:r>
                          </m:e>
                          <m:sup>
                            <m:r>
                              <a:rPr lang="en-SG" altLang="zh-CN" sz="1600" i="1" kern="0" baseline="0">
                                <a:solidFill>
                                  <a:srgbClr val="262626"/>
                                </a:solidFill>
                                <a:latin typeface="Cambria Math" panose="02040503050406030204" pitchFamily="18" charset="0"/>
                                <a:ea typeface="Cambria Math" panose="02040503050406030204" pitchFamily="18" charset="0"/>
                              </a:rPr>
                              <m:t>−6</m:t>
                            </m:r>
                          </m:sup>
                        </m:sSup>
                        <m:r>
                          <a:rPr lang="en-SG" altLang="zh-CN" sz="1600" i="1" kern="0" baseline="0">
                            <a:solidFill>
                              <a:srgbClr val="262626"/>
                            </a:solidFill>
                            <a:latin typeface="Cambria Math" panose="02040503050406030204" pitchFamily="18" charset="0"/>
                            <a:ea typeface="Cambria Math" panose="02040503050406030204" pitchFamily="18" charset="0"/>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rPr>
                            </m:ctrlPr>
                          </m:sSupPr>
                          <m:e>
                            <m:r>
                              <a:rPr lang="en-SG" altLang="zh-CN" sz="1600" i="1" kern="0" baseline="0">
                                <a:solidFill>
                                  <a:srgbClr val="262626"/>
                                </a:solidFill>
                                <a:latin typeface="Cambria Math" panose="02040503050406030204" pitchFamily="18" charset="0"/>
                                <a:ea typeface="Cambria Math" panose="02040503050406030204" pitchFamily="18" charset="0"/>
                              </a:rPr>
                              <m:t>10</m:t>
                            </m:r>
                          </m:e>
                          <m:sup>
                            <m:r>
                              <a:rPr lang="en-SG" altLang="zh-CN" sz="1600" i="1" kern="0" baseline="0">
                                <a:solidFill>
                                  <a:srgbClr val="262626"/>
                                </a:solidFill>
                                <a:latin typeface="Cambria Math" panose="02040503050406030204" pitchFamily="18" charset="0"/>
                                <a:ea typeface="Cambria Math" panose="02040503050406030204" pitchFamily="18" charset="0"/>
                              </a:rPr>
                              <m:t>−5</m:t>
                            </m:r>
                          </m:sup>
                        </m:sSup>
                        <m:r>
                          <a:rPr lang="en-SG" altLang="zh-CN" sz="1600" i="1" kern="0" baseline="0">
                            <a:solidFill>
                              <a:srgbClr val="262626"/>
                            </a:solidFill>
                            <a:latin typeface="Cambria Math" panose="02040503050406030204" pitchFamily="18" charset="0"/>
                            <a:ea typeface="Cambria Math" panose="02040503050406030204" pitchFamily="18" charset="0"/>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rPr>
                            </m:ctrlPr>
                          </m:sSupPr>
                          <m:e>
                            <m:r>
                              <a:rPr lang="en-SG" altLang="zh-CN" sz="1600" i="1" kern="0" baseline="0">
                                <a:solidFill>
                                  <a:srgbClr val="262626"/>
                                </a:solidFill>
                                <a:latin typeface="Cambria Math" panose="02040503050406030204" pitchFamily="18" charset="0"/>
                                <a:ea typeface="Cambria Math" panose="02040503050406030204" pitchFamily="18" charset="0"/>
                              </a:rPr>
                              <m:t>10</m:t>
                            </m:r>
                          </m:e>
                          <m:sup>
                            <m:r>
                              <a:rPr lang="en-SG" altLang="zh-CN" sz="1600" i="1" kern="0" baseline="0">
                                <a:solidFill>
                                  <a:srgbClr val="262626"/>
                                </a:solidFill>
                                <a:latin typeface="Cambria Math" panose="02040503050406030204" pitchFamily="18" charset="0"/>
                                <a:ea typeface="Cambria Math" panose="02040503050406030204" pitchFamily="18" charset="0"/>
                              </a:rPr>
                              <m:t>−4</m:t>
                            </m:r>
                          </m:sup>
                        </m:sSup>
                        <m:r>
                          <a:rPr lang="en-SG" altLang="zh-CN" sz="1600" i="1" kern="0" baseline="0">
                            <a:solidFill>
                              <a:srgbClr val="262626"/>
                            </a:solidFill>
                            <a:latin typeface="Cambria Math" panose="02040503050406030204" pitchFamily="18" charset="0"/>
                          </a:rPr>
                          <m:t>}</m:t>
                        </m:r>
                      </m:oMath>
                    </m:oMathPara>
                  </a14:m>
                  <a:endParaRPr lang="en-US" altLang="zh-CN" sz="1600" kern="0" baseline="0" dirty="0">
                    <a:solidFill>
                      <a:srgbClr val="262626"/>
                    </a:solidFill>
                    <a:latin typeface="Times New Roman" panose="02020603050405020304"/>
                    <a:ea typeface="黑体" panose="02010609060101010101" pitchFamily="49" charset="-122"/>
                  </a:endParaRPr>
                </a:p>
              </p:txBody>
            </p:sp>
          </mc:Choice>
          <mc:Fallback xmlns="">
            <p:sp>
              <p:nvSpPr>
                <p:cNvPr id="5" name="Rectangle 4">
                  <a:extLst>
                    <a:ext uri="{FF2B5EF4-FFF2-40B4-BE49-F238E27FC236}">
                      <a16:creationId xmlns:a16="http://schemas.microsoft.com/office/drawing/2014/main" id="{6AE3D916-CF00-49B0-BD25-03997F43193D}"/>
                    </a:ext>
                  </a:extLst>
                </p:cNvPr>
                <p:cNvSpPr>
                  <a:spLocks noRot="1" noChangeAspect="1" noMove="1" noResize="1" noEditPoints="1" noAdjustHandles="1" noChangeArrowheads="1" noChangeShapeType="1" noTextEdit="1"/>
                </p:cNvSpPr>
                <p:nvPr/>
              </p:nvSpPr>
              <p:spPr>
                <a:xfrm>
                  <a:off x="3635829" y="4380411"/>
                  <a:ext cx="5969726" cy="341697"/>
                </a:xfrm>
                <a:prstGeom prst="rect">
                  <a:avLst/>
                </a:prstGeom>
                <a:blipFill>
                  <a:blip r:embed="rId3"/>
                  <a:stretch>
                    <a:fillRect b="-125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E4215A4-2918-4D83-8657-0AB389C663C7}"/>
                    </a:ext>
                  </a:extLst>
                </p:cNvPr>
                <p:cNvSpPr/>
                <p:nvPr/>
              </p:nvSpPr>
              <p:spPr>
                <a:xfrm>
                  <a:off x="4432663" y="4722108"/>
                  <a:ext cx="5508171" cy="338554"/>
                </a:xfrm>
                <a:prstGeom prst="rect">
                  <a:avLst/>
                </a:prstGeom>
              </p:spPr>
              <p:txBody>
                <a:bodyPr wrap="square">
                  <a:spAutoFit/>
                </a:bodyPr>
                <a:lstStyle/>
                <a:p>
                  <a:pPr lvl="1">
                    <a:spcBef>
                      <a:spcPct val="20000"/>
                    </a:spcBef>
                  </a:pPr>
                  <a14:m>
                    <m:oMathPara xmlns:m="http://schemas.openxmlformats.org/officeDocument/2006/math">
                      <m:oMathParaPr>
                        <m:jc m:val="centerGroup"/>
                      </m:oMathParaPr>
                      <m:oMath xmlns:m="http://schemas.openxmlformats.org/officeDocument/2006/math">
                        <m:r>
                          <a:rPr lang="en-US" sz="1600" i="1" kern="0" baseline="0">
                            <a:solidFill>
                              <a:srgbClr val="262626"/>
                            </a:solidFill>
                            <a:latin typeface="Cambria Math" panose="02040503050406030204" pitchFamily="18" charset="0"/>
                            <a:ea typeface="Cambria Math" panose="02040503050406030204" pitchFamily="18" charset="0"/>
                          </a:rPr>
                          <m:t>𝜖</m:t>
                        </m:r>
                        <m:r>
                          <a:rPr lang="en-SG" sz="1600" i="1" kern="0" baseline="0">
                            <a:solidFill>
                              <a:srgbClr val="262626"/>
                            </a:solidFill>
                            <a:latin typeface="Cambria Math" panose="02040503050406030204" pitchFamily="18" charset="0"/>
                            <a:ea typeface="Cambria Math" panose="02040503050406030204" pitchFamily="18" charset="0"/>
                          </a:rPr>
                          <m:t>={0 . 005 , 0 . 01 , 0 . 02 , 0 . 05 , 0 . 1}</m:t>
                        </m:r>
                      </m:oMath>
                    </m:oMathPara>
                  </a14:m>
                  <a:endParaRPr lang="en-US" sz="1600" kern="0" baseline="0" dirty="0">
                    <a:solidFill>
                      <a:srgbClr val="262626"/>
                    </a:solidFill>
                    <a:latin typeface="Times New Roman" panose="02020603050405020304"/>
                    <a:ea typeface="+mn-ea"/>
                  </a:endParaRPr>
                </a:p>
              </p:txBody>
            </p:sp>
          </mc:Choice>
          <mc:Fallback xmlns="">
            <p:sp>
              <p:nvSpPr>
                <p:cNvPr id="6" name="Rectangle 5">
                  <a:extLst>
                    <a:ext uri="{FF2B5EF4-FFF2-40B4-BE49-F238E27FC236}">
                      <a16:creationId xmlns:a16="http://schemas.microsoft.com/office/drawing/2014/main" id="{5E4215A4-2918-4D83-8657-0AB389C663C7}"/>
                    </a:ext>
                  </a:extLst>
                </p:cNvPr>
                <p:cNvSpPr>
                  <a:spLocks noRot="1" noChangeAspect="1" noMove="1" noResize="1" noEditPoints="1" noAdjustHandles="1" noChangeArrowheads="1" noChangeShapeType="1" noTextEdit="1"/>
                </p:cNvSpPr>
                <p:nvPr/>
              </p:nvSpPr>
              <p:spPr>
                <a:xfrm>
                  <a:off x="4432663" y="4722108"/>
                  <a:ext cx="5508171" cy="338554"/>
                </a:xfrm>
                <a:prstGeom prst="rect">
                  <a:avLst/>
                </a:prstGeom>
                <a:blipFill>
                  <a:blip r:embed="rId4"/>
                  <a:stretch>
                    <a:fillRect b="-1272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1218039-A993-4BB9-9A88-88E63C246278}"/>
                    </a:ext>
                  </a:extLst>
                </p:cNvPr>
                <p:cNvSpPr/>
                <p:nvPr/>
              </p:nvSpPr>
              <p:spPr>
                <a:xfrm>
                  <a:off x="5349256" y="5060662"/>
                  <a:ext cx="3314689" cy="341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kern="0" baseline="0">
                                <a:solidFill>
                                  <a:srgbClr val="262626"/>
                                </a:solidFill>
                                <a:latin typeface="Cambria Math" panose="02040503050406030204" pitchFamily="18" charset="0"/>
                                <a:cs typeface="+mn-cs"/>
                              </a:rPr>
                            </m:ctrlPr>
                          </m:sSubPr>
                          <m:e>
                            <m:r>
                              <a:rPr lang="zh-CN" altLang="en-US" sz="1600" i="1" kern="0" baseline="0">
                                <a:solidFill>
                                  <a:srgbClr val="262626"/>
                                </a:solidFill>
                                <a:latin typeface="Cambria Math" panose="02040503050406030204" pitchFamily="18" charset="0"/>
                                <a:cs typeface="+mn-cs"/>
                              </a:rPr>
                              <m:t>𝜖</m:t>
                            </m:r>
                          </m:e>
                          <m:sub>
                            <m:r>
                              <a:rPr lang="en-SG" altLang="zh-CN" sz="1600" i="1" kern="0" baseline="0">
                                <a:solidFill>
                                  <a:srgbClr val="262626"/>
                                </a:solidFill>
                                <a:latin typeface="Cambria Math" panose="02040503050406030204" pitchFamily="18" charset="0"/>
                                <a:cs typeface="+mn-cs"/>
                              </a:rPr>
                              <m:t>𝑎</m:t>
                            </m:r>
                          </m:sub>
                        </m:sSub>
                        <m:r>
                          <a:rPr lang="en-SG" altLang="zh-CN" sz="1600" i="1" kern="0" baseline="0">
                            <a:solidFill>
                              <a:srgbClr val="262626"/>
                            </a:solidFill>
                            <a:latin typeface="Cambria Math" panose="02040503050406030204" pitchFamily="18" charset="0"/>
                            <a:cs typeface="+mn-cs"/>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cs typeface="+mn-cs"/>
                              </a:rPr>
                            </m:ctrlPr>
                          </m:sSupPr>
                          <m:e>
                            <m:r>
                              <a:rPr lang="en-SG" altLang="zh-CN" sz="1600" i="1" kern="0" baseline="0">
                                <a:solidFill>
                                  <a:srgbClr val="262626"/>
                                </a:solidFill>
                                <a:latin typeface="Cambria Math" panose="02040503050406030204" pitchFamily="18" charset="0"/>
                                <a:ea typeface="Cambria Math" panose="02040503050406030204" pitchFamily="18" charset="0"/>
                                <a:cs typeface="+mn-cs"/>
                              </a:rPr>
                              <m:t>10</m:t>
                            </m:r>
                          </m:e>
                          <m:sup>
                            <m:r>
                              <a:rPr lang="en-SG" altLang="zh-CN" sz="1600" i="1" kern="0" baseline="0">
                                <a:solidFill>
                                  <a:srgbClr val="262626"/>
                                </a:solidFill>
                                <a:latin typeface="Cambria Math" panose="02040503050406030204" pitchFamily="18" charset="0"/>
                                <a:ea typeface="Cambria Math" panose="02040503050406030204" pitchFamily="18" charset="0"/>
                                <a:cs typeface="+mn-cs"/>
                              </a:rPr>
                              <m:t>−8</m:t>
                            </m:r>
                          </m:sup>
                        </m:sSup>
                        <m:r>
                          <a:rPr lang="en-SG" altLang="zh-CN" sz="1600" i="1" kern="0" baseline="0">
                            <a:solidFill>
                              <a:srgbClr val="262626"/>
                            </a:solidFill>
                            <a:latin typeface="Cambria Math" panose="02040503050406030204" pitchFamily="18" charset="0"/>
                            <a:ea typeface="Cambria Math" panose="02040503050406030204" pitchFamily="18" charset="0"/>
                            <a:cs typeface="+mn-cs"/>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cs typeface="+mn-cs"/>
                              </a:rPr>
                            </m:ctrlPr>
                          </m:sSupPr>
                          <m:e>
                            <m:r>
                              <a:rPr lang="en-SG" altLang="zh-CN" sz="1600" i="1" kern="0" baseline="0">
                                <a:solidFill>
                                  <a:srgbClr val="262626"/>
                                </a:solidFill>
                                <a:latin typeface="Cambria Math" panose="02040503050406030204" pitchFamily="18" charset="0"/>
                                <a:ea typeface="Cambria Math" panose="02040503050406030204" pitchFamily="18" charset="0"/>
                                <a:cs typeface="+mn-cs"/>
                              </a:rPr>
                              <m:t>10</m:t>
                            </m:r>
                          </m:e>
                          <m:sup>
                            <m:r>
                              <a:rPr lang="en-SG" altLang="zh-CN" sz="1600" i="1" kern="0" baseline="0">
                                <a:solidFill>
                                  <a:srgbClr val="262626"/>
                                </a:solidFill>
                                <a:latin typeface="Cambria Math" panose="02040503050406030204" pitchFamily="18" charset="0"/>
                                <a:ea typeface="Cambria Math" panose="02040503050406030204" pitchFamily="18" charset="0"/>
                                <a:cs typeface="+mn-cs"/>
                              </a:rPr>
                              <m:t>−7</m:t>
                            </m:r>
                          </m:sup>
                        </m:sSup>
                        <m:r>
                          <a:rPr lang="en-SG" altLang="zh-CN" sz="1600" i="1" kern="0" baseline="0">
                            <a:solidFill>
                              <a:srgbClr val="262626"/>
                            </a:solidFill>
                            <a:latin typeface="Cambria Math" panose="02040503050406030204" pitchFamily="18" charset="0"/>
                            <a:ea typeface="Cambria Math" panose="02040503050406030204" pitchFamily="18" charset="0"/>
                            <a:cs typeface="+mn-cs"/>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cs typeface="+mn-cs"/>
                              </a:rPr>
                            </m:ctrlPr>
                          </m:sSupPr>
                          <m:e>
                            <m:r>
                              <a:rPr lang="en-SG" altLang="zh-CN" sz="1600" i="1" kern="0" baseline="0">
                                <a:solidFill>
                                  <a:srgbClr val="262626"/>
                                </a:solidFill>
                                <a:latin typeface="Cambria Math" panose="02040503050406030204" pitchFamily="18" charset="0"/>
                                <a:ea typeface="Cambria Math" panose="02040503050406030204" pitchFamily="18" charset="0"/>
                                <a:cs typeface="+mn-cs"/>
                              </a:rPr>
                              <m:t>10</m:t>
                            </m:r>
                          </m:e>
                          <m:sup>
                            <m:r>
                              <a:rPr lang="en-SG" altLang="zh-CN" sz="1600" i="1" kern="0" baseline="0">
                                <a:solidFill>
                                  <a:srgbClr val="262626"/>
                                </a:solidFill>
                                <a:latin typeface="Cambria Math" panose="02040503050406030204" pitchFamily="18" charset="0"/>
                                <a:ea typeface="Cambria Math" panose="02040503050406030204" pitchFamily="18" charset="0"/>
                                <a:cs typeface="+mn-cs"/>
                              </a:rPr>
                              <m:t>−6</m:t>
                            </m:r>
                          </m:sup>
                        </m:sSup>
                        <m:r>
                          <a:rPr lang="en-SG" altLang="zh-CN" sz="1600" i="1" kern="0" baseline="0">
                            <a:solidFill>
                              <a:srgbClr val="262626"/>
                            </a:solidFill>
                            <a:latin typeface="Cambria Math" panose="02040503050406030204" pitchFamily="18" charset="0"/>
                            <a:ea typeface="Cambria Math" panose="02040503050406030204" pitchFamily="18" charset="0"/>
                            <a:cs typeface="+mn-cs"/>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cs typeface="+mn-cs"/>
                              </a:rPr>
                            </m:ctrlPr>
                          </m:sSupPr>
                          <m:e>
                            <m:r>
                              <a:rPr lang="en-SG" altLang="zh-CN" sz="1600" i="1" kern="0" baseline="0">
                                <a:solidFill>
                                  <a:srgbClr val="262626"/>
                                </a:solidFill>
                                <a:latin typeface="Cambria Math" panose="02040503050406030204" pitchFamily="18" charset="0"/>
                                <a:ea typeface="Cambria Math" panose="02040503050406030204" pitchFamily="18" charset="0"/>
                                <a:cs typeface="+mn-cs"/>
                              </a:rPr>
                              <m:t>10</m:t>
                            </m:r>
                          </m:e>
                          <m:sup>
                            <m:r>
                              <a:rPr lang="en-SG" altLang="zh-CN" sz="1600" i="1" kern="0" baseline="0">
                                <a:solidFill>
                                  <a:srgbClr val="262626"/>
                                </a:solidFill>
                                <a:latin typeface="Cambria Math" panose="02040503050406030204" pitchFamily="18" charset="0"/>
                                <a:ea typeface="Cambria Math" panose="02040503050406030204" pitchFamily="18" charset="0"/>
                                <a:cs typeface="+mn-cs"/>
                              </a:rPr>
                              <m:t>−5</m:t>
                            </m:r>
                          </m:sup>
                        </m:sSup>
                        <m:r>
                          <a:rPr lang="en-SG" altLang="zh-CN" sz="1600" i="1" kern="0" baseline="0">
                            <a:solidFill>
                              <a:srgbClr val="262626"/>
                            </a:solidFill>
                            <a:latin typeface="Cambria Math" panose="02040503050406030204" pitchFamily="18" charset="0"/>
                            <a:ea typeface="Cambria Math" panose="02040503050406030204" pitchFamily="18" charset="0"/>
                            <a:cs typeface="+mn-cs"/>
                          </a:rPr>
                          <m:t>,</m:t>
                        </m:r>
                        <m:sSup>
                          <m:sSupPr>
                            <m:ctrlPr>
                              <a:rPr lang="en-SG" altLang="zh-CN" sz="1600" i="1" kern="0" baseline="0">
                                <a:solidFill>
                                  <a:srgbClr val="262626"/>
                                </a:solidFill>
                                <a:latin typeface="Cambria Math" panose="02040503050406030204" pitchFamily="18" charset="0"/>
                                <a:ea typeface="Cambria Math" panose="02040503050406030204" pitchFamily="18" charset="0"/>
                                <a:cs typeface="+mn-cs"/>
                              </a:rPr>
                            </m:ctrlPr>
                          </m:sSupPr>
                          <m:e>
                            <m:r>
                              <a:rPr lang="en-SG" altLang="zh-CN" sz="1600" i="1" kern="0" baseline="0">
                                <a:solidFill>
                                  <a:srgbClr val="262626"/>
                                </a:solidFill>
                                <a:latin typeface="Cambria Math" panose="02040503050406030204" pitchFamily="18" charset="0"/>
                                <a:ea typeface="Cambria Math" panose="02040503050406030204" pitchFamily="18" charset="0"/>
                                <a:cs typeface="+mn-cs"/>
                              </a:rPr>
                              <m:t>10</m:t>
                            </m:r>
                          </m:e>
                          <m:sup>
                            <m:r>
                              <a:rPr lang="en-SG" altLang="zh-CN" sz="1600" i="1" kern="0" baseline="0">
                                <a:solidFill>
                                  <a:srgbClr val="262626"/>
                                </a:solidFill>
                                <a:latin typeface="Cambria Math" panose="02040503050406030204" pitchFamily="18" charset="0"/>
                                <a:ea typeface="Cambria Math" panose="02040503050406030204" pitchFamily="18" charset="0"/>
                                <a:cs typeface="+mn-cs"/>
                              </a:rPr>
                              <m:t>−4</m:t>
                            </m:r>
                          </m:sup>
                        </m:sSup>
                        <m:r>
                          <a:rPr lang="en-SG" altLang="zh-CN" sz="1600" i="1" kern="0" baseline="0">
                            <a:solidFill>
                              <a:srgbClr val="262626"/>
                            </a:solidFill>
                            <a:latin typeface="Cambria Math" panose="02040503050406030204" pitchFamily="18" charset="0"/>
                            <a:cs typeface="+mn-cs"/>
                          </a:rPr>
                          <m:t>}</m:t>
                        </m:r>
                      </m:oMath>
                    </m:oMathPara>
                  </a14:m>
                  <a:endParaRPr lang="en-SG" sz="1800" dirty="0"/>
                </a:p>
              </p:txBody>
            </p:sp>
          </mc:Choice>
          <mc:Fallback xmlns="">
            <p:sp>
              <p:nvSpPr>
                <p:cNvPr id="7" name="Rectangle 6">
                  <a:extLst>
                    <a:ext uri="{FF2B5EF4-FFF2-40B4-BE49-F238E27FC236}">
                      <a16:creationId xmlns:a16="http://schemas.microsoft.com/office/drawing/2014/main" id="{31218039-A993-4BB9-9A88-88E63C246278}"/>
                    </a:ext>
                  </a:extLst>
                </p:cNvPr>
                <p:cNvSpPr>
                  <a:spLocks noRot="1" noChangeAspect="1" noMove="1" noResize="1" noEditPoints="1" noAdjustHandles="1" noChangeArrowheads="1" noChangeShapeType="1" noTextEdit="1"/>
                </p:cNvSpPr>
                <p:nvPr/>
              </p:nvSpPr>
              <p:spPr>
                <a:xfrm>
                  <a:off x="5349256" y="5060662"/>
                  <a:ext cx="3314689" cy="341697"/>
                </a:xfrm>
                <a:prstGeom prst="rect">
                  <a:avLst/>
                </a:prstGeom>
                <a:blipFill>
                  <a:blip r:embed="rId5"/>
                  <a:stretch>
                    <a:fillRect b="-125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3F8307A-ACDD-4CD3-BFAA-219998839D81}"/>
                    </a:ext>
                  </a:extLst>
                </p:cNvPr>
                <p:cNvSpPr/>
                <p:nvPr/>
              </p:nvSpPr>
              <p:spPr>
                <a:xfrm>
                  <a:off x="4833257" y="5421123"/>
                  <a:ext cx="5107577" cy="338554"/>
                </a:xfrm>
                <a:prstGeom prst="rect">
                  <a:avLst/>
                </a:prstGeom>
              </p:spPr>
              <p:txBody>
                <a:bodyPr wrap="square">
                  <a:spAutoFit/>
                </a:bodyPr>
                <a:lstStyle/>
                <a:p>
                  <a:pPr lvl="1">
                    <a:spcBef>
                      <a:spcPct val="20000"/>
                    </a:spcBef>
                  </a:pPr>
                  <a14:m>
                    <m:oMathPara xmlns:m="http://schemas.openxmlformats.org/officeDocument/2006/math">
                      <m:oMathParaPr>
                        <m:jc m:val="centerGroup"/>
                      </m:oMathParaPr>
                      <m:oMath xmlns:m="http://schemas.openxmlformats.org/officeDocument/2006/math">
                        <m:r>
                          <a:rPr lang="en-US" sz="1600" i="1" kern="0" baseline="0">
                            <a:solidFill>
                              <a:srgbClr val="262626"/>
                            </a:solidFill>
                            <a:latin typeface="Cambria Math" panose="02040503050406030204" pitchFamily="18" charset="0"/>
                            <a:ea typeface="Cambria Math" panose="02040503050406030204" pitchFamily="18" charset="0"/>
                          </a:rPr>
                          <m:t>𝛿</m:t>
                        </m:r>
                        <m:r>
                          <a:rPr lang="en-SG" sz="1600" i="1" kern="0" baseline="0">
                            <a:solidFill>
                              <a:srgbClr val="262626"/>
                            </a:solidFill>
                            <a:latin typeface="Cambria Math" panose="02040503050406030204" pitchFamily="18" charset="0"/>
                            <a:ea typeface="Cambria Math" panose="02040503050406030204" pitchFamily="18" charset="0"/>
                          </a:rPr>
                          <m:t>={ 0 . 005 , 0 . 01 , 0 . 02 , 0 . 05 , 0 . 1 }</m:t>
                        </m:r>
                      </m:oMath>
                    </m:oMathPara>
                  </a14:m>
                  <a:endParaRPr lang="en-US" sz="1600" kern="0" baseline="0" dirty="0">
                    <a:solidFill>
                      <a:srgbClr val="262626"/>
                    </a:solidFill>
                    <a:latin typeface="Times New Roman" panose="02020603050405020304"/>
                    <a:ea typeface="+mn-ea"/>
                  </a:endParaRPr>
                </a:p>
              </p:txBody>
            </p:sp>
          </mc:Choice>
          <mc:Fallback xmlns="">
            <p:sp>
              <p:nvSpPr>
                <p:cNvPr id="8" name="Rectangle 7">
                  <a:extLst>
                    <a:ext uri="{FF2B5EF4-FFF2-40B4-BE49-F238E27FC236}">
                      <a16:creationId xmlns:a16="http://schemas.microsoft.com/office/drawing/2014/main" id="{63F8307A-ACDD-4CD3-BFAA-219998839D81}"/>
                    </a:ext>
                  </a:extLst>
                </p:cNvPr>
                <p:cNvSpPr>
                  <a:spLocks noRot="1" noChangeAspect="1" noMove="1" noResize="1" noEditPoints="1" noAdjustHandles="1" noChangeArrowheads="1" noChangeShapeType="1" noTextEdit="1"/>
                </p:cNvSpPr>
                <p:nvPr/>
              </p:nvSpPr>
              <p:spPr>
                <a:xfrm>
                  <a:off x="4833257" y="5421123"/>
                  <a:ext cx="5107577" cy="338554"/>
                </a:xfrm>
                <a:prstGeom prst="rect">
                  <a:avLst/>
                </a:prstGeom>
                <a:blipFill>
                  <a:blip r:embed="rId6"/>
                  <a:stretch>
                    <a:fillRect b="-1071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D3554B2-23DD-43CD-869F-CB60382A8E2C}"/>
                    </a:ext>
                  </a:extLst>
                </p:cNvPr>
                <p:cNvSpPr/>
                <p:nvPr/>
              </p:nvSpPr>
              <p:spPr>
                <a:xfrm>
                  <a:off x="4432663" y="5740913"/>
                  <a:ext cx="2849178" cy="338554"/>
                </a:xfrm>
                <a:prstGeom prst="rect">
                  <a:avLst/>
                </a:prstGeom>
              </p:spPr>
              <p:txBody>
                <a:bodyPr wrap="none">
                  <a:spAutoFit/>
                </a:bodyPr>
                <a:lstStyle/>
                <a:p>
                  <a:pPr lvl="1">
                    <a:spcBef>
                      <a:spcPct val="20000"/>
                    </a:spcBef>
                  </a:pPr>
                  <a14:m>
                    <m:oMathPara xmlns:m="http://schemas.openxmlformats.org/officeDocument/2006/math">
                      <m:oMathParaPr>
                        <m:jc m:val="centerGroup"/>
                      </m:oMathParaPr>
                      <m:oMath xmlns:m="http://schemas.openxmlformats.org/officeDocument/2006/math">
                        <m:r>
                          <a:rPr lang="en-SG" sz="1600" i="1" kern="0" baseline="0">
                            <a:solidFill>
                              <a:srgbClr val="262626"/>
                            </a:solidFill>
                            <a:latin typeface="Cambria Math" panose="02040503050406030204" pitchFamily="18" charset="0"/>
                            <a:ea typeface="+mn-ea"/>
                          </a:rPr>
                          <m:t>𝑇</m:t>
                        </m:r>
                        <m:r>
                          <a:rPr lang="en-SG" sz="1600" i="1" kern="0" baseline="0">
                            <a:solidFill>
                              <a:srgbClr val="262626"/>
                            </a:solidFill>
                            <a:latin typeface="Cambria Math" panose="02040503050406030204" pitchFamily="18" charset="0"/>
                            <a:ea typeface="+mn-ea"/>
                          </a:rPr>
                          <m:t>={ 7 , 10 , 15 , 20 , 30 }</m:t>
                        </m:r>
                      </m:oMath>
                    </m:oMathPara>
                  </a14:m>
                  <a:endParaRPr lang="en-SG" sz="1600" kern="0" baseline="0" dirty="0">
                    <a:solidFill>
                      <a:srgbClr val="262626"/>
                    </a:solidFill>
                    <a:latin typeface="Times New Roman" panose="02020603050405020304"/>
                    <a:ea typeface="+mn-ea"/>
                  </a:endParaRPr>
                </a:p>
              </p:txBody>
            </p:sp>
          </mc:Choice>
          <mc:Fallback xmlns="">
            <p:sp>
              <p:nvSpPr>
                <p:cNvPr id="9" name="Rectangle 8">
                  <a:extLst>
                    <a:ext uri="{FF2B5EF4-FFF2-40B4-BE49-F238E27FC236}">
                      <a16:creationId xmlns:a16="http://schemas.microsoft.com/office/drawing/2014/main" id="{3D3554B2-23DD-43CD-869F-CB60382A8E2C}"/>
                    </a:ext>
                  </a:extLst>
                </p:cNvPr>
                <p:cNvSpPr>
                  <a:spLocks noRot="1" noChangeAspect="1" noMove="1" noResize="1" noEditPoints="1" noAdjustHandles="1" noChangeArrowheads="1" noChangeShapeType="1" noTextEdit="1"/>
                </p:cNvSpPr>
                <p:nvPr/>
              </p:nvSpPr>
              <p:spPr>
                <a:xfrm>
                  <a:off x="4432663" y="5740913"/>
                  <a:ext cx="2849178" cy="338554"/>
                </a:xfrm>
                <a:prstGeom prst="rect">
                  <a:avLst/>
                </a:prstGeom>
                <a:blipFill>
                  <a:blip r:embed="rId7"/>
                  <a:stretch>
                    <a:fillRect b="-12727"/>
                  </a:stretch>
                </a:blipFill>
              </p:spPr>
              <p:txBody>
                <a:bodyPr/>
                <a:lstStyle/>
                <a:p>
                  <a:r>
                    <a:rPr lang="en-SG">
                      <a:noFill/>
                    </a:rPr>
                    <a:t> </a:t>
                  </a:r>
                </a:p>
              </p:txBody>
            </p:sp>
          </mc:Fallback>
        </mc:AlternateContent>
      </p:grpSp>
    </p:spTree>
    <p:extLst>
      <p:ext uri="{BB962C8B-B14F-4D97-AF65-F5344CB8AC3E}">
        <p14:creationId xmlns:p14="http://schemas.microsoft.com/office/powerpoint/2010/main" val="116501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US" dirty="0"/>
              <a:t>Ranking Accuracy of Normalized HKPR</a:t>
            </a:r>
            <a:endParaRPr lang="en-SG" dirty="0"/>
          </a:p>
        </p:txBody>
      </p:sp>
      <p:pic>
        <p:nvPicPr>
          <p:cNvPr id="4" name="Picture 3">
            <a:extLst>
              <a:ext uri="{FF2B5EF4-FFF2-40B4-BE49-F238E27FC236}">
                <a16:creationId xmlns:a16="http://schemas.microsoft.com/office/drawing/2014/main" id="{AFC11D34-EF56-4160-BD0C-6B548B00F891}"/>
              </a:ext>
            </a:extLst>
          </p:cNvPr>
          <p:cNvPicPr>
            <a:picLocks noChangeAspect="1"/>
          </p:cNvPicPr>
          <p:nvPr/>
        </p:nvPicPr>
        <p:blipFill>
          <a:blip r:embed="rId3"/>
          <a:stretch>
            <a:fillRect/>
          </a:stretch>
        </p:blipFill>
        <p:spPr>
          <a:xfrm>
            <a:off x="561457" y="2340626"/>
            <a:ext cx="7918515" cy="2144289"/>
          </a:xfrm>
          <a:prstGeom prst="rect">
            <a:avLst/>
          </a:prstGeom>
        </p:spPr>
      </p:pic>
    </p:spTree>
    <p:extLst>
      <p:ext uri="{BB962C8B-B14F-4D97-AF65-F5344CB8AC3E}">
        <p14:creationId xmlns:p14="http://schemas.microsoft.com/office/powerpoint/2010/main" val="250396661"/>
      </p:ext>
    </p:extLst>
  </p:cSld>
  <p:clrMapOvr>
    <a:masterClrMapping/>
  </p:clrMapOvr>
  <mc:AlternateContent xmlns:mc="http://schemas.openxmlformats.org/markup-compatibility/2006" xmlns:p14="http://schemas.microsoft.com/office/powerpoint/2010/main">
    <mc:Choice Requires="p14">
      <p:transition spd="slow" p14:dur="2000" advTm="1063"/>
    </mc:Choice>
    <mc:Fallback xmlns="">
      <p:transition spd="slow" advTm="106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US" dirty="0"/>
              <a:t>Comparison between TEA and TEA+</a:t>
            </a:r>
            <a:endParaRPr lang="en-SG" dirty="0"/>
          </a:p>
        </p:txBody>
      </p:sp>
      <p:pic>
        <p:nvPicPr>
          <p:cNvPr id="4" name="Picture 3">
            <a:extLst>
              <a:ext uri="{FF2B5EF4-FFF2-40B4-BE49-F238E27FC236}">
                <a16:creationId xmlns:a16="http://schemas.microsoft.com/office/drawing/2014/main" id="{B6A6DD52-D70F-4F97-B354-0230678AD34E}"/>
              </a:ext>
            </a:extLst>
          </p:cNvPr>
          <p:cNvPicPr>
            <a:picLocks noChangeAspect="1"/>
          </p:cNvPicPr>
          <p:nvPr/>
        </p:nvPicPr>
        <p:blipFill>
          <a:blip r:embed="rId3"/>
          <a:stretch>
            <a:fillRect/>
          </a:stretch>
        </p:blipFill>
        <p:spPr>
          <a:xfrm>
            <a:off x="331947" y="1752600"/>
            <a:ext cx="8480106" cy="3985967"/>
          </a:xfrm>
          <a:prstGeom prst="rect">
            <a:avLst/>
          </a:prstGeom>
        </p:spPr>
      </p:pic>
    </p:spTree>
    <p:extLst>
      <p:ext uri="{BB962C8B-B14F-4D97-AF65-F5344CB8AC3E}">
        <p14:creationId xmlns:p14="http://schemas.microsoft.com/office/powerpoint/2010/main" val="463936643"/>
      </p:ext>
    </p:extLst>
  </p:cSld>
  <p:clrMapOvr>
    <a:masterClrMapping/>
  </p:clrMapOvr>
  <mc:AlternateContent xmlns:mc="http://schemas.openxmlformats.org/markup-compatibility/2006" xmlns:p14="http://schemas.microsoft.com/office/powerpoint/2010/main">
    <mc:Choice Requires="p14">
      <p:transition spd="slow" p14:dur="2000" advTm="717"/>
    </mc:Choice>
    <mc:Fallback xmlns="">
      <p:transition spd="slow" advTm="71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4D05-A6C2-4C90-8232-71C7110A23C4}"/>
              </a:ext>
            </a:extLst>
          </p:cNvPr>
          <p:cNvSpPr>
            <a:spLocks noGrp="1"/>
          </p:cNvSpPr>
          <p:nvPr>
            <p:ph type="title"/>
          </p:nvPr>
        </p:nvSpPr>
        <p:spPr/>
        <p:txBody>
          <a:bodyPr/>
          <a:lstStyle/>
          <a:p>
            <a:r>
              <a:rPr lang="en-SG" dirty="0"/>
              <a:t>Comparisons with Competitors</a:t>
            </a:r>
          </a:p>
        </p:txBody>
      </p:sp>
      <p:pic>
        <p:nvPicPr>
          <p:cNvPr id="5" name="Picture 4">
            <a:extLst>
              <a:ext uri="{FF2B5EF4-FFF2-40B4-BE49-F238E27FC236}">
                <a16:creationId xmlns:a16="http://schemas.microsoft.com/office/drawing/2014/main" id="{161A8FC0-D285-4C3F-93AD-860C37B9BE70}"/>
              </a:ext>
            </a:extLst>
          </p:cNvPr>
          <p:cNvPicPr>
            <a:picLocks noChangeAspect="1"/>
          </p:cNvPicPr>
          <p:nvPr/>
        </p:nvPicPr>
        <p:blipFill>
          <a:blip r:embed="rId2"/>
          <a:stretch>
            <a:fillRect/>
          </a:stretch>
        </p:blipFill>
        <p:spPr>
          <a:xfrm>
            <a:off x="395926" y="1981200"/>
            <a:ext cx="8352148" cy="3881230"/>
          </a:xfrm>
          <a:prstGeom prst="rect">
            <a:avLst/>
          </a:prstGeom>
        </p:spPr>
      </p:pic>
    </p:spTree>
    <p:extLst>
      <p:ext uri="{BB962C8B-B14F-4D97-AF65-F5344CB8AC3E}">
        <p14:creationId xmlns:p14="http://schemas.microsoft.com/office/powerpoint/2010/main" val="82157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ED3A59-1854-4FA6-873D-E7A63B81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305" y="1741556"/>
            <a:ext cx="1663270" cy="1560190"/>
          </a:xfrm>
          <a:prstGeom prst="rect">
            <a:avLst/>
          </a:prstGeom>
        </p:spPr>
      </p:pic>
      <p:sp>
        <p:nvSpPr>
          <p:cNvPr id="2" name="Title 1">
            <a:extLst>
              <a:ext uri="{FF2B5EF4-FFF2-40B4-BE49-F238E27FC236}">
                <a16:creationId xmlns:a16="http://schemas.microsoft.com/office/drawing/2014/main" id="{4AB14CBA-B00F-4738-AE66-AC0A4AD9AB9D}"/>
              </a:ext>
            </a:extLst>
          </p:cNvPr>
          <p:cNvSpPr>
            <a:spLocks noGrp="1"/>
          </p:cNvSpPr>
          <p:nvPr>
            <p:ph type="title"/>
          </p:nvPr>
        </p:nvSpPr>
        <p:spPr/>
        <p:txBody>
          <a:bodyPr/>
          <a:lstStyle/>
          <a:p>
            <a:r>
              <a:rPr lang="en-SG" dirty="0"/>
              <a:t>Applications</a:t>
            </a:r>
          </a:p>
        </p:txBody>
      </p:sp>
      <p:sp>
        <p:nvSpPr>
          <p:cNvPr id="3" name="Content Placeholder 2">
            <a:extLst>
              <a:ext uri="{FF2B5EF4-FFF2-40B4-BE49-F238E27FC236}">
                <a16:creationId xmlns:a16="http://schemas.microsoft.com/office/drawing/2014/main" id="{E5FF81ED-C169-4865-914E-D90C5B12BB43}"/>
              </a:ext>
            </a:extLst>
          </p:cNvPr>
          <p:cNvSpPr>
            <a:spLocks noGrp="1"/>
          </p:cNvSpPr>
          <p:nvPr>
            <p:ph idx="1"/>
          </p:nvPr>
        </p:nvSpPr>
        <p:spPr>
          <a:xfrm>
            <a:off x="685800" y="1752600"/>
            <a:ext cx="7772400" cy="4495800"/>
          </a:xfrm>
        </p:spPr>
        <p:txBody>
          <a:bodyPr/>
          <a:lstStyle/>
          <a:p>
            <a:pPr>
              <a:buFont typeface="Wingdings" panose="05000000000000000000" pitchFamily="2" charset="2"/>
              <a:buChar char="§"/>
            </a:pPr>
            <a:r>
              <a:rPr lang="en-SG" dirty="0">
                <a:latin typeface="+mj-lt"/>
              </a:rPr>
              <a:t>Community detection</a:t>
            </a:r>
          </a:p>
          <a:p>
            <a:pPr lvl="1">
              <a:buSzPct val="60000"/>
              <a:buFont typeface="Wingdings" panose="05000000000000000000" pitchFamily="2" charset="2"/>
              <a:buChar char="q"/>
            </a:pPr>
            <a:r>
              <a:rPr lang="en-SG" sz="2400" dirty="0">
                <a:latin typeface="+mj-lt"/>
              </a:rPr>
              <a:t>[</a:t>
            </a:r>
            <a:r>
              <a:rPr lang="en-SG" sz="2400" dirty="0" err="1">
                <a:latin typeface="+mj-lt"/>
              </a:rPr>
              <a:t>Leskovec</a:t>
            </a:r>
            <a:r>
              <a:rPr lang="en-SG" sz="2400" dirty="0">
                <a:latin typeface="+mj-lt"/>
              </a:rPr>
              <a:t> </a:t>
            </a:r>
            <a:r>
              <a:rPr lang="en-SG" sz="2400" i="1" dirty="0">
                <a:latin typeface="+mj-lt"/>
              </a:rPr>
              <a:t>et al</a:t>
            </a:r>
            <a:r>
              <a:rPr lang="en-SG" sz="2400" dirty="0">
                <a:latin typeface="+mj-lt"/>
              </a:rPr>
              <a:t>. WWW’2010]</a:t>
            </a:r>
          </a:p>
          <a:p>
            <a:pPr lvl="1">
              <a:buSzPct val="60000"/>
              <a:buFont typeface="Wingdings" panose="05000000000000000000" pitchFamily="2" charset="2"/>
              <a:buChar char="q"/>
            </a:pPr>
            <a:r>
              <a:rPr lang="en-SG" sz="2400" dirty="0">
                <a:latin typeface="+mj-lt"/>
              </a:rPr>
              <a:t>[Wang </a:t>
            </a:r>
            <a:r>
              <a:rPr lang="en-SG" sz="2400" i="1" dirty="0">
                <a:latin typeface="+mj-lt"/>
              </a:rPr>
              <a:t>et al</a:t>
            </a:r>
            <a:r>
              <a:rPr lang="en-SG" sz="2400" dirty="0">
                <a:latin typeface="+mj-lt"/>
              </a:rPr>
              <a:t>. VLDB’2015]</a:t>
            </a:r>
          </a:p>
          <a:p>
            <a:pPr>
              <a:buFont typeface="Wingdings" panose="05000000000000000000" pitchFamily="2" charset="2"/>
              <a:buChar char="§"/>
            </a:pPr>
            <a:r>
              <a:rPr lang="en-SG" dirty="0">
                <a:latin typeface="+mj-lt"/>
              </a:rPr>
              <a:t>Image segmentation</a:t>
            </a:r>
          </a:p>
          <a:p>
            <a:pPr lvl="1">
              <a:buSzPct val="60000"/>
              <a:buFont typeface="Wingdings" panose="05000000000000000000" pitchFamily="2" charset="2"/>
              <a:buChar char="q"/>
            </a:pPr>
            <a:r>
              <a:rPr lang="en-SG" sz="2400" dirty="0">
                <a:latin typeface="+mj-lt"/>
              </a:rPr>
              <a:t>[</a:t>
            </a:r>
            <a:r>
              <a:rPr lang="en-SG" sz="2400" dirty="0" err="1">
                <a:latin typeface="+mj-lt"/>
              </a:rPr>
              <a:t>Felzenszwalb</a:t>
            </a:r>
            <a:r>
              <a:rPr lang="en-SG" sz="2400" dirty="0">
                <a:latin typeface="+mj-lt"/>
              </a:rPr>
              <a:t> </a:t>
            </a:r>
            <a:r>
              <a:rPr lang="en-SG" sz="2400" i="1" dirty="0">
                <a:latin typeface="+mj-lt"/>
              </a:rPr>
              <a:t>et al</a:t>
            </a:r>
            <a:r>
              <a:rPr lang="en-SG" sz="2400" dirty="0">
                <a:latin typeface="+mj-lt"/>
              </a:rPr>
              <a:t>. IJCV’2004]</a:t>
            </a:r>
          </a:p>
          <a:p>
            <a:pPr lvl="1">
              <a:buSzPct val="60000"/>
              <a:buFont typeface="Wingdings" panose="05000000000000000000" pitchFamily="2" charset="2"/>
              <a:buChar char="q"/>
            </a:pPr>
            <a:r>
              <a:rPr lang="en-SG" sz="2400" dirty="0">
                <a:latin typeface="+mj-lt"/>
              </a:rPr>
              <a:t>[Tolliver </a:t>
            </a:r>
            <a:r>
              <a:rPr lang="en-SG" sz="2400" i="1" dirty="0">
                <a:latin typeface="+mj-lt"/>
              </a:rPr>
              <a:t>et al</a:t>
            </a:r>
            <a:r>
              <a:rPr lang="en-SG" sz="2400" dirty="0">
                <a:latin typeface="+mj-lt"/>
              </a:rPr>
              <a:t>. CVPR’2006.]</a:t>
            </a:r>
          </a:p>
          <a:p>
            <a:pPr>
              <a:buFont typeface="Wingdings" panose="05000000000000000000" pitchFamily="2" charset="2"/>
              <a:buChar char="§"/>
            </a:pPr>
            <a:r>
              <a:rPr lang="en-SG" dirty="0">
                <a:latin typeface="+mj-lt"/>
              </a:rPr>
              <a:t>Protein grouping</a:t>
            </a:r>
          </a:p>
          <a:p>
            <a:pPr lvl="1">
              <a:buSzPct val="60000"/>
              <a:buFont typeface="Wingdings" panose="05000000000000000000" pitchFamily="2" charset="2"/>
              <a:buChar char="q"/>
            </a:pPr>
            <a:r>
              <a:rPr lang="en-SG" sz="2400" dirty="0">
                <a:latin typeface="+mj-lt"/>
              </a:rPr>
              <a:t>[</a:t>
            </a:r>
            <a:r>
              <a:rPr lang="en-SG" sz="2400" dirty="0" err="1">
                <a:latin typeface="+mj-lt"/>
              </a:rPr>
              <a:t>Voevodski</a:t>
            </a:r>
            <a:r>
              <a:rPr lang="en-SG" sz="2400" dirty="0">
                <a:latin typeface="+mj-lt"/>
              </a:rPr>
              <a:t> </a:t>
            </a:r>
            <a:r>
              <a:rPr lang="en-SG" sz="2400" i="1" dirty="0">
                <a:latin typeface="+mj-lt"/>
              </a:rPr>
              <a:t>et al</a:t>
            </a:r>
            <a:r>
              <a:rPr lang="en-SG" sz="2400" dirty="0">
                <a:latin typeface="+mj-lt"/>
              </a:rPr>
              <a:t>. BMC Bioinformatics’2009]</a:t>
            </a:r>
          </a:p>
          <a:p>
            <a:pPr lvl="1">
              <a:buSzPct val="60000"/>
              <a:buFont typeface="Wingdings" panose="05000000000000000000" pitchFamily="2" charset="2"/>
              <a:buChar char="q"/>
            </a:pPr>
            <a:r>
              <a:rPr lang="en-SG" sz="2400" dirty="0">
                <a:latin typeface="+mj-lt"/>
              </a:rPr>
              <a:t>[Liao </a:t>
            </a:r>
            <a:r>
              <a:rPr lang="en-SG" sz="2400" i="1" dirty="0">
                <a:latin typeface="+mj-lt"/>
              </a:rPr>
              <a:t>et al</a:t>
            </a:r>
            <a:r>
              <a:rPr lang="en-SG" sz="2400" dirty="0">
                <a:latin typeface="+mj-lt"/>
              </a:rPr>
              <a:t>. Bioinformatics’2009]</a:t>
            </a:r>
          </a:p>
        </p:txBody>
      </p:sp>
      <p:grpSp>
        <p:nvGrpSpPr>
          <p:cNvPr id="4" name="Group 3">
            <a:extLst>
              <a:ext uri="{FF2B5EF4-FFF2-40B4-BE49-F238E27FC236}">
                <a16:creationId xmlns:a16="http://schemas.microsoft.com/office/drawing/2014/main" id="{E83775A5-8059-46C3-830E-41ADA62B2B29}"/>
              </a:ext>
            </a:extLst>
          </p:cNvPr>
          <p:cNvGrpSpPr/>
          <p:nvPr/>
        </p:nvGrpSpPr>
        <p:grpSpPr>
          <a:xfrm>
            <a:off x="5807341" y="3361328"/>
            <a:ext cx="1633894" cy="1233597"/>
            <a:chOff x="5035771" y="2609850"/>
            <a:chExt cx="3810000" cy="2857500"/>
          </a:xfrm>
        </p:grpSpPr>
        <p:pic>
          <p:nvPicPr>
            <p:cNvPr id="1032" name="Picture 8" descr="http://cs.brown.edu/people/pfelzens/segment/beach-seg.gif">
              <a:extLst>
                <a:ext uri="{FF2B5EF4-FFF2-40B4-BE49-F238E27FC236}">
                  <a16:creationId xmlns:a16="http://schemas.microsoft.com/office/drawing/2014/main" id="{A58614C1-8C70-4054-858D-4A3A94280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771" y="2609850"/>
              <a:ext cx="190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cs.brown.edu/people/pfelzens/segment/beach.gif">
              <a:extLst>
                <a:ext uri="{FF2B5EF4-FFF2-40B4-BE49-F238E27FC236}">
                  <a16:creationId xmlns:a16="http://schemas.microsoft.com/office/drawing/2014/main" id="{D9E32177-91CD-430A-BAC9-C22B7F668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771" y="2609850"/>
              <a:ext cx="1905000" cy="2857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5.gif (90668 bytes)">
            <a:extLst>
              <a:ext uri="{FF2B5EF4-FFF2-40B4-BE49-F238E27FC236}">
                <a16:creationId xmlns:a16="http://schemas.microsoft.com/office/drawing/2014/main" id="{DA3ED1A3-6FCE-4B03-9B5A-9D9AB8FEE7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615" t="1734" r="10724" b="3185"/>
          <a:stretch/>
        </p:blipFill>
        <p:spPr bwMode="auto">
          <a:xfrm>
            <a:off x="7229019" y="4520782"/>
            <a:ext cx="1604212" cy="156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06478"/>
      </p:ext>
    </p:extLst>
  </p:cSld>
  <p:clrMapOvr>
    <a:masterClrMapping/>
  </p:clrMapOvr>
  <mc:AlternateContent xmlns:mc="http://schemas.openxmlformats.org/markup-compatibility/2006" xmlns:p14="http://schemas.microsoft.com/office/powerpoint/2010/main">
    <mc:Choice Requires="p14">
      <p:transition spd="slow" p14:dur="2000" advTm="17490"/>
    </mc:Choice>
    <mc:Fallback xmlns="">
      <p:transition spd="slow" advTm="1749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A038-36CE-4B7B-ACF8-C8EC9116BF77}"/>
              </a:ext>
            </a:extLst>
          </p:cNvPr>
          <p:cNvSpPr>
            <a:spLocks noGrp="1"/>
          </p:cNvSpPr>
          <p:nvPr>
            <p:ph type="title"/>
          </p:nvPr>
        </p:nvSpPr>
        <p:spPr/>
        <p:txBody>
          <a:bodyPr/>
          <a:lstStyle/>
          <a:p>
            <a:r>
              <a:rPr lang="en-SG" dirty="0"/>
              <a:t>TEA+ VS. FORA: Accuracy Guarantees</a:t>
            </a:r>
          </a:p>
        </p:txBody>
      </p:sp>
      <p:sp>
        <p:nvSpPr>
          <p:cNvPr id="3" name="Content Placeholder 2">
            <a:extLst>
              <a:ext uri="{FF2B5EF4-FFF2-40B4-BE49-F238E27FC236}">
                <a16:creationId xmlns:a16="http://schemas.microsoft.com/office/drawing/2014/main" id="{47DCC65F-29C4-4360-99D8-A539D75A2528}"/>
              </a:ext>
            </a:extLst>
          </p:cNvPr>
          <p:cNvSpPr>
            <a:spLocks noGrp="1"/>
          </p:cNvSpPr>
          <p:nvPr>
            <p:ph idx="1"/>
          </p:nvPr>
        </p:nvSpPr>
        <p:spPr/>
        <p:txBody>
          <a:bodyPr/>
          <a:lstStyle/>
          <a:p>
            <a:r>
              <a:rPr lang="en-US" dirty="0">
                <a:latin typeface="+mj-lt"/>
              </a:rPr>
              <a:t>FORA: for each node’s PPR</a:t>
            </a:r>
          </a:p>
          <a:p>
            <a:endParaRPr lang="en-US" dirty="0">
              <a:latin typeface="+mj-lt"/>
            </a:endParaRPr>
          </a:p>
          <a:p>
            <a:endParaRPr lang="en-US" dirty="0">
              <a:latin typeface="+mj-lt"/>
            </a:endParaRPr>
          </a:p>
          <a:p>
            <a:r>
              <a:rPr lang="en-US" dirty="0">
                <a:latin typeface="+mj-lt"/>
              </a:rPr>
              <a:t>TEA+: for each node’s normalized HKPR</a:t>
            </a:r>
            <a:br>
              <a:rPr lang="en-US" dirty="0">
                <a:latin typeface="+mj-lt"/>
              </a:rPr>
            </a:br>
            <a:endParaRPr lang="en-US" dirty="0">
              <a:latin typeface="+mj-lt"/>
            </a:endParaRPr>
          </a:p>
          <a:p>
            <a:endParaRPr lang="en-US" dirty="0">
              <a:latin typeface="+mj-lt"/>
            </a:endParaRPr>
          </a:p>
          <a:p>
            <a:endParaRPr lang="en-SG" dirty="0">
              <a:latin typeface="+mj-lt"/>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E9A2864-C259-4D04-AB7E-484DD0ED9A1D}"/>
                  </a:ext>
                </a:extLst>
              </p:cNvPr>
              <p:cNvSpPr/>
              <p:nvPr/>
            </p:nvSpPr>
            <p:spPr>
              <a:xfrm>
                <a:off x="685800" y="2937712"/>
                <a:ext cx="7916091" cy="491288"/>
              </a:xfrm>
              <a:prstGeom prst="rect">
                <a:avLst/>
              </a:prstGeom>
            </p:spPr>
            <p:txBody>
              <a:bodyPr wrap="square">
                <a:spAutoFit/>
              </a:bodyPr>
              <a:lstStyle/>
              <a:p>
                <a:pPr lvl="0" fontAlgn="auto">
                  <a:spcBef>
                    <a:spcPts val="0"/>
                  </a:spcBef>
                  <a:spcAft>
                    <a:spcPts val="0"/>
                  </a:spcAft>
                </a:pPr>
                <a14:m>
                  <m:oMathPara xmlns:m="http://schemas.openxmlformats.org/officeDocument/2006/math">
                    <m:oMathParaPr>
                      <m:jc m:val="centerGroup"/>
                    </m:oMathParaPr>
                    <m:oMath xmlns:m="http://schemas.openxmlformats.org/officeDocument/2006/math">
                      <m:r>
                        <a:rPr lang="en-SG" i="1" baseline="0" smtClean="0">
                          <a:solidFill>
                            <a:srgbClr val="262626"/>
                          </a:solidFill>
                          <a:latin typeface="Cambria Math" panose="02040503050406030204" pitchFamily="18" charset="0"/>
                          <a:ea typeface="Cambria Math" panose="02040503050406030204" pitchFamily="18" charset="0"/>
                          <a:cs typeface="+mn-cs"/>
                        </a:rPr>
                        <m:t>ℙ</m:t>
                      </m:r>
                      <m:d>
                        <m:dPr>
                          <m:begChr m:val="["/>
                          <m:endChr m:val="]"/>
                          <m:ctrlPr>
                            <a:rPr lang="en-SG" i="1" baseline="0">
                              <a:solidFill>
                                <a:srgbClr val="262626"/>
                              </a:solidFill>
                              <a:latin typeface="Cambria Math" panose="02040503050406030204" pitchFamily="18" charset="0"/>
                              <a:ea typeface="Cambria Math" panose="02040503050406030204" pitchFamily="18" charset="0"/>
                              <a:cs typeface="+mn-cs"/>
                            </a:rPr>
                          </m:ctrlPr>
                        </m:dPr>
                        <m:e>
                          <m:d>
                            <m:dPr>
                              <m:begChr m:val="|"/>
                              <m:endChr m:val="|"/>
                              <m:ctrlPr>
                                <a:rPr lang="en-SG" i="1" baseline="0">
                                  <a:solidFill>
                                    <a:srgbClr val="262626"/>
                                  </a:solidFill>
                                  <a:latin typeface="Cambria Math" panose="02040503050406030204" pitchFamily="18" charset="0"/>
                                </a:rPr>
                              </m:ctrlPr>
                            </m:dPr>
                            <m:e>
                              <m:sSub>
                                <m:sSubPr>
                                  <m:ctrlPr>
                                    <a:rPr lang="en-SG" i="1" baseline="0">
                                      <a:solidFill>
                                        <a:srgbClr val="262626"/>
                                      </a:solidFill>
                                      <a:latin typeface="Cambria Math" panose="02040503050406030204" pitchFamily="18" charset="0"/>
                                      <a:ea typeface="Cambria Math" panose="02040503050406030204" pitchFamily="18" charset="0"/>
                                    </a:rPr>
                                  </m:ctrlPr>
                                </m:sSubPr>
                                <m:e>
                                  <m:r>
                                    <a:rPr lang="en-SG" i="1" baseline="0">
                                      <a:solidFill>
                                        <a:srgbClr val="262626"/>
                                      </a:solidFill>
                                      <a:latin typeface="Cambria Math" panose="02040503050406030204" pitchFamily="18" charset="0"/>
                                      <a:ea typeface="Cambria Math" panose="02040503050406030204" pitchFamily="18" charset="0"/>
                                    </a:rPr>
                                    <m:t>𝜋</m:t>
                                  </m:r>
                                </m:e>
                                <m:sub>
                                  <m:r>
                                    <a:rPr lang="en-SG" i="1" baseline="0">
                                      <a:solidFill>
                                        <a:srgbClr val="262626"/>
                                      </a:solidFill>
                                      <a:latin typeface="Cambria Math" panose="02040503050406030204" pitchFamily="18" charset="0"/>
                                      <a:ea typeface="Cambria Math" panose="02040503050406030204" pitchFamily="18" charset="0"/>
                                    </a:rPr>
                                    <m:t>𝑠</m:t>
                                  </m:r>
                                </m:sub>
                              </m:sSub>
                              <m:d>
                                <m:dPr>
                                  <m:begChr m:val="["/>
                                  <m:endChr m:val="]"/>
                                  <m:ctrlPr>
                                    <a:rPr lang="en-SG" i="1" baseline="0">
                                      <a:solidFill>
                                        <a:srgbClr val="262626"/>
                                      </a:solidFill>
                                      <a:latin typeface="Cambria Math" panose="02040503050406030204" pitchFamily="18" charset="0"/>
                                      <a:ea typeface="Cambria Math" panose="02040503050406030204" pitchFamily="18" charset="0"/>
                                    </a:rPr>
                                  </m:ctrlPr>
                                </m:dPr>
                                <m:e>
                                  <m:r>
                                    <a:rPr lang="en-SG" i="1" baseline="0">
                                      <a:solidFill>
                                        <a:srgbClr val="262626"/>
                                      </a:solidFill>
                                      <a:latin typeface="Cambria Math" panose="02040503050406030204" pitchFamily="18" charset="0"/>
                                      <a:ea typeface="Cambria Math" panose="02040503050406030204" pitchFamily="18" charset="0"/>
                                    </a:rPr>
                                    <m:t>𝑣</m:t>
                                  </m:r>
                                </m:e>
                              </m:d>
                              <m:r>
                                <a:rPr lang="en-SG" b="0" i="1" baseline="0" smtClean="0">
                                  <a:solidFill>
                                    <a:srgbClr val="262626"/>
                                  </a:solidFill>
                                  <a:latin typeface="Cambria Math" panose="02040503050406030204" pitchFamily="18" charset="0"/>
                                </a:rPr>
                                <m:t>−</m:t>
                              </m:r>
                              <m:sSub>
                                <m:sSubPr>
                                  <m:ctrlPr>
                                    <a:rPr lang="en-SG" i="1" baseline="0">
                                      <a:solidFill>
                                        <a:srgbClr val="262626"/>
                                      </a:solidFill>
                                      <a:latin typeface="Cambria Math" panose="02040503050406030204" pitchFamily="18" charset="0"/>
                                    </a:rPr>
                                  </m:ctrlPr>
                                </m:sSubPr>
                                <m:e>
                                  <m:acc>
                                    <m:accPr>
                                      <m:chr m:val="̂"/>
                                      <m:ctrlPr>
                                        <a:rPr lang="en-SG" i="1" baseline="0">
                                          <a:solidFill>
                                            <a:srgbClr val="262626"/>
                                          </a:solidFill>
                                          <a:latin typeface="Cambria Math" panose="02040503050406030204" pitchFamily="18" charset="0"/>
                                        </a:rPr>
                                      </m:ctrlPr>
                                    </m:accPr>
                                    <m:e>
                                      <m:r>
                                        <a:rPr lang="en-SG" i="1" baseline="0">
                                          <a:solidFill>
                                            <a:srgbClr val="262626"/>
                                          </a:solidFill>
                                          <a:latin typeface="Cambria Math" panose="02040503050406030204" pitchFamily="18" charset="0"/>
                                          <a:ea typeface="Cambria Math" panose="02040503050406030204" pitchFamily="18" charset="0"/>
                                        </a:rPr>
                                        <m:t>𝜋</m:t>
                                      </m:r>
                                    </m:e>
                                  </m:acc>
                                </m:e>
                                <m:sub>
                                  <m:r>
                                    <a:rPr lang="en-SG" i="1" baseline="0">
                                      <a:solidFill>
                                        <a:srgbClr val="262626"/>
                                      </a:solidFill>
                                      <a:latin typeface="Cambria Math" panose="02040503050406030204" pitchFamily="18" charset="0"/>
                                    </a:rPr>
                                    <m:t>𝑠</m:t>
                                  </m:r>
                                </m:sub>
                              </m:sSub>
                              <m:d>
                                <m:dPr>
                                  <m:begChr m:val="["/>
                                  <m:endChr m:val="]"/>
                                  <m:ctrlPr>
                                    <a:rPr lang="en-SG" i="1" baseline="0">
                                      <a:solidFill>
                                        <a:srgbClr val="262626"/>
                                      </a:solidFill>
                                      <a:latin typeface="Cambria Math" panose="02040503050406030204" pitchFamily="18" charset="0"/>
                                    </a:rPr>
                                  </m:ctrlPr>
                                </m:dPr>
                                <m:e>
                                  <m:r>
                                    <a:rPr lang="en-SG" i="1" baseline="0">
                                      <a:solidFill>
                                        <a:srgbClr val="262626"/>
                                      </a:solidFill>
                                      <a:latin typeface="Cambria Math" panose="02040503050406030204" pitchFamily="18" charset="0"/>
                                    </a:rPr>
                                    <m:t>𝑣</m:t>
                                  </m:r>
                                </m:e>
                              </m:d>
                            </m:e>
                          </m:d>
                          <m:r>
                            <a:rPr lang="en-SG" i="1" baseline="0">
                              <a:solidFill>
                                <a:srgbClr val="262626"/>
                              </a:solidFill>
                              <a:latin typeface="Cambria Math" panose="02040503050406030204" pitchFamily="18" charset="0"/>
                            </a:rPr>
                            <m:t>≤</m:t>
                          </m:r>
                          <m:sSub>
                            <m:sSubPr>
                              <m:ctrlPr>
                                <a:rPr lang="en-SG" i="1" baseline="0">
                                  <a:solidFill>
                                    <a:srgbClr val="262626"/>
                                  </a:solidFill>
                                  <a:latin typeface="Cambria Math" panose="02040503050406030204" pitchFamily="18" charset="0"/>
                                </a:rPr>
                              </m:ctrlPr>
                            </m:sSubPr>
                            <m:e>
                              <m:r>
                                <a:rPr lang="en-SG" i="1" baseline="0">
                                  <a:solidFill>
                                    <a:srgbClr val="262626"/>
                                  </a:solidFill>
                                  <a:latin typeface="Cambria Math" panose="02040503050406030204" pitchFamily="18" charset="0"/>
                                  <a:ea typeface="Cambria Math" panose="02040503050406030204" pitchFamily="18" charset="0"/>
                                </a:rPr>
                                <m:t>𝜖</m:t>
                              </m:r>
                            </m:e>
                            <m:sub>
                              <m:r>
                                <a:rPr lang="en-SG" i="1" baseline="0">
                                  <a:solidFill>
                                    <a:srgbClr val="262626"/>
                                  </a:solidFill>
                                  <a:latin typeface="Cambria Math" panose="02040503050406030204" pitchFamily="18" charset="0"/>
                                </a:rPr>
                                <m:t>𝑟</m:t>
                              </m:r>
                            </m:sub>
                          </m:sSub>
                          <m:r>
                            <a:rPr lang="en-SG" i="1" baseline="0">
                              <a:solidFill>
                                <a:srgbClr val="262626"/>
                              </a:solidFill>
                              <a:latin typeface="Cambria Math" panose="02040503050406030204" pitchFamily="18" charset="0"/>
                              <a:ea typeface="Cambria Math" panose="02040503050406030204" pitchFamily="18" charset="0"/>
                            </a:rPr>
                            <m:t>∗</m:t>
                          </m:r>
                          <m:sSub>
                            <m:sSubPr>
                              <m:ctrlPr>
                                <a:rPr lang="en-SG" i="1" baseline="0">
                                  <a:solidFill>
                                    <a:srgbClr val="262626"/>
                                  </a:solidFill>
                                  <a:latin typeface="Cambria Math" panose="02040503050406030204" pitchFamily="18" charset="0"/>
                                  <a:ea typeface="Cambria Math" panose="02040503050406030204" pitchFamily="18" charset="0"/>
                                </a:rPr>
                              </m:ctrlPr>
                            </m:sSubPr>
                            <m:e>
                              <m:r>
                                <a:rPr lang="en-SG" i="1" baseline="0">
                                  <a:solidFill>
                                    <a:srgbClr val="262626"/>
                                  </a:solidFill>
                                  <a:latin typeface="Cambria Math" panose="02040503050406030204" pitchFamily="18" charset="0"/>
                                  <a:ea typeface="Cambria Math" panose="02040503050406030204" pitchFamily="18" charset="0"/>
                                </a:rPr>
                                <m:t>𝜋</m:t>
                              </m:r>
                            </m:e>
                            <m:sub>
                              <m:r>
                                <a:rPr lang="en-SG" i="1" baseline="0">
                                  <a:solidFill>
                                    <a:srgbClr val="262626"/>
                                  </a:solidFill>
                                  <a:latin typeface="Cambria Math" panose="02040503050406030204" pitchFamily="18" charset="0"/>
                                  <a:ea typeface="Cambria Math" panose="02040503050406030204" pitchFamily="18" charset="0"/>
                                </a:rPr>
                                <m:t>𝑠</m:t>
                              </m:r>
                            </m:sub>
                          </m:sSub>
                          <m:d>
                            <m:dPr>
                              <m:begChr m:val="["/>
                              <m:endChr m:val="]"/>
                              <m:ctrlPr>
                                <a:rPr lang="en-SG" i="1" baseline="0">
                                  <a:solidFill>
                                    <a:srgbClr val="262626"/>
                                  </a:solidFill>
                                  <a:latin typeface="Cambria Math" panose="02040503050406030204" pitchFamily="18" charset="0"/>
                                  <a:ea typeface="Cambria Math" panose="02040503050406030204" pitchFamily="18" charset="0"/>
                                </a:rPr>
                              </m:ctrlPr>
                            </m:dPr>
                            <m:e>
                              <m:r>
                                <a:rPr lang="en-SG" i="1" baseline="0">
                                  <a:solidFill>
                                    <a:srgbClr val="262626"/>
                                  </a:solidFill>
                                  <a:latin typeface="Cambria Math" panose="02040503050406030204" pitchFamily="18" charset="0"/>
                                  <a:ea typeface="Cambria Math" panose="02040503050406030204" pitchFamily="18" charset="0"/>
                                </a:rPr>
                                <m:t>𝑣</m:t>
                              </m:r>
                            </m:e>
                          </m:d>
                          <m:r>
                            <a:rPr lang="en-SG" b="0" i="1" baseline="0" smtClean="0">
                              <a:solidFill>
                                <a:srgbClr val="262626"/>
                              </a:solidFill>
                              <a:latin typeface="Cambria Math" panose="02040503050406030204" pitchFamily="18" charset="0"/>
                              <a:ea typeface="Cambria Math" panose="02040503050406030204" pitchFamily="18" charset="0"/>
                            </a:rPr>
                            <m:t>  ,</m:t>
                          </m:r>
                          <m:r>
                            <m:rPr>
                              <m:sty m:val="p"/>
                            </m:rPr>
                            <a:rPr lang="en-SG" baseline="0">
                              <a:solidFill>
                                <a:srgbClr val="262626"/>
                              </a:solidFill>
                              <a:latin typeface="Cambria Math" panose="02040503050406030204" pitchFamily="18" charset="0"/>
                            </a:rPr>
                            <m:t>if</m:t>
                          </m:r>
                          <m:r>
                            <a:rPr lang="en-SG" b="0" i="0" baseline="0" smtClean="0">
                              <a:solidFill>
                                <a:srgbClr val="262626"/>
                              </a:solidFill>
                              <a:latin typeface="Cambria Math" panose="02040503050406030204" pitchFamily="18" charset="0"/>
                            </a:rPr>
                            <m:t>   </m:t>
                          </m:r>
                          <m:sSub>
                            <m:sSubPr>
                              <m:ctrlPr>
                                <a:rPr lang="en-SG" i="1" baseline="0">
                                  <a:solidFill>
                                    <a:srgbClr val="262626"/>
                                  </a:solidFill>
                                  <a:latin typeface="Cambria Math" panose="02040503050406030204" pitchFamily="18" charset="0"/>
                                  <a:ea typeface="Cambria Math" panose="02040503050406030204" pitchFamily="18" charset="0"/>
                                </a:rPr>
                              </m:ctrlPr>
                            </m:sSubPr>
                            <m:e>
                              <m:r>
                                <a:rPr lang="en-SG" i="1" baseline="0">
                                  <a:solidFill>
                                    <a:srgbClr val="262626"/>
                                  </a:solidFill>
                                  <a:latin typeface="Cambria Math" panose="02040503050406030204" pitchFamily="18" charset="0"/>
                                  <a:ea typeface="Cambria Math" panose="02040503050406030204" pitchFamily="18" charset="0"/>
                                </a:rPr>
                                <m:t>𝜋</m:t>
                              </m:r>
                            </m:e>
                            <m:sub>
                              <m:r>
                                <a:rPr lang="en-SG" i="1" baseline="0">
                                  <a:solidFill>
                                    <a:srgbClr val="262626"/>
                                  </a:solidFill>
                                  <a:latin typeface="Cambria Math" panose="02040503050406030204" pitchFamily="18" charset="0"/>
                                  <a:ea typeface="Cambria Math" panose="02040503050406030204" pitchFamily="18" charset="0"/>
                                </a:rPr>
                                <m:t>𝑠</m:t>
                              </m:r>
                            </m:sub>
                          </m:sSub>
                          <m:d>
                            <m:dPr>
                              <m:begChr m:val="["/>
                              <m:endChr m:val="]"/>
                              <m:ctrlPr>
                                <a:rPr lang="en-SG" i="1" baseline="0">
                                  <a:solidFill>
                                    <a:srgbClr val="262626"/>
                                  </a:solidFill>
                                  <a:latin typeface="Cambria Math" panose="02040503050406030204" pitchFamily="18" charset="0"/>
                                  <a:ea typeface="Cambria Math" panose="02040503050406030204" pitchFamily="18" charset="0"/>
                                </a:rPr>
                              </m:ctrlPr>
                            </m:dPr>
                            <m:e>
                              <m:r>
                                <a:rPr lang="en-SG" i="1" baseline="0">
                                  <a:solidFill>
                                    <a:srgbClr val="262626"/>
                                  </a:solidFill>
                                  <a:latin typeface="Cambria Math" panose="02040503050406030204" pitchFamily="18" charset="0"/>
                                  <a:ea typeface="Cambria Math" panose="02040503050406030204" pitchFamily="18" charset="0"/>
                                </a:rPr>
                                <m:t>𝑣</m:t>
                              </m:r>
                            </m:e>
                          </m:d>
                          <m:r>
                            <a:rPr lang="en-SG" i="1" baseline="0">
                              <a:solidFill>
                                <a:srgbClr val="262626"/>
                              </a:solidFill>
                              <a:latin typeface="Cambria Math" panose="02040503050406030204" pitchFamily="18" charset="0"/>
                              <a:ea typeface="Cambria Math" panose="02040503050406030204" pitchFamily="18" charset="0"/>
                            </a:rPr>
                            <m:t>&gt;</m:t>
                          </m:r>
                          <m:r>
                            <a:rPr lang="en-SG" i="1" baseline="0">
                              <a:solidFill>
                                <a:srgbClr val="262626"/>
                              </a:solidFill>
                              <a:latin typeface="Cambria Math" panose="02040503050406030204" pitchFamily="18" charset="0"/>
                              <a:ea typeface="Cambria Math" panose="02040503050406030204" pitchFamily="18" charset="0"/>
                            </a:rPr>
                            <m:t>𝛿</m:t>
                          </m:r>
                        </m:e>
                      </m:d>
                      <m:r>
                        <a:rPr lang="en-SG" i="1" baseline="0">
                          <a:solidFill>
                            <a:srgbClr val="262626"/>
                          </a:solidFill>
                          <a:latin typeface="Cambria Math" panose="02040503050406030204" pitchFamily="18" charset="0"/>
                          <a:ea typeface="Cambria Math" panose="02040503050406030204" pitchFamily="18" charset="0"/>
                          <a:cs typeface="+mn-cs"/>
                        </a:rPr>
                        <m:t>≥1−</m:t>
                      </m:r>
                      <m:sSub>
                        <m:sSubPr>
                          <m:ctrlPr>
                            <a:rPr lang="en-SG" i="1" baseline="0">
                              <a:solidFill>
                                <a:srgbClr val="262626"/>
                              </a:solidFill>
                              <a:latin typeface="Cambria Math" panose="02040503050406030204" pitchFamily="18" charset="0"/>
                              <a:ea typeface="Cambria Math" panose="02040503050406030204" pitchFamily="18" charset="0"/>
                              <a:cs typeface="+mn-cs"/>
                            </a:rPr>
                          </m:ctrlPr>
                        </m:sSubPr>
                        <m:e>
                          <m:r>
                            <a:rPr lang="en-SG" i="1" baseline="0">
                              <a:solidFill>
                                <a:srgbClr val="262626"/>
                              </a:solidFill>
                              <a:latin typeface="Cambria Math" panose="02040503050406030204" pitchFamily="18" charset="0"/>
                              <a:ea typeface="Cambria Math" panose="02040503050406030204" pitchFamily="18" charset="0"/>
                              <a:cs typeface="+mn-cs"/>
                            </a:rPr>
                            <m:t>𝑝</m:t>
                          </m:r>
                        </m:e>
                        <m:sub>
                          <m:r>
                            <a:rPr lang="en-SG" i="1" baseline="0">
                              <a:solidFill>
                                <a:srgbClr val="262626"/>
                              </a:solidFill>
                              <a:latin typeface="Cambria Math" panose="02040503050406030204" pitchFamily="18" charset="0"/>
                              <a:ea typeface="Cambria Math" panose="02040503050406030204" pitchFamily="18" charset="0"/>
                              <a:cs typeface="+mn-cs"/>
                            </a:rPr>
                            <m:t>𝑓</m:t>
                          </m:r>
                        </m:sub>
                      </m:sSub>
                    </m:oMath>
                  </m:oMathPara>
                </a14:m>
                <a:endParaRPr lang="en-SG" baseline="0" dirty="0">
                  <a:solidFill>
                    <a:srgbClr val="262626"/>
                  </a:solidFill>
                  <a:latin typeface="Times New Roman" panose="02020603050405020304"/>
                  <a:ea typeface="+mn-ea"/>
                  <a:cs typeface="+mn-cs"/>
                </a:endParaRPr>
              </a:p>
            </p:txBody>
          </p:sp>
        </mc:Choice>
        <mc:Fallback xmlns="">
          <p:sp>
            <p:nvSpPr>
              <p:cNvPr id="6" name="Rectangle 5">
                <a:extLst>
                  <a:ext uri="{FF2B5EF4-FFF2-40B4-BE49-F238E27FC236}">
                    <a16:creationId xmlns:a16="http://schemas.microsoft.com/office/drawing/2014/main" id="{BE9A2864-C259-4D04-AB7E-484DD0ED9A1D}"/>
                  </a:ext>
                </a:extLst>
              </p:cNvPr>
              <p:cNvSpPr>
                <a:spLocks noRot="1" noChangeAspect="1" noMove="1" noResize="1" noEditPoints="1" noAdjustHandles="1" noChangeArrowheads="1" noChangeShapeType="1" noTextEdit="1"/>
              </p:cNvSpPr>
              <p:nvPr/>
            </p:nvSpPr>
            <p:spPr>
              <a:xfrm>
                <a:off x="685800" y="2937712"/>
                <a:ext cx="7916091" cy="491288"/>
              </a:xfrm>
              <a:prstGeom prst="rect">
                <a:avLst/>
              </a:prstGeom>
              <a:blipFill>
                <a:blip r:embed="rId2"/>
                <a:stretch>
                  <a:fillRect t="-2469" b="-1111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DE487A7-23B4-40BE-87C8-DBECB8EE1150}"/>
                  </a:ext>
                </a:extLst>
              </p:cNvPr>
              <p:cNvSpPr/>
              <p:nvPr/>
            </p:nvSpPr>
            <p:spPr>
              <a:xfrm>
                <a:off x="1058091" y="4486143"/>
                <a:ext cx="6979920" cy="1585819"/>
              </a:xfrm>
              <a:prstGeom prst="rect">
                <a:avLst/>
              </a:prstGeom>
            </p:spPr>
            <p:txBody>
              <a:bodyPr wrap="square">
                <a:spAutoFit/>
              </a:bodyPr>
              <a:lstStyle/>
              <a:p>
                <a:pPr lvl="0" fontAlgn="auto">
                  <a:spcBef>
                    <a:spcPts val="0"/>
                  </a:spcBef>
                  <a:spcAft>
                    <a:spcPts val="0"/>
                  </a:spcAft>
                </a:pPr>
                <a14:m>
                  <m:oMathPara xmlns:m="http://schemas.openxmlformats.org/officeDocument/2006/math">
                    <m:oMathParaPr>
                      <m:jc m:val="centerGroup"/>
                    </m:oMathParaPr>
                    <m:oMath xmlns:m="http://schemas.openxmlformats.org/officeDocument/2006/math">
                      <m:r>
                        <a:rPr lang="en-SG" sz="2000" i="1" baseline="0">
                          <a:solidFill>
                            <a:srgbClr val="262626"/>
                          </a:solidFill>
                          <a:latin typeface="Cambria Math" panose="02040503050406030204" pitchFamily="18" charset="0"/>
                          <a:ea typeface="Cambria Math" panose="02040503050406030204" pitchFamily="18" charset="0"/>
                          <a:cs typeface="+mn-cs"/>
                        </a:rPr>
                        <m:t>ℙ</m:t>
                      </m:r>
                      <m:d>
                        <m:dPr>
                          <m:begChr m:val="["/>
                          <m:endChr m:val="]"/>
                          <m:ctrlPr>
                            <a:rPr lang="en-SG" sz="2000" i="1" baseline="0">
                              <a:solidFill>
                                <a:srgbClr val="262626"/>
                              </a:solidFill>
                              <a:latin typeface="Cambria Math" panose="02040503050406030204" pitchFamily="18" charset="0"/>
                              <a:ea typeface="Cambria Math" panose="02040503050406030204" pitchFamily="18" charset="0"/>
                              <a:cs typeface="+mn-cs"/>
                            </a:rPr>
                          </m:ctrlPr>
                        </m:dPr>
                        <m:e>
                          <m:d>
                            <m:dPr>
                              <m:begChr m:val="{"/>
                              <m:endChr m:val=""/>
                              <m:ctrlPr>
                                <a:rPr lang="en-SG" sz="2000" i="1" baseline="0">
                                  <a:solidFill>
                                    <a:srgbClr val="262626"/>
                                  </a:solidFill>
                                  <a:latin typeface="Cambria Math" panose="02040503050406030204" pitchFamily="18" charset="0"/>
                                  <a:ea typeface="+mn-ea"/>
                                  <a:cs typeface="+mn-cs"/>
                                </a:rPr>
                              </m:ctrlPr>
                            </m:dPr>
                            <m:e>
                              <m:eqArr>
                                <m:eqArrPr>
                                  <m:ctrlPr>
                                    <a:rPr lang="en-SG" sz="2000" i="1" baseline="0">
                                      <a:solidFill>
                                        <a:srgbClr val="262626"/>
                                      </a:solidFill>
                                      <a:latin typeface="Cambria Math" panose="02040503050406030204" pitchFamily="18" charset="0"/>
                                      <a:ea typeface="+mn-ea"/>
                                      <a:cs typeface="+mn-cs"/>
                                    </a:rPr>
                                  </m:ctrlPr>
                                </m:eqArrPr>
                                <m:e>
                                  <m:d>
                                    <m:dPr>
                                      <m:begChr m:val="|"/>
                                      <m:endChr m:val="|"/>
                                      <m:ctrlPr>
                                        <a:rPr lang="en-SG" sz="2000" i="1" baseline="0">
                                          <a:solidFill>
                                            <a:srgbClr val="262626"/>
                                          </a:solidFill>
                                          <a:latin typeface="Cambria Math" panose="02040503050406030204" pitchFamily="18" charset="0"/>
                                          <a:ea typeface="+mn-ea"/>
                                          <a:cs typeface="+mn-cs"/>
                                        </a:rPr>
                                      </m:ctrlPr>
                                    </m:dPr>
                                    <m:e>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mn-ea"/>
                                                  <a:cs typeface="+mn-cs"/>
                                                </a:rPr>
                                              </m:ctrlPr>
                                            </m:sSubPr>
                                            <m:e>
                                              <m:acc>
                                                <m:accPr>
                                                  <m:chr m:val="̂"/>
                                                  <m:ctrlPr>
                                                    <a:rPr lang="en-SG" sz="2000" i="1" baseline="0">
                                                      <a:solidFill>
                                                        <a:srgbClr val="262626"/>
                                                      </a:solidFill>
                                                      <a:latin typeface="Cambria Math" panose="02040503050406030204" pitchFamily="18" charset="0"/>
                                                      <a:ea typeface="+mn-ea"/>
                                                      <a:cs typeface="+mn-cs"/>
                                                    </a:rPr>
                                                  </m:ctrlPr>
                                                </m:accPr>
                                                <m:e>
                                                  <m:r>
                                                    <a:rPr lang="en-SG" sz="2000" i="1" baseline="0">
                                                      <a:solidFill>
                                                        <a:srgbClr val="262626"/>
                                                      </a:solidFill>
                                                      <a:latin typeface="Cambria Math" panose="02040503050406030204" pitchFamily="18" charset="0"/>
                                                      <a:ea typeface="Cambria Math" panose="02040503050406030204" pitchFamily="18" charset="0"/>
                                                      <a:cs typeface="+mn-cs"/>
                                                    </a:rPr>
                                                    <m:t>𝜌</m:t>
                                                  </m:r>
                                                </m:e>
                                              </m:acc>
                                            </m:e>
                                            <m:sub>
                                              <m:r>
                                                <a:rPr lang="en-SG" sz="2000" i="1" baseline="0">
                                                  <a:solidFill>
                                                    <a:srgbClr val="262626"/>
                                                  </a:solidFill>
                                                  <a:latin typeface="Cambria Math" panose="02040503050406030204" pitchFamily="18" charset="0"/>
                                                  <a:ea typeface="+mn-ea"/>
                                                  <a:cs typeface="+mn-cs"/>
                                                </a:rPr>
                                                <m:t>𝑠</m:t>
                                              </m:r>
                                            </m:sub>
                                          </m:sSub>
                                          <m:d>
                                            <m:dPr>
                                              <m:begChr m:val="["/>
                                              <m:endChr m:val="]"/>
                                              <m:ctrlPr>
                                                <a:rPr lang="en-SG" sz="2000" i="1" baseline="0">
                                                  <a:solidFill>
                                                    <a:srgbClr val="262626"/>
                                                  </a:solidFill>
                                                  <a:latin typeface="Cambria Math" panose="02040503050406030204" pitchFamily="18" charset="0"/>
                                                  <a:ea typeface="+mn-ea"/>
                                                  <a:cs typeface="+mn-cs"/>
                                                </a:rPr>
                                              </m:ctrlPr>
                                            </m:dPr>
                                            <m:e>
                                              <m:r>
                                                <a:rPr lang="en-SG" sz="2000" i="1" baseline="0">
                                                  <a:solidFill>
                                                    <a:srgbClr val="262626"/>
                                                  </a:solidFill>
                                                  <a:latin typeface="Cambria Math" panose="02040503050406030204" pitchFamily="18" charset="0"/>
                                                  <a:ea typeface="+mn-ea"/>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r>
                                        <a:rPr lang="en-SG" sz="2000" i="1" baseline="0">
                                          <a:solidFill>
                                            <a:srgbClr val="262626"/>
                                          </a:solidFill>
                                          <a:latin typeface="Cambria Math" panose="02040503050406030204" pitchFamily="18" charset="0"/>
                                          <a:ea typeface="+mn-ea"/>
                                          <a:cs typeface="+mn-cs"/>
                                        </a:rPr>
                                        <m:t>−</m:t>
                                      </m:r>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𝜌</m:t>
                                              </m:r>
                                            </m:e>
                                            <m:sub>
                                              <m:r>
                                                <a:rPr lang="en-SG" sz="2000" i="1" baseline="0">
                                                  <a:solidFill>
                                                    <a:srgbClr val="262626"/>
                                                  </a:solidFill>
                                                  <a:latin typeface="Cambria Math" panose="02040503050406030204" pitchFamily="18" charset="0"/>
                                                  <a:ea typeface="Cambria Math" panose="02040503050406030204" pitchFamily="18" charset="0"/>
                                                  <a:cs typeface="+mn-cs"/>
                                                </a:rPr>
                                                <m:t>𝑠</m:t>
                                              </m:r>
                                            </m:sub>
                                          </m:sSub>
                                          <m:d>
                                            <m:dPr>
                                              <m:begChr m:val="["/>
                                              <m:endChr m:val="]"/>
                                              <m:ctrlPr>
                                                <a:rPr lang="en-SG" sz="2000" i="1" baseline="0">
                                                  <a:solidFill>
                                                    <a:srgbClr val="262626"/>
                                                  </a:solidFill>
                                                  <a:latin typeface="Cambria Math" panose="02040503050406030204" pitchFamily="18" charset="0"/>
                                                  <a:ea typeface="Cambria Math" panose="02040503050406030204" pitchFamily="18" charset="0"/>
                                                  <a:cs typeface="+mn-cs"/>
                                                </a:rPr>
                                              </m:ctrlPr>
                                            </m:dPr>
                                            <m:e>
                                              <m:r>
                                                <a:rPr lang="en-SG" sz="2000" i="1" baseline="0">
                                                  <a:solidFill>
                                                    <a:srgbClr val="262626"/>
                                                  </a:solidFill>
                                                  <a:latin typeface="Cambria Math" panose="02040503050406030204" pitchFamily="18" charset="0"/>
                                                  <a:ea typeface="Cambria Math" panose="02040503050406030204" pitchFamily="18" charset="0"/>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e>
                                  </m:d>
                                  <m:r>
                                    <a:rPr lang="en-SG" sz="2000" i="1" baseline="0">
                                      <a:solidFill>
                                        <a:srgbClr val="262626"/>
                                      </a:solidFill>
                                      <a:latin typeface="Cambria Math" panose="02040503050406030204" pitchFamily="18" charset="0"/>
                                      <a:ea typeface="+mn-ea"/>
                                      <a:cs typeface="+mn-cs"/>
                                    </a:rPr>
                                    <m:t>≤</m:t>
                                  </m:r>
                                  <m:sSub>
                                    <m:sSubPr>
                                      <m:ctrlPr>
                                        <a:rPr lang="en-SG" sz="2000" i="1" baseline="0">
                                          <a:solidFill>
                                            <a:srgbClr val="262626"/>
                                          </a:solidFill>
                                          <a:latin typeface="Cambria Math" panose="02040503050406030204" pitchFamily="18" charset="0"/>
                                          <a:ea typeface="+mn-ea"/>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𝜖</m:t>
                                      </m:r>
                                    </m:e>
                                    <m:sub>
                                      <m:r>
                                        <a:rPr lang="en-SG" sz="2000" i="1" baseline="0">
                                          <a:solidFill>
                                            <a:srgbClr val="262626"/>
                                          </a:solidFill>
                                          <a:latin typeface="Cambria Math" panose="02040503050406030204" pitchFamily="18" charset="0"/>
                                          <a:ea typeface="+mn-ea"/>
                                          <a:cs typeface="+mn-cs"/>
                                        </a:rPr>
                                        <m:t>𝑟</m:t>
                                      </m:r>
                                    </m:sub>
                                  </m:sSub>
                                  <m:r>
                                    <a:rPr lang="en-SG" sz="2000" i="1" baseline="0">
                                      <a:solidFill>
                                        <a:srgbClr val="262626"/>
                                      </a:solidFill>
                                      <a:latin typeface="Cambria Math" panose="02040503050406030204" pitchFamily="18" charset="0"/>
                                      <a:ea typeface="Cambria Math" panose="02040503050406030204" pitchFamily="18" charset="0"/>
                                      <a:cs typeface="+mn-cs"/>
                                    </a:rPr>
                                    <m:t>∗</m:t>
                                  </m:r>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𝜌</m:t>
                                          </m:r>
                                        </m:e>
                                        <m:sub>
                                          <m:r>
                                            <a:rPr lang="en-SG" sz="2000" i="1" baseline="0">
                                              <a:solidFill>
                                                <a:srgbClr val="262626"/>
                                              </a:solidFill>
                                              <a:latin typeface="Cambria Math" panose="02040503050406030204" pitchFamily="18" charset="0"/>
                                              <a:ea typeface="Cambria Math" panose="02040503050406030204" pitchFamily="18" charset="0"/>
                                              <a:cs typeface="+mn-cs"/>
                                            </a:rPr>
                                            <m:t>𝑠</m:t>
                                          </m:r>
                                        </m:sub>
                                      </m:sSub>
                                      <m:d>
                                        <m:dPr>
                                          <m:begChr m:val="["/>
                                          <m:endChr m:val="]"/>
                                          <m:ctrlPr>
                                            <a:rPr lang="en-SG" sz="2000" i="1" baseline="0">
                                              <a:solidFill>
                                                <a:srgbClr val="262626"/>
                                              </a:solidFill>
                                              <a:latin typeface="Cambria Math" panose="02040503050406030204" pitchFamily="18" charset="0"/>
                                              <a:ea typeface="Cambria Math" panose="02040503050406030204" pitchFamily="18" charset="0"/>
                                              <a:cs typeface="+mn-cs"/>
                                            </a:rPr>
                                          </m:ctrlPr>
                                        </m:dPr>
                                        <m:e>
                                          <m:r>
                                            <a:rPr lang="en-SG" sz="2000" i="1" baseline="0">
                                              <a:solidFill>
                                                <a:srgbClr val="262626"/>
                                              </a:solidFill>
                                              <a:latin typeface="Cambria Math" panose="02040503050406030204" pitchFamily="18" charset="0"/>
                                              <a:ea typeface="Cambria Math" panose="02040503050406030204" pitchFamily="18" charset="0"/>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r>
                                    <a:rPr lang="en-SG" sz="2000" i="1" baseline="0">
                                      <a:solidFill>
                                        <a:srgbClr val="262626"/>
                                      </a:solidFill>
                                      <a:latin typeface="Cambria Math" panose="02040503050406030204" pitchFamily="18" charset="0"/>
                                      <a:ea typeface="+mn-ea"/>
                                      <a:cs typeface="+mn-cs"/>
                                    </a:rPr>
                                    <m:t>,  </m:t>
                                  </m:r>
                                  <m:r>
                                    <m:rPr>
                                      <m:sty m:val="p"/>
                                    </m:rPr>
                                    <a:rPr lang="en-SG" sz="2000" baseline="0">
                                      <a:solidFill>
                                        <a:srgbClr val="262626"/>
                                      </a:solidFill>
                                      <a:latin typeface="Cambria Math" panose="02040503050406030204" pitchFamily="18" charset="0"/>
                                      <a:ea typeface="+mn-ea"/>
                                      <a:cs typeface="+mn-cs"/>
                                    </a:rPr>
                                    <m:t>if</m:t>
                                  </m:r>
                                  <m:r>
                                    <a:rPr lang="en-SG" sz="2000" i="1" baseline="0">
                                      <a:solidFill>
                                        <a:srgbClr val="262626"/>
                                      </a:solidFill>
                                      <a:latin typeface="Cambria Math" panose="02040503050406030204" pitchFamily="18" charset="0"/>
                                      <a:ea typeface="+mn-ea"/>
                                      <a:cs typeface="+mn-cs"/>
                                    </a:rPr>
                                    <m:t> </m:t>
                                  </m:r>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𝜌</m:t>
                                          </m:r>
                                        </m:e>
                                        <m:sub>
                                          <m:r>
                                            <a:rPr lang="en-SG" sz="2000" i="1" baseline="0">
                                              <a:solidFill>
                                                <a:srgbClr val="262626"/>
                                              </a:solidFill>
                                              <a:latin typeface="Cambria Math" panose="02040503050406030204" pitchFamily="18" charset="0"/>
                                              <a:ea typeface="Cambria Math" panose="02040503050406030204" pitchFamily="18" charset="0"/>
                                              <a:cs typeface="+mn-cs"/>
                                            </a:rPr>
                                            <m:t>𝑠</m:t>
                                          </m:r>
                                        </m:sub>
                                      </m:sSub>
                                      <m:d>
                                        <m:dPr>
                                          <m:begChr m:val="["/>
                                          <m:endChr m:val="]"/>
                                          <m:ctrlPr>
                                            <a:rPr lang="en-SG" sz="2000" i="1" baseline="0">
                                              <a:solidFill>
                                                <a:srgbClr val="262626"/>
                                              </a:solidFill>
                                              <a:latin typeface="Cambria Math" panose="02040503050406030204" pitchFamily="18" charset="0"/>
                                              <a:ea typeface="Cambria Math" panose="02040503050406030204" pitchFamily="18" charset="0"/>
                                              <a:cs typeface="+mn-cs"/>
                                            </a:rPr>
                                          </m:ctrlPr>
                                        </m:dPr>
                                        <m:e>
                                          <m:r>
                                            <a:rPr lang="en-SG" sz="2000" i="1" baseline="0">
                                              <a:solidFill>
                                                <a:srgbClr val="262626"/>
                                              </a:solidFill>
                                              <a:latin typeface="Cambria Math" panose="02040503050406030204" pitchFamily="18" charset="0"/>
                                              <a:ea typeface="Cambria Math" panose="02040503050406030204" pitchFamily="18" charset="0"/>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r>
                                    <a:rPr lang="en-SG" sz="2000" i="1" baseline="0">
                                      <a:solidFill>
                                        <a:srgbClr val="262626"/>
                                      </a:solidFill>
                                      <a:latin typeface="Cambria Math" panose="02040503050406030204" pitchFamily="18" charset="0"/>
                                      <a:ea typeface="Cambria Math" panose="02040503050406030204" pitchFamily="18" charset="0"/>
                                      <a:cs typeface="+mn-cs"/>
                                    </a:rPr>
                                    <m:t>&gt;</m:t>
                                  </m:r>
                                  <m:r>
                                    <a:rPr lang="en-SG" sz="2000" i="1" baseline="0">
                                      <a:solidFill>
                                        <a:srgbClr val="262626"/>
                                      </a:solidFill>
                                      <a:latin typeface="Cambria Math" panose="02040503050406030204" pitchFamily="18" charset="0"/>
                                      <a:ea typeface="Cambria Math" panose="02040503050406030204" pitchFamily="18" charset="0"/>
                                      <a:cs typeface="+mn-cs"/>
                                    </a:rPr>
                                    <m:t>𝛿</m:t>
                                  </m:r>
                                </m:e>
                                <m:e>
                                  <m:d>
                                    <m:dPr>
                                      <m:begChr m:val="|"/>
                                      <m:endChr m:val="|"/>
                                      <m:ctrlPr>
                                        <a:rPr lang="en-SG" sz="2000" i="1" baseline="0">
                                          <a:solidFill>
                                            <a:srgbClr val="262626"/>
                                          </a:solidFill>
                                          <a:latin typeface="Cambria Math" panose="02040503050406030204" pitchFamily="18" charset="0"/>
                                          <a:ea typeface="+mn-ea"/>
                                          <a:cs typeface="+mn-cs"/>
                                        </a:rPr>
                                      </m:ctrlPr>
                                    </m:dPr>
                                    <m:e>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mn-ea"/>
                                                  <a:cs typeface="+mn-cs"/>
                                                </a:rPr>
                                              </m:ctrlPr>
                                            </m:sSubPr>
                                            <m:e>
                                              <m:acc>
                                                <m:accPr>
                                                  <m:chr m:val="̂"/>
                                                  <m:ctrlPr>
                                                    <a:rPr lang="en-SG" sz="2000" i="1" baseline="0">
                                                      <a:solidFill>
                                                        <a:srgbClr val="262626"/>
                                                      </a:solidFill>
                                                      <a:latin typeface="Cambria Math" panose="02040503050406030204" pitchFamily="18" charset="0"/>
                                                      <a:ea typeface="+mn-ea"/>
                                                      <a:cs typeface="+mn-cs"/>
                                                    </a:rPr>
                                                  </m:ctrlPr>
                                                </m:accPr>
                                                <m:e>
                                                  <m:r>
                                                    <a:rPr lang="en-SG" sz="2000" i="1" baseline="0">
                                                      <a:solidFill>
                                                        <a:srgbClr val="262626"/>
                                                      </a:solidFill>
                                                      <a:latin typeface="Cambria Math" panose="02040503050406030204" pitchFamily="18" charset="0"/>
                                                      <a:ea typeface="Cambria Math" panose="02040503050406030204" pitchFamily="18" charset="0"/>
                                                      <a:cs typeface="+mn-cs"/>
                                                    </a:rPr>
                                                    <m:t>𝜌</m:t>
                                                  </m:r>
                                                </m:e>
                                              </m:acc>
                                            </m:e>
                                            <m:sub>
                                              <m:r>
                                                <a:rPr lang="en-SG" sz="2000" i="1" baseline="0">
                                                  <a:solidFill>
                                                    <a:srgbClr val="262626"/>
                                                  </a:solidFill>
                                                  <a:latin typeface="Cambria Math" panose="02040503050406030204" pitchFamily="18" charset="0"/>
                                                  <a:ea typeface="+mn-ea"/>
                                                  <a:cs typeface="+mn-cs"/>
                                                </a:rPr>
                                                <m:t>𝑠</m:t>
                                              </m:r>
                                            </m:sub>
                                          </m:sSub>
                                          <m:d>
                                            <m:dPr>
                                              <m:begChr m:val="["/>
                                              <m:endChr m:val="]"/>
                                              <m:ctrlPr>
                                                <a:rPr lang="en-SG" sz="2000" i="1" baseline="0">
                                                  <a:solidFill>
                                                    <a:srgbClr val="262626"/>
                                                  </a:solidFill>
                                                  <a:latin typeface="Cambria Math" panose="02040503050406030204" pitchFamily="18" charset="0"/>
                                                  <a:ea typeface="+mn-ea"/>
                                                  <a:cs typeface="+mn-cs"/>
                                                </a:rPr>
                                              </m:ctrlPr>
                                            </m:dPr>
                                            <m:e>
                                              <m:r>
                                                <a:rPr lang="en-SG" sz="2000" i="1" baseline="0">
                                                  <a:solidFill>
                                                    <a:srgbClr val="262626"/>
                                                  </a:solidFill>
                                                  <a:latin typeface="Cambria Math" panose="02040503050406030204" pitchFamily="18" charset="0"/>
                                                  <a:ea typeface="+mn-ea"/>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r>
                                        <a:rPr lang="en-SG" sz="2000" i="1" baseline="0">
                                          <a:solidFill>
                                            <a:srgbClr val="262626"/>
                                          </a:solidFill>
                                          <a:latin typeface="Cambria Math" panose="02040503050406030204" pitchFamily="18" charset="0"/>
                                          <a:ea typeface="+mn-ea"/>
                                          <a:cs typeface="+mn-cs"/>
                                        </a:rPr>
                                        <m:t>−</m:t>
                                      </m:r>
                                      <m:f>
                                        <m:fPr>
                                          <m:ctrlPr>
                                            <a:rPr lang="en-SG" sz="2000" i="1" baseline="0">
                                              <a:solidFill>
                                                <a:srgbClr val="262626"/>
                                              </a:solidFill>
                                              <a:latin typeface="Cambria Math" panose="02040503050406030204" pitchFamily="18" charset="0"/>
                                              <a:ea typeface="+mn-ea"/>
                                              <a:cs typeface="+mn-cs"/>
                                            </a:rPr>
                                          </m:ctrlPr>
                                        </m:fPr>
                                        <m:num>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𝜌</m:t>
                                              </m:r>
                                            </m:e>
                                            <m:sub>
                                              <m:r>
                                                <a:rPr lang="en-SG" sz="2000" i="1" baseline="0">
                                                  <a:solidFill>
                                                    <a:srgbClr val="262626"/>
                                                  </a:solidFill>
                                                  <a:latin typeface="Cambria Math" panose="02040503050406030204" pitchFamily="18" charset="0"/>
                                                  <a:ea typeface="Cambria Math" panose="02040503050406030204" pitchFamily="18" charset="0"/>
                                                  <a:cs typeface="+mn-cs"/>
                                                </a:rPr>
                                                <m:t>𝑠</m:t>
                                              </m:r>
                                            </m:sub>
                                          </m:sSub>
                                          <m:d>
                                            <m:dPr>
                                              <m:begChr m:val="["/>
                                              <m:endChr m:val="]"/>
                                              <m:ctrlPr>
                                                <a:rPr lang="en-SG" sz="2000" i="1" baseline="0">
                                                  <a:solidFill>
                                                    <a:srgbClr val="262626"/>
                                                  </a:solidFill>
                                                  <a:latin typeface="Cambria Math" panose="02040503050406030204" pitchFamily="18" charset="0"/>
                                                  <a:ea typeface="Cambria Math" panose="02040503050406030204" pitchFamily="18" charset="0"/>
                                                  <a:cs typeface="+mn-cs"/>
                                                </a:rPr>
                                              </m:ctrlPr>
                                            </m:dPr>
                                            <m:e>
                                              <m:r>
                                                <a:rPr lang="en-SG" sz="2000" i="1" baseline="0">
                                                  <a:solidFill>
                                                    <a:srgbClr val="262626"/>
                                                  </a:solidFill>
                                                  <a:latin typeface="Cambria Math" panose="02040503050406030204" pitchFamily="18" charset="0"/>
                                                  <a:ea typeface="Cambria Math" panose="02040503050406030204" pitchFamily="18" charset="0"/>
                                                  <a:cs typeface="+mn-cs"/>
                                                </a:rPr>
                                                <m:t>𝑣</m:t>
                                              </m:r>
                                            </m:e>
                                          </m:d>
                                        </m:num>
                                        <m:den>
                                          <m:r>
                                            <a:rPr lang="en-SG" sz="2000" i="1" baseline="0" smtClean="0">
                                              <a:solidFill>
                                                <a:srgbClr val="0000FF"/>
                                              </a:solidFill>
                                              <a:latin typeface="Cambria Math" panose="02040503050406030204" pitchFamily="18" charset="0"/>
                                              <a:ea typeface="+mn-ea"/>
                                              <a:cs typeface="+mn-cs"/>
                                            </a:rPr>
                                            <m:t>𝑑</m:t>
                                          </m:r>
                                          <m:d>
                                            <m:dPr>
                                              <m:ctrlPr>
                                                <a:rPr lang="en-SG" sz="2000" i="1" baseline="0">
                                                  <a:solidFill>
                                                    <a:srgbClr val="0000FF"/>
                                                  </a:solidFill>
                                                  <a:latin typeface="Cambria Math" panose="02040503050406030204" pitchFamily="18" charset="0"/>
                                                  <a:ea typeface="+mn-ea"/>
                                                  <a:cs typeface="+mn-cs"/>
                                                </a:rPr>
                                              </m:ctrlPr>
                                            </m:dPr>
                                            <m:e>
                                              <m:r>
                                                <a:rPr lang="en-SG" sz="2000" i="1" baseline="0">
                                                  <a:solidFill>
                                                    <a:srgbClr val="0000FF"/>
                                                  </a:solidFill>
                                                  <a:latin typeface="Cambria Math" panose="02040503050406030204" pitchFamily="18" charset="0"/>
                                                  <a:ea typeface="+mn-ea"/>
                                                  <a:cs typeface="+mn-cs"/>
                                                </a:rPr>
                                                <m:t>𝑣</m:t>
                                              </m:r>
                                            </m:e>
                                          </m:d>
                                        </m:den>
                                      </m:f>
                                    </m:e>
                                  </m:d>
                                  <m:r>
                                    <a:rPr lang="en-SG" sz="2000" i="1" baseline="0">
                                      <a:solidFill>
                                        <a:srgbClr val="262626"/>
                                      </a:solidFill>
                                      <a:latin typeface="Cambria Math" panose="02040503050406030204" pitchFamily="18" charset="0"/>
                                      <a:ea typeface="Cambria Math" panose="02040503050406030204" pitchFamily="18" charset="0"/>
                                      <a:cs typeface="+mn-cs"/>
                                    </a:rPr>
                                    <m:t>≤</m:t>
                                  </m:r>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𝜖</m:t>
                                      </m:r>
                                    </m:e>
                                    <m:sub>
                                      <m:r>
                                        <a:rPr lang="en-SG" sz="2000" i="1" baseline="0">
                                          <a:solidFill>
                                            <a:srgbClr val="262626"/>
                                          </a:solidFill>
                                          <a:latin typeface="Cambria Math" panose="02040503050406030204" pitchFamily="18" charset="0"/>
                                          <a:ea typeface="Cambria Math" panose="02040503050406030204" pitchFamily="18" charset="0"/>
                                          <a:cs typeface="+mn-cs"/>
                                        </a:rPr>
                                        <m:t>𝑟</m:t>
                                      </m:r>
                                    </m:sub>
                                  </m:sSub>
                                  <m:r>
                                    <a:rPr lang="en-SG" sz="2000" i="1" baseline="0">
                                      <a:solidFill>
                                        <a:srgbClr val="262626"/>
                                      </a:solidFill>
                                      <a:latin typeface="Cambria Math" panose="02040503050406030204" pitchFamily="18" charset="0"/>
                                      <a:ea typeface="Cambria Math" panose="02040503050406030204" pitchFamily="18" charset="0"/>
                                      <a:cs typeface="+mn-cs"/>
                                    </a:rPr>
                                    <m:t>∗</m:t>
                                  </m:r>
                                  <m:r>
                                    <a:rPr lang="en-SG" sz="2000" i="1" baseline="0">
                                      <a:solidFill>
                                        <a:srgbClr val="262626"/>
                                      </a:solidFill>
                                      <a:latin typeface="Cambria Math" panose="02040503050406030204" pitchFamily="18" charset="0"/>
                                      <a:ea typeface="Cambria Math" panose="02040503050406030204" pitchFamily="18" charset="0"/>
                                      <a:cs typeface="+mn-cs"/>
                                    </a:rPr>
                                    <m:t>𝛿</m:t>
                                  </m:r>
                                  <m:r>
                                    <m:rPr>
                                      <m:nor/>
                                    </m:rPr>
                                    <a:rPr lang="en-SG" sz="2000" baseline="0" dirty="0">
                                      <a:solidFill>
                                        <a:srgbClr val="262626"/>
                                      </a:solidFill>
                                      <a:latin typeface="Arial" panose="020B0604020202020204"/>
                                      <a:ea typeface="+mn-ea"/>
                                      <a:cs typeface="+mn-cs"/>
                                    </a:rPr>
                                    <m:t> </m:t>
                                  </m:r>
                                  <m:r>
                                    <a:rPr lang="en-SG" sz="2000" i="1" baseline="0" dirty="0">
                                      <a:solidFill>
                                        <a:srgbClr val="262626"/>
                                      </a:solidFill>
                                      <a:latin typeface="Cambria Math" panose="02040503050406030204" pitchFamily="18" charset="0"/>
                                      <a:ea typeface="+mn-ea"/>
                                      <a:cs typeface="+mn-cs"/>
                                    </a:rPr>
                                    <m:t>, </m:t>
                                  </m:r>
                                  <m:r>
                                    <a:rPr lang="en-SG" sz="2000" baseline="0" dirty="0">
                                      <a:solidFill>
                                        <a:srgbClr val="262626"/>
                                      </a:solidFill>
                                      <a:latin typeface="Cambria Math" panose="02040503050406030204" pitchFamily="18" charset="0"/>
                                      <a:ea typeface="+mn-ea"/>
                                      <a:cs typeface="+mn-cs"/>
                                    </a:rPr>
                                    <m:t>    </m:t>
                                  </m:r>
                                  <m:r>
                                    <m:rPr>
                                      <m:sty m:val="p"/>
                                    </m:rPr>
                                    <a:rPr lang="en-SG" sz="2000" baseline="0" dirty="0">
                                      <a:solidFill>
                                        <a:srgbClr val="262626"/>
                                      </a:solidFill>
                                      <a:latin typeface="Cambria Math" panose="02040503050406030204" pitchFamily="18" charset="0"/>
                                      <a:ea typeface="+mn-ea"/>
                                      <a:cs typeface="+mn-cs"/>
                                    </a:rPr>
                                    <m:t>otherwise</m:t>
                                  </m:r>
                                </m:e>
                              </m:eqArr>
                            </m:e>
                          </m:d>
                        </m:e>
                      </m:d>
                      <m:r>
                        <a:rPr lang="en-SG" sz="2000" i="1" baseline="0">
                          <a:solidFill>
                            <a:srgbClr val="262626"/>
                          </a:solidFill>
                          <a:latin typeface="Cambria Math" panose="02040503050406030204" pitchFamily="18" charset="0"/>
                          <a:ea typeface="Cambria Math" panose="02040503050406030204" pitchFamily="18" charset="0"/>
                          <a:cs typeface="+mn-cs"/>
                        </a:rPr>
                        <m:t>≥1−</m:t>
                      </m:r>
                      <m:sSub>
                        <m:sSubPr>
                          <m:ctrlPr>
                            <a:rPr lang="en-SG" sz="2000" i="1" baseline="0">
                              <a:solidFill>
                                <a:srgbClr val="262626"/>
                              </a:solidFill>
                              <a:latin typeface="Cambria Math" panose="02040503050406030204" pitchFamily="18" charset="0"/>
                              <a:ea typeface="Cambria Math" panose="02040503050406030204" pitchFamily="18" charset="0"/>
                              <a:cs typeface="+mn-cs"/>
                            </a:rPr>
                          </m:ctrlPr>
                        </m:sSubPr>
                        <m:e>
                          <m:r>
                            <a:rPr lang="en-SG" sz="2000" i="1" baseline="0">
                              <a:solidFill>
                                <a:srgbClr val="262626"/>
                              </a:solidFill>
                              <a:latin typeface="Cambria Math" panose="02040503050406030204" pitchFamily="18" charset="0"/>
                              <a:ea typeface="Cambria Math" panose="02040503050406030204" pitchFamily="18" charset="0"/>
                              <a:cs typeface="+mn-cs"/>
                            </a:rPr>
                            <m:t>𝑝</m:t>
                          </m:r>
                        </m:e>
                        <m:sub>
                          <m:r>
                            <a:rPr lang="en-SG" sz="2000" i="1" baseline="0">
                              <a:solidFill>
                                <a:srgbClr val="262626"/>
                              </a:solidFill>
                              <a:latin typeface="Cambria Math" panose="02040503050406030204" pitchFamily="18" charset="0"/>
                              <a:ea typeface="Cambria Math" panose="02040503050406030204" pitchFamily="18" charset="0"/>
                              <a:cs typeface="+mn-cs"/>
                            </a:rPr>
                            <m:t>𝑓</m:t>
                          </m:r>
                        </m:sub>
                      </m:sSub>
                    </m:oMath>
                  </m:oMathPara>
                </a14:m>
                <a:endParaRPr lang="en-SG" sz="2000" baseline="0" dirty="0">
                  <a:solidFill>
                    <a:srgbClr val="262626"/>
                  </a:solidFill>
                  <a:latin typeface="Times New Roman" panose="02020603050405020304"/>
                  <a:ea typeface="+mn-ea"/>
                  <a:cs typeface="+mn-cs"/>
                </a:endParaRPr>
              </a:p>
            </p:txBody>
          </p:sp>
        </mc:Choice>
        <mc:Fallback xmlns="">
          <p:sp>
            <p:nvSpPr>
              <p:cNvPr id="7" name="Rectangle 6">
                <a:extLst>
                  <a:ext uri="{FF2B5EF4-FFF2-40B4-BE49-F238E27FC236}">
                    <a16:creationId xmlns:a16="http://schemas.microsoft.com/office/drawing/2014/main" id="{9DE487A7-23B4-40BE-87C8-DBECB8EE1150}"/>
                  </a:ext>
                </a:extLst>
              </p:cNvPr>
              <p:cNvSpPr>
                <a:spLocks noRot="1" noChangeAspect="1" noMove="1" noResize="1" noEditPoints="1" noAdjustHandles="1" noChangeArrowheads="1" noChangeShapeType="1" noTextEdit="1"/>
              </p:cNvSpPr>
              <p:nvPr/>
            </p:nvSpPr>
            <p:spPr>
              <a:xfrm>
                <a:off x="1058091" y="4486143"/>
                <a:ext cx="6979920" cy="1585819"/>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841089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A038-36CE-4B7B-ACF8-C8EC9116BF77}"/>
              </a:ext>
            </a:extLst>
          </p:cNvPr>
          <p:cNvSpPr>
            <a:spLocks noGrp="1"/>
          </p:cNvSpPr>
          <p:nvPr>
            <p:ph type="title"/>
          </p:nvPr>
        </p:nvSpPr>
        <p:spPr/>
        <p:txBody>
          <a:bodyPr/>
          <a:lstStyle/>
          <a:p>
            <a:r>
              <a:rPr lang="en-SG" dirty="0"/>
              <a:t>TEA+ VS. FORA: </a:t>
            </a:r>
            <a:r>
              <a:rPr lang="en-SG" dirty="0" err="1"/>
              <a:t>Markovianness</a:t>
            </a:r>
            <a:endParaRPr lang="en-SG" dirty="0"/>
          </a:p>
        </p:txBody>
      </p:sp>
      <p:sp>
        <p:nvSpPr>
          <p:cNvPr id="3" name="Content Placeholder 2">
            <a:extLst>
              <a:ext uri="{FF2B5EF4-FFF2-40B4-BE49-F238E27FC236}">
                <a16:creationId xmlns:a16="http://schemas.microsoft.com/office/drawing/2014/main" id="{47DCC65F-29C4-4360-99D8-A539D75A2528}"/>
              </a:ext>
            </a:extLst>
          </p:cNvPr>
          <p:cNvSpPr>
            <a:spLocks noGrp="1"/>
          </p:cNvSpPr>
          <p:nvPr>
            <p:ph idx="1"/>
          </p:nvPr>
        </p:nvSpPr>
        <p:spPr>
          <a:xfrm>
            <a:off x="685800" y="1787098"/>
            <a:ext cx="7772400" cy="4114800"/>
          </a:xfrm>
        </p:spPr>
        <p:txBody>
          <a:bodyPr/>
          <a:lstStyle/>
          <a:p>
            <a:r>
              <a:rPr lang="en-US" dirty="0">
                <a:latin typeface="+mj-lt"/>
              </a:rPr>
              <a:t>FORA is devised for computing PPR</a:t>
            </a:r>
          </a:p>
          <a:p>
            <a:endParaRPr lang="en-US" dirty="0">
              <a:latin typeface="+mj-lt"/>
            </a:endParaRPr>
          </a:p>
          <a:p>
            <a:endParaRPr lang="en-US" dirty="0">
              <a:latin typeface="+mj-lt"/>
            </a:endParaRPr>
          </a:p>
          <a:p>
            <a:endParaRPr lang="en-US" dirty="0">
              <a:latin typeface="+mj-lt"/>
            </a:endParaRPr>
          </a:p>
          <a:p>
            <a:r>
              <a:rPr lang="en-US" dirty="0">
                <a:latin typeface="+mj-lt"/>
              </a:rPr>
              <a:t>TEA+ is devised for computing HKPR</a:t>
            </a:r>
            <a:br>
              <a:rPr lang="en-US" dirty="0">
                <a:latin typeface="+mj-lt"/>
              </a:rPr>
            </a:br>
            <a:endParaRPr lang="en-US" dirty="0">
              <a:latin typeface="+mj-lt"/>
            </a:endParaRPr>
          </a:p>
          <a:p>
            <a:endParaRPr lang="en-US" dirty="0">
              <a:latin typeface="+mj-lt"/>
            </a:endParaRPr>
          </a:p>
          <a:p>
            <a:endParaRPr lang="en-SG" dirty="0">
              <a:latin typeface="+mj-lt"/>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12A6A2-D4B0-4D4B-926C-DE4D673E8C66}"/>
                  </a:ext>
                </a:extLst>
              </p:cNvPr>
              <p:cNvSpPr/>
              <p:nvPr/>
            </p:nvSpPr>
            <p:spPr>
              <a:xfrm>
                <a:off x="1180011" y="2414117"/>
                <a:ext cx="6836228" cy="461665"/>
              </a:xfrm>
              <a:prstGeom prst="rect">
                <a:avLst/>
              </a:prstGeom>
            </p:spPr>
            <p:txBody>
              <a:bodyPr wrap="square">
                <a:spAutoFit/>
              </a:bodyPr>
              <a:lstStyle/>
              <a:p>
                <a:pPr marL="635000" lvl="1" fontAlgn="auto">
                  <a:spcBef>
                    <a:spcPts val="560"/>
                  </a:spcBef>
                  <a:spcAft>
                    <a:spcPts val="0"/>
                  </a:spcAft>
                  <a:buClr>
                    <a:srgbClr val="000000"/>
                  </a:buClr>
                  <a:buSzPct val="100000"/>
                </a:pPr>
                <a14:m>
                  <m:oMathPara xmlns:m="http://schemas.openxmlformats.org/officeDocument/2006/math">
                    <m:oMathParaPr>
                      <m:jc m:val="centerGroup"/>
                    </m:oMathParaPr>
                    <m:oMath xmlns:m="http://schemas.openxmlformats.org/officeDocument/2006/math">
                      <m:r>
                        <a:rPr lang="en-US" altLang="zh-HK" i="1" kern="0" baseline="0" smtClean="0">
                          <a:solidFill>
                            <a:srgbClr val="C00000"/>
                          </a:solidFill>
                          <a:latin typeface="Cambria Math" panose="02040503050406030204" pitchFamily="18" charset="0"/>
                          <a:sym typeface="Times New Roman"/>
                        </a:rPr>
                        <m:t>𝜋</m:t>
                      </m:r>
                      <m:d>
                        <m:dPr>
                          <m:ctrlPr>
                            <a:rPr lang="en-US" altLang="zh-HK" i="1" kern="0" baseline="0">
                              <a:solidFill>
                                <a:srgbClr val="C00000"/>
                              </a:solidFill>
                              <a:latin typeface="Cambria Math" panose="02040503050406030204" pitchFamily="18" charset="0"/>
                              <a:sym typeface="Times New Roman"/>
                            </a:rPr>
                          </m:ctrlPr>
                        </m:dPr>
                        <m:e>
                          <m:r>
                            <a:rPr lang="en-US" altLang="zh-HK" i="1" kern="0" baseline="0">
                              <a:solidFill>
                                <a:srgbClr val="C00000"/>
                              </a:solidFill>
                              <a:latin typeface="Cambria Math" panose="02040503050406030204" pitchFamily="18" charset="0"/>
                              <a:sym typeface="Times New Roman"/>
                            </a:rPr>
                            <m:t>𝑠</m:t>
                          </m:r>
                          <m:r>
                            <a:rPr lang="en-US" altLang="zh-HK" i="1" kern="0" baseline="0">
                              <a:solidFill>
                                <a:srgbClr val="C00000"/>
                              </a:solidFill>
                              <a:latin typeface="Cambria Math" panose="02040503050406030204" pitchFamily="18" charset="0"/>
                              <a:sym typeface="Times New Roman"/>
                            </a:rPr>
                            <m:t>,</m:t>
                          </m:r>
                          <m:r>
                            <a:rPr lang="en-SG" altLang="zh-HK" b="0" i="1" kern="0" baseline="0" smtClean="0">
                              <a:solidFill>
                                <a:srgbClr val="C00000"/>
                              </a:solidFill>
                              <a:latin typeface="Cambria Math" panose="02040503050406030204" pitchFamily="18" charset="0"/>
                              <a:sym typeface="Times New Roman"/>
                            </a:rPr>
                            <m:t>𝑣</m:t>
                          </m:r>
                        </m:e>
                      </m:d>
                      <m:r>
                        <a:rPr lang="en-US" altLang="zh-HK" i="1" kern="0" baseline="0">
                          <a:solidFill>
                            <a:srgbClr val="000000"/>
                          </a:solidFill>
                          <a:latin typeface="Cambria Math" panose="02040503050406030204" pitchFamily="18" charset="0"/>
                          <a:sym typeface="Times New Roman"/>
                        </a:rPr>
                        <m:t>=</m:t>
                      </m:r>
                      <m:r>
                        <a:rPr lang="en-US" altLang="zh-HK" i="1" kern="0" baseline="0">
                          <a:solidFill>
                            <a:srgbClr val="000000"/>
                          </a:solidFill>
                          <a:latin typeface="Cambria Math" panose="02040503050406030204" pitchFamily="18" charset="0"/>
                          <a:ea typeface="Cambria Math" panose="02040503050406030204" pitchFamily="18" charset="0"/>
                          <a:sym typeface="Times New Roman"/>
                        </a:rPr>
                        <m:t>ℙ</m:t>
                      </m:r>
                      <m:r>
                        <a:rPr lang="en-US" altLang="zh-HK" i="1" kern="0" baseline="0">
                          <a:solidFill>
                            <a:srgbClr val="000000"/>
                          </a:solidFill>
                          <a:latin typeface="Cambria Math" panose="02040503050406030204" pitchFamily="18" charset="0"/>
                          <a:ea typeface="Cambria Math" panose="02040503050406030204" pitchFamily="18" charset="0"/>
                          <a:sym typeface="Times New Roman"/>
                        </a:rPr>
                        <m:t>[</m:t>
                      </m:r>
                      <m:r>
                        <m:rPr>
                          <m:sty m:val="p"/>
                        </m:rPr>
                        <a:rPr lang="en-US" altLang="zh-HK" kern="0" baseline="0">
                          <a:solidFill>
                            <a:srgbClr val="000000"/>
                          </a:solidFill>
                          <a:latin typeface="Cambria Math" panose="02040503050406030204" pitchFamily="18" charset="0"/>
                          <a:ea typeface="Cambria Math" panose="02040503050406030204" pitchFamily="18" charset="0"/>
                          <a:sym typeface="Times New Roman"/>
                        </a:rPr>
                        <m:t>Random</m:t>
                      </m:r>
                      <m:r>
                        <a:rPr lang="en-US" altLang="zh-HK" kern="0" baseline="0">
                          <a:solidFill>
                            <a:srgbClr val="000000"/>
                          </a:solidFill>
                          <a:latin typeface="Cambria Math" panose="02040503050406030204" pitchFamily="18" charset="0"/>
                          <a:ea typeface="Cambria Math" panose="02040503050406030204" pitchFamily="18" charset="0"/>
                          <a:sym typeface="Times New Roman"/>
                        </a:rPr>
                        <m:t> </m:t>
                      </m:r>
                      <m:r>
                        <m:rPr>
                          <m:sty m:val="p"/>
                        </m:rPr>
                        <a:rPr lang="en-US" altLang="zh-HK" kern="0" baseline="0">
                          <a:solidFill>
                            <a:srgbClr val="000000"/>
                          </a:solidFill>
                          <a:latin typeface="Cambria Math" panose="02040503050406030204" pitchFamily="18" charset="0"/>
                          <a:ea typeface="Cambria Math" panose="02040503050406030204" pitchFamily="18" charset="0"/>
                          <a:sym typeface="Times New Roman"/>
                        </a:rPr>
                        <m:t>walk</m:t>
                      </m:r>
                      <m:r>
                        <a:rPr lang="en-US" altLang="zh-HK" kern="0" baseline="0">
                          <a:solidFill>
                            <a:srgbClr val="000000"/>
                          </a:solidFill>
                          <a:latin typeface="Cambria Math" panose="02040503050406030204" pitchFamily="18" charset="0"/>
                          <a:ea typeface="Cambria Math" panose="02040503050406030204" pitchFamily="18" charset="0"/>
                          <a:sym typeface="Times New Roman"/>
                        </a:rPr>
                        <m:t> </m:t>
                      </m:r>
                      <m:r>
                        <m:rPr>
                          <m:sty m:val="p"/>
                        </m:rPr>
                        <a:rPr lang="en-US" altLang="zh-HK" kern="0" baseline="0">
                          <a:solidFill>
                            <a:srgbClr val="000000"/>
                          </a:solidFill>
                          <a:latin typeface="Cambria Math" panose="02040503050406030204" pitchFamily="18" charset="0"/>
                          <a:ea typeface="Cambria Math" panose="02040503050406030204" pitchFamily="18" charset="0"/>
                          <a:sym typeface="Times New Roman"/>
                        </a:rPr>
                        <m:t>from</m:t>
                      </m:r>
                      <m:r>
                        <a:rPr lang="en-US" altLang="zh-HK" i="1" kern="0" baseline="0">
                          <a:solidFill>
                            <a:srgbClr val="000000"/>
                          </a:solidFill>
                          <a:latin typeface="Cambria Math" panose="02040503050406030204" pitchFamily="18" charset="0"/>
                          <a:ea typeface="Cambria Math" panose="02040503050406030204" pitchFamily="18" charset="0"/>
                          <a:sym typeface="Times New Roman"/>
                        </a:rPr>
                        <m:t> </m:t>
                      </m:r>
                      <m:r>
                        <a:rPr lang="en-US" altLang="zh-HK" i="1" kern="0" baseline="0">
                          <a:solidFill>
                            <a:srgbClr val="C00000"/>
                          </a:solidFill>
                          <a:latin typeface="Cambria Math" panose="02040503050406030204" pitchFamily="18" charset="0"/>
                          <a:ea typeface="Cambria Math" panose="02040503050406030204" pitchFamily="18" charset="0"/>
                          <a:sym typeface="Times New Roman"/>
                        </a:rPr>
                        <m:t>𝑠</m:t>
                      </m:r>
                      <m:r>
                        <a:rPr lang="en-US" altLang="zh-HK" i="1" kern="0" baseline="0">
                          <a:solidFill>
                            <a:srgbClr val="000000"/>
                          </a:solidFill>
                          <a:latin typeface="Cambria Math" panose="02040503050406030204" pitchFamily="18" charset="0"/>
                          <a:ea typeface="Cambria Math" panose="02040503050406030204" pitchFamily="18" charset="0"/>
                          <a:sym typeface="Times New Roman"/>
                        </a:rPr>
                        <m:t> </m:t>
                      </m:r>
                      <m:r>
                        <m:rPr>
                          <m:sty m:val="p"/>
                        </m:rPr>
                        <a:rPr lang="en-US" altLang="zh-HK" kern="0" baseline="0">
                          <a:solidFill>
                            <a:srgbClr val="000000"/>
                          </a:solidFill>
                          <a:latin typeface="Cambria Math" panose="02040503050406030204" pitchFamily="18" charset="0"/>
                          <a:ea typeface="Cambria Math" panose="02040503050406030204" pitchFamily="18" charset="0"/>
                          <a:sym typeface="Times New Roman"/>
                        </a:rPr>
                        <m:t>stops</m:t>
                      </m:r>
                      <m:r>
                        <a:rPr lang="en-US" altLang="zh-HK" kern="0" baseline="0">
                          <a:solidFill>
                            <a:srgbClr val="000000"/>
                          </a:solidFill>
                          <a:latin typeface="Cambria Math" panose="02040503050406030204" pitchFamily="18" charset="0"/>
                          <a:ea typeface="Cambria Math" panose="02040503050406030204" pitchFamily="18" charset="0"/>
                          <a:sym typeface="Times New Roman"/>
                        </a:rPr>
                        <m:t> </m:t>
                      </m:r>
                      <m:r>
                        <m:rPr>
                          <m:sty m:val="p"/>
                        </m:rPr>
                        <a:rPr lang="en-US" altLang="zh-HK" kern="0" baseline="0">
                          <a:solidFill>
                            <a:srgbClr val="000000"/>
                          </a:solidFill>
                          <a:latin typeface="Cambria Math" panose="02040503050406030204" pitchFamily="18" charset="0"/>
                          <a:ea typeface="Cambria Math" panose="02040503050406030204" pitchFamily="18" charset="0"/>
                          <a:sym typeface="Times New Roman"/>
                        </a:rPr>
                        <m:t>at</m:t>
                      </m:r>
                      <m:r>
                        <a:rPr lang="en-US" altLang="zh-HK" kern="0" baseline="0">
                          <a:solidFill>
                            <a:srgbClr val="000000"/>
                          </a:solidFill>
                          <a:latin typeface="Cambria Math" panose="02040503050406030204" pitchFamily="18" charset="0"/>
                          <a:ea typeface="Cambria Math" panose="02040503050406030204" pitchFamily="18" charset="0"/>
                          <a:sym typeface="Times New Roman"/>
                        </a:rPr>
                        <m:t> </m:t>
                      </m:r>
                      <m:r>
                        <a:rPr lang="en-SG" altLang="zh-HK" b="0" i="1" kern="0" baseline="0" smtClean="0">
                          <a:solidFill>
                            <a:srgbClr val="C00000"/>
                          </a:solidFill>
                          <a:latin typeface="Cambria Math" panose="02040503050406030204" pitchFamily="18" charset="0"/>
                          <a:ea typeface="Cambria Math" panose="02040503050406030204" pitchFamily="18" charset="0"/>
                          <a:sym typeface="Times New Roman"/>
                        </a:rPr>
                        <m:t>𝑣</m:t>
                      </m:r>
                      <m:r>
                        <a:rPr lang="en-US" altLang="zh-HK" i="1" kern="0" baseline="0">
                          <a:solidFill>
                            <a:srgbClr val="000000"/>
                          </a:solidFill>
                          <a:latin typeface="Cambria Math" panose="02040503050406030204" pitchFamily="18" charset="0"/>
                          <a:ea typeface="Cambria Math" panose="02040503050406030204" pitchFamily="18" charset="0"/>
                          <a:sym typeface="Times New Roman"/>
                        </a:rPr>
                        <m:t>]</m:t>
                      </m:r>
                    </m:oMath>
                  </m:oMathPara>
                </a14:m>
                <a:endParaRPr lang="en-US" altLang="zh-HK" kern="0" baseline="0" dirty="0">
                  <a:solidFill>
                    <a:srgbClr val="000000"/>
                  </a:solidFill>
                  <a:latin typeface="Times New Roman"/>
                  <a:cs typeface="Times New Roman"/>
                  <a:sym typeface="Times New Roman"/>
                </a:endParaRPr>
              </a:p>
            </p:txBody>
          </p:sp>
        </mc:Choice>
        <mc:Fallback xmlns="">
          <p:sp>
            <p:nvSpPr>
              <p:cNvPr id="4" name="Rectangle 3">
                <a:extLst>
                  <a:ext uri="{FF2B5EF4-FFF2-40B4-BE49-F238E27FC236}">
                    <a16:creationId xmlns:a16="http://schemas.microsoft.com/office/drawing/2014/main" id="{5212A6A2-D4B0-4D4B-926C-DE4D673E8C66}"/>
                  </a:ext>
                </a:extLst>
              </p:cNvPr>
              <p:cNvSpPr>
                <a:spLocks noRot="1" noChangeAspect="1" noMove="1" noResize="1" noEditPoints="1" noAdjustHandles="1" noChangeArrowheads="1" noChangeShapeType="1" noTextEdit="1"/>
              </p:cNvSpPr>
              <p:nvPr/>
            </p:nvSpPr>
            <p:spPr>
              <a:xfrm>
                <a:off x="1180011" y="2414117"/>
                <a:ext cx="6836228" cy="461665"/>
              </a:xfrm>
              <a:prstGeom prst="rect">
                <a:avLst/>
              </a:prstGeom>
              <a:blipFill>
                <a:blip r:embed="rId2"/>
                <a:stretch>
                  <a:fillRect b="-1842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4E18ADB-8DFA-4CA8-88B0-1E920BD508D3}"/>
                  </a:ext>
                </a:extLst>
              </p:cNvPr>
              <p:cNvSpPr/>
              <p:nvPr/>
            </p:nvSpPr>
            <p:spPr>
              <a:xfrm>
                <a:off x="809897" y="4739535"/>
                <a:ext cx="7955280" cy="461665"/>
              </a:xfrm>
              <a:prstGeom prst="rect">
                <a:avLst/>
              </a:prstGeom>
            </p:spPr>
            <p:txBody>
              <a:bodyPr wrap="square">
                <a:spAutoFit/>
              </a:bodyPr>
              <a:lstStyle/>
              <a:p>
                <a:pPr lvl="1">
                  <a:spcBef>
                    <a:spcPct val="20000"/>
                  </a:spcBef>
                </a:pPr>
                <a14:m>
                  <m:oMath xmlns:m="http://schemas.openxmlformats.org/officeDocument/2006/math">
                    <m:sSub>
                      <m:sSubPr>
                        <m:ctrlPr>
                          <a:rPr lang="en-SG" i="1" kern="0" baseline="0" smtClean="0">
                            <a:solidFill>
                              <a:srgbClr val="0000FF"/>
                            </a:solidFill>
                            <a:latin typeface="Cambria Math" panose="02040503050406030204" pitchFamily="18" charset="0"/>
                            <a:ea typeface="+mn-ea"/>
                          </a:rPr>
                        </m:ctrlPr>
                      </m:sSubPr>
                      <m:e>
                        <m:r>
                          <a:rPr lang="en-SG" b="1" i="1" kern="0" baseline="0">
                            <a:solidFill>
                              <a:srgbClr val="0000FF"/>
                            </a:solidFill>
                            <a:latin typeface="Cambria Math" panose="02040503050406030204" pitchFamily="18" charset="0"/>
                            <a:ea typeface="Cambria Math" panose="02040503050406030204" pitchFamily="18" charset="0"/>
                          </a:rPr>
                          <m:t>𝝆</m:t>
                        </m:r>
                      </m:e>
                      <m:sub>
                        <m:r>
                          <a:rPr lang="en-SG" i="1" kern="0" baseline="0">
                            <a:solidFill>
                              <a:srgbClr val="0000FF"/>
                            </a:solidFill>
                            <a:latin typeface="Cambria Math" panose="02040503050406030204" pitchFamily="18" charset="0"/>
                            <a:ea typeface="+mn-ea"/>
                          </a:rPr>
                          <m:t>𝑠</m:t>
                        </m:r>
                      </m:sub>
                    </m:sSub>
                    <m:d>
                      <m:dPr>
                        <m:begChr m:val="["/>
                        <m:endChr m:val="]"/>
                        <m:ctrlPr>
                          <a:rPr lang="en-SG" i="1" kern="0" baseline="0">
                            <a:solidFill>
                              <a:srgbClr val="0000FF"/>
                            </a:solidFill>
                            <a:latin typeface="Cambria Math" panose="02040503050406030204" pitchFamily="18" charset="0"/>
                            <a:ea typeface="+mn-ea"/>
                          </a:rPr>
                        </m:ctrlPr>
                      </m:dPr>
                      <m:e>
                        <m:r>
                          <a:rPr lang="en-SG" i="1" kern="0" baseline="0">
                            <a:solidFill>
                              <a:srgbClr val="0000FF"/>
                            </a:solidFill>
                            <a:latin typeface="Cambria Math" panose="02040503050406030204" pitchFamily="18" charset="0"/>
                            <a:ea typeface="+mn-ea"/>
                          </a:rPr>
                          <m:t>𝑣</m:t>
                        </m:r>
                      </m:e>
                    </m:d>
                    <m:r>
                      <a:rPr lang="en-SG" i="1" kern="0" baseline="0">
                        <a:solidFill>
                          <a:srgbClr val="262626"/>
                        </a:solidFill>
                        <a:latin typeface="Cambria Math" panose="02040503050406030204" pitchFamily="18" charset="0"/>
                        <a:ea typeface="+mn-ea"/>
                      </a:rPr>
                      <m:t>=</m:t>
                    </m:r>
                    <m:r>
                      <a:rPr lang="en-SG" kern="0" baseline="0">
                        <a:solidFill>
                          <a:srgbClr val="262626"/>
                        </a:solidFill>
                        <a:latin typeface="Cambria Math" panose="02040503050406030204" pitchFamily="18" charset="0"/>
                        <a:ea typeface="Cambria Math" panose="02040503050406030204" pitchFamily="18" charset="0"/>
                      </a:rPr>
                      <m:t>ℙ</m:t>
                    </m:r>
                  </m:oMath>
                </a14:m>
                <a:r>
                  <a:rPr lang="en-SG" kern="0" baseline="0" dirty="0">
                    <a:solidFill>
                      <a:srgbClr val="262626"/>
                    </a:solidFill>
                    <a:latin typeface="Times New Roman" panose="02020603050405020304"/>
                    <a:ea typeface="+mn-ea"/>
                  </a:rPr>
                  <a:t>[Random walk of length</a:t>
                </a:r>
                <a:r>
                  <a:rPr lang="en-SG" kern="0" baseline="0" dirty="0">
                    <a:solidFill>
                      <a:srgbClr val="262626"/>
                    </a:solidFill>
                    <a:latin typeface="Arial" panose="020B0604020202020204"/>
                    <a:ea typeface="+mn-ea"/>
                  </a:rPr>
                  <a:t>-</a:t>
                </a:r>
                <a14:m>
                  <m:oMath xmlns:m="http://schemas.openxmlformats.org/officeDocument/2006/math">
                    <m:r>
                      <a:rPr lang="en-SG" i="1" kern="0" baseline="0">
                        <a:solidFill>
                          <a:srgbClr val="0000FF"/>
                        </a:solidFill>
                        <a:latin typeface="Cambria Math" panose="02040503050406030204" pitchFamily="18" charset="0"/>
                        <a:ea typeface="+mn-ea"/>
                      </a:rPr>
                      <m:t>𝑘</m:t>
                    </m:r>
                  </m:oMath>
                </a14:m>
                <a:r>
                  <a:rPr lang="en-SG" kern="0" baseline="0" dirty="0">
                    <a:solidFill>
                      <a:srgbClr val="262626"/>
                    </a:solidFill>
                    <a:latin typeface="Times New Roman" panose="02020603050405020304"/>
                    <a:ea typeface="+mn-ea"/>
                  </a:rPr>
                  <a:t> from </a:t>
                </a:r>
                <a14:m>
                  <m:oMath xmlns:m="http://schemas.openxmlformats.org/officeDocument/2006/math">
                    <m:r>
                      <a:rPr lang="en-SG" i="1" kern="0" baseline="0">
                        <a:solidFill>
                          <a:srgbClr val="0000FF"/>
                        </a:solidFill>
                        <a:latin typeface="Cambria Math" panose="02040503050406030204" pitchFamily="18" charset="0"/>
                        <a:ea typeface="+mn-ea"/>
                      </a:rPr>
                      <m:t>𝑠</m:t>
                    </m:r>
                  </m:oMath>
                </a14:m>
                <a:r>
                  <a:rPr lang="en-SG" kern="0" baseline="0" dirty="0">
                    <a:solidFill>
                      <a:srgbClr val="262626"/>
                    </a:solidFill>
                    <a:latin typeface="Times New Roman" panose="02020603050405020304"/>
                    <a:ea typeface="+mn-ea"/>
                  </a:rPr>
                  <a:t> stops at </a:t>
                </a:r>
                <a14:m>
                  <m:oMath xmlns:m="http://schemas.openxmlformats.org/officeDocument/2006/math">
                    <m:r>
                      <a:rPr lang="en-SG" i="1" kern="0" baseline="0">
                        <a:solidFill>
                          <a:srgbClr val="0000FF"/>
                        </a:solidFill>
                        <a:latin typeface="Cambria Math" panose="02040503050406030204" pitchFamily="18" charset="0"/>
                        <a:ea typeface="+mn-ea"/>
                      </a:rPr>
                      <m:t>𝑣</m:t>
                    </m:r>
                  </m:oMath>
                </a14:m>
                <a:r>
                  <a:rPr lang="en-SG" kern="0" baseline="0" dirty="0">
                    <a:solidFill>
                      <a:srgbClr val="262626"/>
                    </a:solidFill>
                    <a:latin typeface="Times New Roman" panose="02020603050405020304"/>
                    <a:ea typeface="+mn-ea"/>
                  </a:rPr>
                  <a:t>]</a:t>
                </a:r>
              </a:p>
            </p:txBody>
          </p:sp>
        </mc:Choice>
        <mc:Fallback xmlns="">
          <p:sp>
            <p:nvSpPr>
              <p:cNvPr id="6" name="Rectangle 5">
                <a:extLst>
                  <a:ext uri="{FF2B5EF4-FFF2-40B4-BE49-F238E27FC236}">
                    <a16:creationId xmlns:a16="http://schemas.microsoft.com/office/drawing/2014/main" id="{54E18ADB-8DFA-4CA8-88B0-1E920BD508D3}"/>
                  </a:ext>
                </a:extLst>
              </p:cNvPr>
              <p:cNvSpPr>
                <a:spLocks noRot="1" noChangeAspect="1" noMove="1" noResize="1" noEditPoints="1" noAdjustHandles="1" noChangeArrowheads="1" noChangeShapeType="1" noTextEdit="1"/>
              </p:cNvSpPr>
              <p:nvPr/>
            </p:nvSpPr>
            <p:spPr>
              <a:xfrm>
                <a:off x="809897" y="4739535"/>
                <a:ext cx="7955280" cy="461665"/>
              </a:xfrm>
              <a:prstGeom prst="rect">
                <a:avLst/>
              </a:prstGeom>
              <a:blipFill>
                <a:blip r:embed="rId3"/>
                <a:stretch>
                  <a:fillRect t="-10526" b="-289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A6179F1-5BA8-41BA-941A-9CFBF2E67E7A}"/>
                  </a:ext>
                </a:extLst>
              </p:cNvPr>
              <p:cNvSpPr/>
              <p:nvPr/>
            </p:nvSpPr>
            <p:spPr>
              <a:xfrm>
                <a:off x="1332410" y="2947958"/>
                <a:ext cx="6683829" cy="830997"/>
              </a:xfrm>
              <a:prstGeom prst="rect">
                <a:avLst/>
              </a:prstGeom>
            </p:spPr>
            <p:txBody>
              <a:bodyPr wrap="square">
                <a:spAutoFit/>
              </a:bodyPr>
              <a:lstStyle/>
              <a:p>
                <a:r>
                  <a:rPr lang="en-SG" kern="0" baseline="0" dirty="0">
                    <a:solidFill>
                      <a:srgbClr val="262626"/>
                    </a:solidFill>
                    <a:latin typeface="Times New Roman" panose="02020603050405020304"/>
                    <a:ea typeface="+mn-ea"/>
                    <a:cs typeface="+mn-cs"/>
                  </a:rPr>
                  <a:t>In each step, the random walk terminates with probability </a:t>
                </a:r>
                <a14:m>
                  <m:oMath xmlns:m="http://schemas.openxmlformats.org/officeDocument/2006/math">
                    <m:r>
                      <a:rPr lang="en-US" altLang="zh-HK" i="1" kern="0" baseline="0">
                        <a:solidFill>
                          <a:srgbClr val="C00000"/>
                        </a:solidFill>
                        <a:latin typeface="Cambria Math" panose="02040503050406030204" pitchFamily="18" charset="0"/>
                        <a:cs typeface="+mn-cs"/>
                        <a:sym typeface="Times New Roman"/>
                      </a:rPr>
                      <m:t>𝛼</m:t>
                    </m:r>
                    <m:r>
                      <a:rPr lang="en-US" altLang="zh-HK" i="1" kern="0" baseline="0">
                        <a:solidFill>
                          <a:srgbClr val="C00000"/>
                        </a:solidFill>
                        <a:latin typeface="Cambria Math" panose="02040503050406030204" pitchFamily="18" charset="0"/>
                        <a:ea typeface="Cambria Math" panose="02040503050406030204" pitchFamily="18" charset="0"/>
                        <a:cs typeface="+mn-cs"/>
                        <a:sym typeface="Times New Roman"/>
                      </a:rPr>
                      <m:t>∈</m:t>
                    </m:r>
                    <m:r>
                      <a:rPr lang="en-SG" altLang="zh-HK" i="1" kern="0" baseline="0">
                        <a:solidFill>
                          <a:srgbClr val="C00000"/>
                        </a:solidFill>
                        <a:latin typeface="Cambria Math" panose="02040503050406030204" pitchFamily="18" charset="0"/>
                        <a:ea typeface="Cambria Math" panose="02040503050406030204" pitchFamily="18" charset="0"/>
                        <a:cs typeface="+mn-cs"/>
                        <a:sym typeface="Times New Roman"/>
                      </a:rPr>
                      <m:t>(0,1)</m:t>
                    </m:r>
                  </m:oMath>
                </a14:m>
                <a:r>
                  <a:rPr lang="en-SG" kern="0" baseline="0" dirty="0">
                    <a:solidFill>
                      <a:srgbClr val="262626"/>
                    </a:solidFill>
                    <a:latin typeface="Times New Roman" panose="02020603050405020304"/>
                    <a:ea typeface="+mn-ea"/>
                    <a:cs typeface="+mn-cs"/>
                  </a:rPr>
                  <a:t>, regardless of the previous step</a:t>
                </a:r>
                <a:endParaRPr lang="en-SG" dirty="0"/>
              </a:p>
            </p:txBody>
          </p:sp>
        </mc:Choice>
        <mc:Fallback xmlns="">
          <p:sp>
            <p:nvSpPr>
              <p:cNvPr id="8" name="Rectangle 7">
                <a:extLst>
                  <a:ext uri="{FF2B5EF4-FFF2-40B4-BE49-F238E27FC236}">
                    <a16:creationId xmlns:a16="http://schemas.microsoft.com/office/drawing/2014/main" id="{FA6179F1-5BA8-41BA-941A-9CFBF2E67E7A}"/>
                  </a:ext>
                </a:extLst>
              </p:cNvPr>
              <p:cNvSpPr>
                <a:spLocks noRot="1" noChangeAspect="1" noMove="1" noResize="1" noEditPoints="1" noAdjustHandles="1" noChangeArrowheads="1" noChangeShapeType="1" noTextEdit="1"/>
              </p:cNvSpPr>
              <p:nvPr/>
            </p:nvSpPr>
            <p:spPr>
              <a:xfrm>
                <a:off x="1332410" y="2947958"/>
                <a:ext cx="6683829" cy="830997"/>
              </a:xfrm>
              <a:prstGeom prst="rect">
                <a:avLst/>
              </a:prstGeom>
              <a:blipFill>
                <a:blip r:embed="rId4"/>
                <a:stretch>
                  <a:fillRect l="-1460" t="-5882" r="-1095" b="-16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303C6B7-E3EB-40C9-BDD2-EC28B5899182}"/>
                  </a:ext>
                </a:extLst>
              </p:cNvPr>
              <p:cNvSpPr/>
              <p:nvPr/>
            </p:nvSpPr>
            <p:spPr>
              <a:xfrm>
                <a:off x="1567543" y="5273376"/>
                <a:ext cx="5878287" cy="830997"/>
              </a:xfrm>
              <a:prstGeom prst="rect">
                <a:avLst/>
              </a:prstGeom>
            </p:spPr>
            <p:txBody>
              <a:bodyPr wrap="square">
                <a:spAutoFit/>
              </a:bodyPr>
              <a:lstStyle/>
              <a:p>
                <a:r>
                  <a:rPr lang="en-SG" kern="0" baseline="0" dirty="0">
                    <a:solidFill>
                      <a:srgbClr val="262626"/>
                    </a:solidFill>
                    <a:latin typeface="Times New Roman" panose="02020603050405020304"/>
                    <a:ea typeface="+mn-ea"/>
                    <a:cs typeface="+mn-cs"/>
                  </a:rPr>
                  <a:t>In </a:t>
                </a:r>
                <a14:m>
                  <m:oMath xmlns:m="http://schemas.openxmlformats.org/officeDocument/2006/math">
                    <m:r>
                      <a:rPr lang="en-SG" i="1" kern="0" baseline="0">
                        <a:solidFill>
                          <a:srgbClr val="0000FF"/>
                        </a:solidFill>
                        <a:latin typeface="Cambria Math" panose="02040503050406030204" pitchFamily="18" charset="0"/>
                      </a:rPr>
                      <m:t>𝑘</m:t>
                    </m:r>
                  </m:oMath>
                </a14:m>
                <a:r>
                  <a:rPr lang="en-SG" kern="0" baseline="0" dirty="0">
                    <a:solidFill>
                      <a:srgbClr val="262626"/>
                    </a:solidFill>
                    <a:latin typeface="Times New Roman" panose="02020603050405020304"/>
                  </a:rPr>
                  <a:t>-</a:t>
                </a:r>
                <a:r>
                  <a:rPr lang="en-SG" kern="0" baseline="0" dirty="0" err="1">
                    <a:solidFill>
                      <a:srgbClr val="262626"/>
                    </a:solidFill>
                    <a:latin typeface="Times New Roman" panose="02020603050405020304"/>
                  </a:rPr>
                  <a:t>th</a:t>
                </a:r>
                <a:r>
                  <a:rPr lang="en-SG" kern="0" baseline="0" dirty="0">
                    <a:solidFill>
                      <a:srgbClr val="262626"/>
                    </a:solidFill>
                    <a:latin typeface="Times New Roman" panose="02020603050405020304"/>
                  </a:rPr>
                  <a:t> </a:t>
                </a:r>
                <a:r>
                  <a:rPr lang="en-SG" kern="0" baseline="0" dirty="0">
                    <a:solidFill>
                      <a:srgbClr val="262626"/>
                    </a:solidFill>
                    <a:latin typeface="Times New Roman" panose="02020603050405020304"/>
                    <a:ea typeface="+mn-ea"/>
                    <a:cs typeface="+mn-cs"/>
                  </a:rPr>
                  <a:t>step, the random walk terminates with a probability that depends on previous step</a:t>
                </a:r>
                <a:endParaRPr lang="en-SG" dirty="0"/>
              </a:p>
            </p:txBody>
          </p:sp>
        </mc:Choice>
        <mc:Fallback xmlns="">
          <p:sp>
            <p:nvSpPr>
              <p:cNvPr id="9" name="Rectangle 8">
                <a:extLst>
                  <a:ext uri="{FF2B5EF4-FFF2-40B4-BE49-F238E27FC236}">
                    <a16:creationId xmlns:a16="http://schemas.microsoft.com/office/drawing/2014/main" id="{6303C6B7-E3EB-40C9-BDD2-EC28B5899182}"/>
                  </a:ext>
                </a:extLst>
              </p:cNvPr>
              <p:cNvSpPr>
                <a:spLocks noRot="1" noChangeAspect="1" noMove="1" noResize="1" noEditPoints="1" noAdjustHandles="1" noChangeArrowheads="1" noChangeShapeType="1" noTextEdit="1"/>
              </p:cNvSpPr>
              <p:nvPr/>
            </p:nvSpPr>
            <p:spPr>
              <a:xfrm>
                <a:off x="1567543" y="5273376"/>
                <a:ext cx="5878287" cy="830997"/>
              </a:xfrm>
              <a:prstGeom prst="rect">
                <a:avLst/>
              </a:prstGeom>
              <a:blipFill>
                <a:blip r:embed="rId5"/>
                <a:stretch>
                  <a:fillRect l="-1556" t="-5882" r="-830" b="-16176"/>
                </a:stretch>
              </a:blipFill>
            </p:spPr>
            <p:txBody>
              <a:bodyPr/>
              <a:lstStyle/>
              <a:p>
                <a:r>
                  <a:rPr lang="en-SG">
                    <a:noFill/>
                  </a:rPr>
                  <a:t> </a:t>
                </a:r>
              </a:p>
            </p:txBody>
          </p:sp>
        </mc:Fallback>
      </mc:AlternateContent>
    </p:spTree>
    <p:extLst>
      <p:ext uri="{BB962C8B-B14F-4D97-AF65-F5344CB8AC3E}">
        <p14:creationId xmlns:p14="http://schemas.microsoft.com/office/powerpoint/2010/main" val="378558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A038-36CE-4B7B-ACF8-C8EC9116BF77}"/>
              </a:ext>
            </a:extLst>
          </p:cNvPr>
          <p:cNvSpPr>
            <a:spLocks noGrp="1"/>
          </p:cNvSpPr>
          <p:nvPr>
            <p:ph type="title"/>
          </p:nvPr>
        </p:nvSpPr>
        <p:spPr/>
        <p:txBody>
          <a:bodyPr/>
          <a:lstStyle/>
          <a:p>
            <a:r>
              <a:rPr lang="en-SG" dirty="0"/>
              <a:t>TEA+ VS. FORA: Residues</a:t>
            </a:r>
          </a:p>
        </p:txBody>
      </p:sp>
      <p:sp>
        <p:nvSpPr>
          <p:cNvPr id="3" name="Content Placeholder 2">
            <a:extLst>
              <a:ext uri="{FF2B5EF4-FFF2-40B4-BE49-F238E27FC236}">
                <a16:creationId xmlns:a16="http://schemas.microsoft.com/office/drawing/2014/main" id="{47DCC65F-29C4-4360-99D8-A539D75A2528}"/>
              </a:ext>
            </a:extLst>
          </p:cNvPr>
          <p:cNvSpPr>
            <a:spLocks noGrp="1"/>
          </p:cNvSpPr>
          <p:nvPr>
            <p:ph idx="1"/>
          </p:nvPr>
        </p:nvSpPr>
        <p:spPr/>
        <p:txBody>
          <a:bodyPr/>
          <a:lstStyle/>
          <a:p>
            <a:r>
              <a:rPr lang="en-US" dirty="0">
                <a:latin typeface="+mj-lt"/>
              </a:rPr>
              <a:t>FORA:</a:t>
            </a:r>
          </a:p>
          <a:p>
            <a:pPr lvl="1"/>
            <a:r>
              <a:rPr lang="en-US" dirty="0">
                <a:latin typeface="+mj-lt"/>
              </a:rPr>
              <a:t>Forward-Push produces a </a:t>
            </a:r>
            <a:r>
              <a:rPr lang="en-US" i="1" dirty="0">
                <a:latin typeface="+mj-lt"/>
              </a:rPr>
              <a:t>single</a:t>
            </a:r>
            <a:r>
              <a:rPr lang="en-US" dirty="0">
                <a:latin typeface="+mj-lt"/>
              </a:rPr>
              <a:t> residue vector</a:t>
            </a:r>
          </a:p>
          <a:p>
            <a:pPr marL="0" indent="0">
              <a:buNone/>
            </a:pPr>
            <a:endParaRPr lang="en-SG" sz="2400" dirty="0">
              <a:latin typeface="+mj-lt"/>
            </a:endParaRPr>
          </a:p>
          <a:p>
            <a:r>
              <a:rPr lang="en-US" dirty="0">
                <a:latin typeface="+mj-lt"/>
              </a:rPr>
              <a:t>TEA+:</a:t>
            </a:r>
          </a:p>
          <a:p>
            <a:pPr lvl="1"/>
            <a:r>
              <a:rPr lang="en-US" dirty="0">
                <a:latin typeface="+mj-lt"/>
              </a:rPr>
              <a:t>HK-Push generates </a:t>
            </a:r>
            <a:r>
              <a:rPr lang="en-US" i="1" dirty="0">
                <a:latin typeface="+mj-lt"/>
              </a:rPr>
              <a:t>K</a:t>
            </a:r>
            <a:r>
              <a:rPr lang="en-US" dirty="0">
                <a:latin typeface="+mj-lt"/>
              </a:rPr>
              <a:t> residue vectors</a:t>
            </a:r>
            <a:br>
              <a:rPr lang="en-US" dirty="0">
                <a:latin typeface="+mj-lt"/>
              </a:rPr>
            </a:br>
            <a:endParaRPr lang="en-US" dirty="0">
              <a:latin typeface="+mj-lt"/>
            </a:endParaRPr>
          </a:p>
          <a:p>
            <a:endParaRPr lang="en-US" dirty="0">
              <a:latin typeface="+mj-lt"/>
            </a:endParaRPr>
          </a:p>
          <a:p>
            <a:endParaRPr lang="en-SG" dirty="0">
              <a:latin typeface="+mj-lt"/>
            </a:endParaRPr>
          </a:p>
        </p:txBody>
      </p:sp>
    </p:spTree>
    <p:extLst>
      <p:ext uri="{BB962C8B-B14F-4D97-AF65-F5344CB8AC3E}">
        <p14:creationId xmlns:p14="http://schemas.microsoft.com/office/powerpoint/2010/main" val="75248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3039-4E01-40CD-B96E-D73AB6EED327}"/>
              </a:ext>
            </a:extLst>
          </p:cNvPr>
          <p:cNvSpPr>
            <a:spLocks noGrp="1"/>
          </p:cNvSpPr>
          <p:nvPr>
            <p:ph type="title"/>
          </p:nvPr>
        </p:nvSpPr>
        <p:spPr>
          <a:xfrm>
            <a:off x="685800" y="609600"/>
            <a:ext cx="7726680" cy="1143000"/>
          </a:xfrm>
        </p:spPr>
        <p:txBody>
          <a:bodyPr/>
          <a:lstStyle/>
          <a:p>
            <a:r>
              <a:rPr lang="en-SG" dirty="0"/>
              <a:t>Problem Definition: </a:t>
            </a:r>
            <a:r>
              <a:rPr lang="en-US" altLang="zh-CN" dirty="0"/>
              <a:t>Heat-Kernel-based Local Clustering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24D3D-F002-4503-A3A6-C5C896C810E3}"/>
                  </a:ext>
                </a:extLst>
              </p:cNvPr>
              <p:cNvSpPr>
                <a:spLocks noGrp="1"/>
              </p:cNvSpPr>
              <p:nvPr>
                <p:ph idx="1"/>
              </p:nvPr>
            </p:nvSpPr>
            <p:spPr>
              <a:xfrm>
                <a:off x="685800" y="1806903"/>
                <a:ext cx="7896138" cy="4114800"/>
              </a:xfrm>
            </p:spPr>
            <p:txBody>
              <a:bodyPr/>
              <a:lstStyle/>
              <a:p>
                <a:r>
                  <a:rPr lang="en-SG" sz="2800" dirty="0">
                    <a:latin typeface="+mj-lt"/>
                  </a:rPr>
                  <a:t>Heat Kernel PageRank (HKPR)</a:t>
                </a:r>
              </a:p>
              <a:p>
                <a:pPr lvl="1"/>
                <a14:m>
                  <m:oMath xmlns:m="http://schemas.openxmlformats.org/officeDocument/2006/math">
                    <m:sSub>
                      <m:sSubPr>
                        <m:ctrlPr>
                          <a:rPr lang="en-SG" sz="2400" i="1" smtClean="0">
                            <a:solidFill>
                              <a:srgbClr val="0000FF"/>
                            </a:solidFill>
                            <a:latin typeface="Cambria Math" panose="02040503050406030204" pitchFamily="18" charset="0"/>
                          </a:rPr>
                        </m:ctrlPr>
                      </m:sSubPr>
                      <m:e>
                        <m:r>
                          <a:rPr lang="en-SG" sz="2400" b="1" i="1" smtClean="0">
                            <a:solidFill>
                              <a:srgbClr val="0000FF"/>
                            </a:solidFill>
                            <a:latin typeface="Cambria Math" panose="02040503050406030204" pitchFamily="18" charset="0"/>
                            <a:ea typeface="Cambria Math" panose="02040503050406030204" pitchFamily="18" charset="0"/>
                          </a:rPr>
                          <m:t>𝝆</m:t>
                        </m:r>
                      </m:e>
                      <m:sub>
                        <m:r>
                          <a:rPr lang="en-SG" sz="2400" b="0" i="1" smtClean="0">
                            <a:solidFill>
                              <a:srgbClr val="0000FF"/>
                            </a:solidFill>
                            <a:latin typeface="Cambria Math" panose="02040503050406030204" pitchFamily="18" charset="0"/>
                          </a:rPr>
                          <m:t>𝑠</m:t>
                        </m:r>
                      </m:sub>
                    </m:sSub>
                    <m:d>
                      <m:dPr>
                        <m:begChr m:val="["/>
                        <m:endChr m:val="]"/>
                        <m:ctrlPr>
                          <a:rPr lang="en-SG" sz="2400" b="0" i="1" smtClean="0">
                            <a:solidFill>
                              <a:srgbClr val="0000FF"/>
                            </a:solidFill>
                            <a:latin typeface="Cambria Math" panose="02040503050406030204" pitchFamily="18" charset="0"/>
                          </a:rPr>
                        </m:ctrlPr>
                      </m:dPr>
                      <m:e>
                        <m:r>
                          <a:rPr lang="en-SG" sz="2400" b="0" i="1" smtClean="0">
                            <a:solidFill>
                              <a:srgbClr val="0000FF"/>
                            </a:solidFill>
                            <a:latin typeface="Cambria Math" panose="02040503050406030204" pitchFamily="18" charset="0"/>
                          </a:rPr>
                          <m:t>𝑣</m:t>
                        </m:r>
                      </m:e>
                    </m:d>
                    <m:r>
                      <a:rPr lang="en-SG" sz="2400" b="0" i="1" smtClean="0">
                        <a:latin typeface="Cambria Math" panose="02040503050406030204" pitchFamily="18" charset="0"/>
                      </a:rPr>
                      <m:t>=</m:t>
                    </m:r>
                    <m:r>
                      <a:rPr lang="en-SG" sz="2400">
                        <a:latin typeface="Cambria Math" panose="02040503050406030204" pitchFamily="18" charset="0"/>
                        <a:ea typeface="Cambria Math" panose="02040503050406030204" pitchFamily="18" charset="0"/>
                      </a:rPr>
                      <m:t>ℙ</m:t>
                    </m:r>
                  </m:oMath>
                </a14:m>
                <a:r>
                  <a:rPr lang="en-SG" sz="2400" dirty="0">
                    <a:latin typeface="+mj-lt"/>
                  </a:rPr>
                  <a:t>[random walk of length</a:t>
                </a:r>
                <a:r>
                  <a:rPr lang="en-SG" sz="2400" dirty="0"/>
                  <a:t>-</a:t>
                </a:r>
                <a14:m>
                  <m:oMath xmlns:m="http://schemas.openxmlformats.org/officeDocument/2006/math">
                    <m:r>
                      <a:rPr lang="en-SG" sz="2400" b="0" i="1" smtClean="0">
                        <a:solidFill>
                          <a:srgbClr val="0000FF"/>
                        </a:solidFill>
                        <a:latin typeface="Cambria Math" panose="02040503050406030204" pitchFamily="18" charset="0"/>
                      </a:rPr>
                      <m:t>𝑘</m:t>
                    </m:r>
                  </m:oMath>
                </a14:m>
                <a:r>
                  <a:rPr lang="en-SG" sz="2400" dirty="0">
                    <a:latin typeface="+mj-lt"/>
                  </a:rPr>
                  <a:t> from </a:t>
                </a:r>
                <a14:m>
                  <m:oMath xmlns:m="http://schemas.openxmlformats.org/officeDocument/2006/math">
                    <m:r>
                      <a:rPr lang="en-SG" sz="2400" b="0" i="1" smtClean="0">
                        <a:solidFill>
                          <a:srgbClr val="0000FF"/>
                        </a:solidFill>
                        <a:latin typeface="Cambria Math" panose="02040503050406030204" pitchFamily="18" charset="0"/>
                      </a:rPr>
                      <m:t>𝑠</m:t>
                    </m:r>
                  </m:oMath>
                </a14:m>
                <a:r>
                  <a:rPr lang="en-SG" sz="2400" dirty="0">
                    <a:latin typeface="+mj-lt"/>
                  </a:rPr>
                  <a:t> stops at </a:t>
                </a:r>
                <a14:m>
                  <m:oMath xmlns:m="http://schemas.openxmlformats.org/officeDocument/2006/math">
                    <m:r>
                      <a:rPr lang="en-SG" sz="2400" i="1" smtClean="0">
                        <a:solidFill>
                          <a:srgbClr val="0000FF"/>
                        </a:solidFill>
                        <a:latin typeface="Cambria Math" panose="02040503050406030204" pitchFamily="18" charset="0"/>
                      </a:rPr>
                      <m:t>𝑣</m:t>
                    </m:r>
                  </m:oMath>
                </a14:m>
                <a:r>
                  <a:rPr lang="en-SG" sz="2400" dirty="0">
                    <a:latin typeface="+mj-lt"/>
                  </a:rPr>
                  <a:t>]</a:t>
                </a:r>
              </a:p>
              <a:p>
                <a:pPr lvl="1"/>
                <a14:m>
                  <m:oMath xmlns:m="http://schemas.openxmlformats.org/officeDocument/2006/math">
                    <m:r>
                      <a:rPr lang="en-SG" sz="2400" b="0" i="1" smtClean="0">
                        <a:solidFill>
                          <a:srgbClr val="0000FF"/>
                        </a:solidFill>
                        <a:latin typeface="Cambria Math" panose="02040503050406030204" pitchFamily="18" charset="0"/>
                      </a:rPr>
                      <m:t>𝑘</m:t>
                    </m:r>
                  </m:oMath>
                </a14:m>
                <a:r>
                  <a:rPr lang="en-SG" sz="2400" dirty="0">
                    <a:latin typeface="+mj-lt"/>
                  </a:rPr>
                  <a:t> follows a Poisson distribution with mean </a:t>
                </a:r>
                <a14:m>
                  <m:oMath xmlns:m="http://schemas.openxmlformats.org/officeDocument/2006/math">
                    <m:r>
                      <a:rPr lang="en-SG" sz="2400" b="0" i="1" smtClean="0">
                        <a:solidFill>
                          <a:srgbClr val="0000FF"/>
                        </a:solidFill>
                        <a:latin typeface="Cambria Math" panose="02040503050406030204" pitchFamily="18" charset="0"/>
                      </a:rPr>
                      <m:t>𝑡</m:t>
                    </m:r>
                  </m:oMath>
                </a14:m>
                <a:r>
                  <a:rPr lang="en-SG" sz="2400" dirty="0">
                    <a:latin typeface="+mj-lt"/>
                  </a:rPr>
                  <a:t>, </a:t>
                </a:r>
                <a:r>
                  <a:rPr lang="en-SG" sz="2400" i="1" dirty="0">
                    <a:latin typeface="+mj-lt"/>
                  </a:rPr>
                  <a:t>i.e.</a:t>
                </a:r>
                <a:r>
                  <a:rPr lang="en-SG" sz="2400" dirty="0">
                    <a:latin typeface="+mj-lt"/>
                  </a:rPr>
                  <a:t>,</a:t>
                </a:r>
                <a:br>
                  <a:rPr lang="en-SG" sz="2400" dirty="0">
                    <a:latin typeface="+mj-lt"/>
                  </a:rPr>
                </a:br>
                <a14:m>
                  <m:oMath xmlns:m="http://schemas.openxmlformats.org/officeDocument/2006/math">
                    <m:r>
                      <a:rPr lang="en-SG" sz="2200" b="0" i="1" smtClean="0">
                        <a:latin typeface="Cambria Math" panose="02040503050406030204" pitchFamily="18" charset="0"/>
                        <a:ea typeface="Cambria Math" panose="02040503050406030204" pitchFamily="18" charset="0"/>
                      </a:rPr>
                      <m:t>𝑘</m:t>
                    </m:r>
                    <m:groupChr>
                      <m:groupChrPr>
                        <m:chr m:val="→"/>
                        <m:vertJc m:val="bot"/>
                        <m:ctrlPr>
                          <a:rPr lang="en-SG" sz="2200" b="0" i="1" smtClean="0">
                            <a:latin typeface="Cambria Math" panose="02040503050406030204" pitchFamily="18" charset="0"/>
                            <a:ea typeface="Cambria Math" panose="02040503050406030204" pitchFamily="18" charset="0"/>
                          </a:rPr>
                        </m:ctrlPr>
                      </m:groupChrPr>
                      <m:e>
                        <m:r>
                          <m:rPr>
                            <m:sty m:val="p"/>
                            <m:brk m:alnAt="2"/>
                          </m:rPr>
                          <a:rPr lang="en-SG" sz="2200" b="0" i="0" smtClean="0">
                            <a:latin typeface="Cambria Math" panose="02040503050406030204" pitchFamily="18" charset="0"/>
                            <a:ea typeface="Cambria Math" panose="02040503050406030204" pitchFamily="18" charset="0"/>
                          </a:rPr>
                          <m:t>i</m:t>
                        </m:r>
                        <m:r>
                          <m:rPr>
                            <m:sty m:val="p"/>
                          </m:rPr>
                          <a:rPr lang="en-SG" sz="2200" b="0" i="0" smtClean="0">
                            <a:latin typeface="Cambria Math" panose="02040503050406030204" pitchFamily="18" charset="0"/>
                            <a:ea typeface="Cambria Math" panose="02040503050406030204" pitchFamily="18" charset="0"/>
                          </a:rPr>
                          <m:t>s</m:t>
                        </m:r>
                        <m:r>
                          <m:rPr>
                            <m:brk m:alnAt="2"/>
                          </m:rPr>
                          <a:rPr lang="en-SG" sz="2200" b="0" i="0" smtClean="0">
                            <a:latin typeface="Cambria Math" panose="02040503050406030204" pitchFamily="18" charset="0"/>
                            <a:ea typeface="Cambria Math" panose="02040503050406030204" pitchFamily="18" charset="0"/>
                          </a:rPr>
                          <m:t> </m:t>
                        </m:r>
                        <m:r>
                          <m:rPr>
                            <m:sty m:val="p"/>
                          </m:rPr>
                          <a:rPr lang="en-SG" sz="2200" b="0" i="0" smtClean="0">
                            <a:latin typeface="Cambria Math" panose="02040503050406030204" pitchFamily="18" charset="0"/>
                            <a:ea typeface="Cambria Math" panose="02040503050406030204" pitchFamily="18" charset="0"/>
                          </a:rPr>
                          <m:t>sapmled</m:t>
                        </m:r>
                        <m:r>
                          <a:rPr lang="en-SG" sz="2200" b="0" i="0" smtClean="0">
                            <a:latin typeface="Cambria Math" panose="02040503050406030204" pitchFamily="18" charset="0"/>
                            <a:ea typeface="Cambria Math" panose="02040503050406030204" pitchFamily="18" charset="0"/>
                          </a:rPr>
                          <m:t> </m:t>
                        </m:r>
                        <m:r>
                          <m:rPr>
                            <m:sty m:val="p"/>
                          </m:rPr>
                          <a:rPr lang="en-SG" sz="2200" b="0" i="0" smtClean="0">
                            <a:latin typeface="Cambria Math" panose="02040503050406030204" pitchFamily="18" charset="0"/>
                            <a:ea typeface="Cambria Math" panose="02040503050406030204" pitchFamily="18" charset="0"/>
                          </a:rPr>
                          <m:t>with</m:t>
                        </m:r>
                      </m:e>
                    </m:groupChr>
                    <m:r>
                      <a:rPr lang="en-SG" sz="2200" b="0" i="1" smtClean="0">
                        <a:latin typeface="Cambria Math" panose="02040503050406030204" pitchFamily="18" charset="0"/>
                        <a:ea typeface="Cambria Math" panose="02040503050406030204" pitchFamily="18" charset="0"/>
                      </a:rPr>
                      <m:t>𝜂</m:t>
                    </m:r>
                    <m:d>
                      <m:dPr>
                        <m:ctrlPr>
                          <a:rPr lang="en-SG" sz="2200" b="0" i="1" smtClean="0">
                            <a:latin typeface="Cambria Math" panose="02040503050406030204" pitchFamily="18" charset="0"/>
                            <a:ea typeface="Cambria Math" panose="02040503050406030204" pitchFamily="18" charset="0"/>
                          </a:rPr>
                        </m:ctrlPr>
                      </m:dPr>
                      <m:e>
                        <m:r>
                          <a:rPr lang="en-SG" sz="2200" b="0" i="1" smtClean="0">
                            <a:latin typeface="Cambria Math" panose="02040503050406030204" pitchFamily="18" charset="0"/>
                            <a:ea typeface="Cambria Math" panose="02040503050406030204" pitchFamily="18" charset="0"/>
                          </a:rPr>
                          <m:t>𝑘</m:t>
                        </m:r>
                      </m:e>
                    </m:d>
                    <m:r>
                      <a:rPr lang="en-SG" sz="2200" b="0" i="1" smtClean="0">
                        <a:latin typeface="Cambria Math" panose="02040503050406030204" pitchFamily="18" charset="0"/>
                        <a:ea typeface="Cambria Math" panose="02040503050406030204" pitchFamily="18" charset="0"/>
                      </a:rPr>
                      <m:t>=</m:t>
                    </m:r>
                    <m:f>
                      <m:fPr>
                        <m:ctrlPr>
                          <a:rPr lang="en-SG" sz="2200" b="0" i="1" smtClean="0">
                            <a:latin typeface="Cambria Math" panose="02040503050406030204" pitchFamily="18" charset="0"/>
                            <a:ea typeface="Cambria Math" panose="02040503050406030204" pitchFamily="18" charset="0"/>
                          </a:rPr>
                        </m:ctrlPr>
                      </m:fPr>
                      <m:num>
                        <m:sSup>
                          <m:sSupPr>
                            <m:ctrlPr>
                              <a:rPr lang="en-SG" sz="2200" b="0" i="1" smtClean="0">
                                <a:latin typeface="Cambria Math" panose="02040503050406030204" pitchFamily="18" charset="0"/>
                                <a:ea typeface="Cambria Math" panose="02040503050406030204" pitchFamily="18" charset="0"/>
                              </a:rPr>
                            </m:ctrlPr>
                          </m:sSupPr>
                          <m:e>
                            <m:r>
                              <a:rPr lang="en-SG" sz="2200" b="0" i="1" smtClean="0">
                                <a:latin typeface="Cambria Math" panose="02040503050406030204" pitchFamily="18" charset="0"/>
                                <a:ea typeface="Cambria Math" panose="02040503050406030204" pitchFamily="18" charset="0"/>
                              </a:rPr>
                              <m:t>𝑒</m:t>
                            </m:r>
                          </m:e>
                          <m:sup>
                            <m:r>
                              <a:rPr lang="en-SG" sz="2200" b="0" i="1" smtClean="0">
                                <a:latin typeface="Cambria Math" panose="02040503050406030204" pitchFamily="18" charset="0"/>
                                <a:ea typeface="Cambria Math" panose="02040503050406030204" pitchFamily="18" charset="0"/>
                              </a:rPr>
                              <m:t>−</m:t>
                            </m:r>
                            <m:r>
                              <a:rPr lang="en-SG" sz="2200" b="0" i="1" smtClean="0">
                                <a:latin typeface="Cambria Math" panose="02040503050406030204" pitchFamily="18" charset="0"/>
                                <a:ea typeface="Cambria Math" panose="02040503050406030204" pitchFamily="18" charset="0"/>
                              </a:rPr>
                              <m:t>𝑡</m:t>
                            </m:r>
                          </m:sup>
                        </m:sSup>
                        <m:sSup>
                          <m:sSupPr>
                            <m:ctrlPr>
                              <a:rPr lang="en-SG" sz="2200" b="0" i="1" smtClean="0">
                                <a:latin typeface="Cambria Math" panose="02040503050406030204" pitchFamily="18" charset="0"/>
                                <a:ea typeface="Cambria Math" panose="02040503050406030204" pitchFamily="18" charset="0"/>
                              </a:rPr>
                            </m:ctrlPr>
                          </m:sSupPr>
                          <m:e>
                            <m:r>
                              <a:rPr lang="en-SG" sz="2200" b="0" i="1" smtClean="0">
                                <a:latin typeface="Cambria Math" panose="02040503050406030204" pitchFamily="18" charset="0"/>
                                <a:ea typeface="Cambria Math" panose="02040503050406030204" pitchFamily="18" charset="0"/>
                              </a:rPr>
                              <m:t>𝑡</m:t>
                            </m:r>
                          </m:e>
                          <m:sup>
                            <m:r>
                              <a:rPr lang="en-SG" sz="2200" b="0" i="1" smtClean="0">
                                <a:latin typeface="Cambria Math" panose="02040503050406030204" pitchFamily="18" charset="0"/>
                                <a:ea typeface="Cambria Math" panose="02040503050406030204" pitchFamily="18" charset="0"/>
                              </a:rPr>
                              <m:t>𝑘</m:t>
                            </m:r>
                          </m:sup>
                        </m:sSup>
                      </m:num>
                      <m:den>
                        <m:r>
                          <a:rPr lang="en-SG" sz="2200" b="0" i="1" smtClean="0">
                            <a:latin typeface="Cambria Math" panose="02040503050406030204" pitchFamily="18" charset="0"/>
                            <a:ea typeface="Cambria Math" panose="02040503050406030204" pitchFamily="18" charset="0"/>
                          </a:rPr>
                          <m:t>𝑘</m:t>
                        </m:r>
                        <m:r>
                          <a:rPr lang="en-SG" sz="2200" b="0" i="1" smtClean="0">
                            <a:latin typeface="Cambria Math" panose="02040503050406030204" pitchFamily="18" charset="0"/>
                            <a:ea typeface="Cambria Math" panose="02040503050406030204" pitchFamily="18" charset="0"/>
                          </a:rPr>
                          <m:t>!</m:t>
                        </m:r>
                      </m:den>
                    </m:f>
                  </m:oMath>
                </a14:m>
                <a:endParaRPr lang="en-SG" sz="2200" dirty="0">
                  <a:latin typeface="+mj-lt"/>
                </a:endParaRPr>
              </a:p>
              <a:p>
                <a:pPr>
                  <a:spcBef>
                    <a:spcPts val="0"/>
                  </a:spcBef>
                </a:pPr>
                <a:r>
                  <a:rPr lang="en-SG" sz="2600" dirty="0">
                    <a:latin typeface="+mj-lt"/>
                  </a:rPr>
                  <a:t>Sweep Cut</a:t>
                </a:r>
              </a:p>
              <a:p>
                <a:pPr lvl="1"/>
                <a:r>
                  <a:rPr lang="en-US" sz="2200" dirty="0">
                    <a:solidFill>
                      <a:srgbClr val="262626"/>
                    </a:solidFill>
                    <a:latin typeface="Times New Roman" panose="02020603050405020304"/>
                  </a:rPr>
                  <a:t>A sweep over a sorted approximate </a:t>
                </a:r>
                <a:r>
                  <a:rPr lang="en-US" sz="2200" dirty="0">
                    <a:solidFill>
                      <a:srgbClr val="C00000"/>
                    </a:solidFill>
                    <a:latin typeface="Times New Roman" panose="02020603050405020304"/>
                  </a:rPr>
                  <a:t>degree-normalized HKPR</a:t>
                </a:r>
                <a:r>
                  <a:rPr lang="en-US" sz="2200" dirty="0">
                    <a:solidFill>
                      <a:srgbClr val="262626"/>
                    </a:solidFill>
                    <a:latin typeface="Times New Roman" panose="02020603050405020304"/>
                  </a:rPr>
                  <a:t> vector to find </a:t>
                </a:r>
                <a:r>
                  <a:rPr lang="en-US" sz="2200" i="1" dirty="0">
                    <a:solidFill>
                      <a:srgbClr val="262626"/>
                    </a:solidFill>
                    <a:latin typeface="Times New Roman" panose="02020603050405020304"/>
                  </a:rPr>
                  <a:t>C</a:t>
                </a:r>
                <a:r>
                  <a:rPr lang="en-US" sz="2200" dirty="0">
                    <a:solidFill>
                      <a:srgbClr val="262626"/>
                    </a:solidFill>
                    <a:latin typeface="Times New Roman" panose="02020603050405020304"/>
                  </a:rPr>
                  <a:t> with </a:t>
                </a:r>
                <a:r>
                  <a:rPr lang="en-US" sz="2200" i="1" dirty="0">
                    <a:solidFill>
                      <a:srgbClr val="262626"/>
                    </a:solidFill>
                    <a:latin typeface="Times New Roman" panose="02020603050405020304"/>
                  </a:rPr>
                  <a:t>minimal</a:t>
                </a:r>
                <a:r>
                  <a:rPr lang="en-SG" sz="2200" dirty="0">
                    <a:solidFill>
                      <a:srgbClr val="262626"/>
                    </a:solidFill>
                    <a:latin typeface="Times New Roman" panose="02020603050405020304"/>
                  </a:rPr>
                  <a:t> </a:t>
                </a:r>
                <a14:m>
                  <m:oMath xmlns:m="http://schemas.openxmlformats.org/officeDocument/2006/math">
                    <m:r>
                      <a:rPr lang="en-SG" sz="2200" i="1">
                        <a:solidFill>
                          <a:srgbClr val="262626"/>
                        </a:solidFill>
                        <a:latin typeface="Cambria Math" panose="02040503050406030204" pitchFamily="18" charset="0"/>
                        <a:ea typeface="Cambria Math" panose="02040503050406030204" pitchFamily="18" charset="0"/>
                      </a:rPr>
                      <m:t>𝜙</m:t>
                    </m:r>
                    <m:r>
                      <a:rPr lang="en-SG" sz="2200" i="1">
                        <a:solidFill>
                          <a:srgbClr val="262626"/>
                        </a:solidFill>
                        <a:latin typeface="Cambria Math" panose="02040503050406030204" pitchFamily="18" charset="0"/>
                        <a:ea typeface="Cambria Math" panose="02040503050406030204" pitchFamily="18" charset="0"/>
                      </a:rPr>
                      <m:t>(</m:t>
                    </m:r>
                    <m:r>
                      <a:rPr lang="en-SG" sz="2200" b="0" i="1" smtClean="0">
                        <a:solidFill>
                          <a:srgbClr val="262626"/>
                        </a:solidFill>
                        <a:latin typeface="Cambria Math" panose="02040503050406030204" pitchFamily="18" charset="0"/>
                        <a:ea typeface="Cambria Math" panose="02040503050406030204" pitchFamily="18" charset="0"/>
                      </a:rPr>
                      <m:t>𝐶</m:t>
                    </m:r>
                    <m:r>
                      <a:rPr lang="en-SG" sz="2200" i="1">
                        <a:solidFill>
                          <a:srgbClr val="262626"/>
                        </a:solidFill>
                        <a:latin typeface="Cambria Math" panose="02040503050406030204" pitchFamily="18" charset="0"/>
                        <a:ea typeface="Cambria Math" panose="02040503050406030204" pitchFamily="18" charset="0"/>
                      </a:rPr>
                      <m:t>)</m:t>
                    </m:r>
                  </m:oMath>
                </a14:m>
                <a:endParaRPr lang="en-SG" sz="2200" dirty="0"/>
              </a:p>
              <a:p>
                <a:pPr lvl="1"/>
                <a:endParaRPr lang="en-SG" sz="2200" dirty="0">
                  <a:latin typeface="+mj-lt"/>
                </a:endParaRPr>
              </a:p>
            </p:txBody>
          </p:sp>
        </mc:Choice>
        <mc:Fallback xmlns="">
          <p:sp>
            <p:nvSpPr>
              <p:cNvPr id="3" name="Content Placeholder 2">
                <a:extLst>
                  <a:ext uri="{FF2B5EF4-FFF2-40B4-BE49-F238E27FC236}">
                    <a16:creationId xmlns:a16="http://schemas.microsoft.com/office/drawing/2014/main" id="{F7424D3D-F002-4503-A3A6-C5C896C810E3}"/>
                  </a:ext>
                </a:extLst>
              </p:cNvPr>
              <p:cNvSpPr>
                <a:spLocks noGrp="1" noRot="1" noChangeAspect="1" noMove="1" noResize="1" noEditPoints="1" noAdjustHandles="1" noChangeArrowheads="1" noChangeShapeType="1" noTextEdit="1"/>
              </p:cNvSpPr>
              <p:nvPr>
                <p:ph idx="1"/>
              </p:nvPr>
            </p:nvSpPr>
            <p:spPr>
              <a:xfrm>
                <a:off x="685800" y="1806903"/>
                <a:ext cx="7896138" cy="4114800"/>
              </a:xfrm>
              <a:blipFill>
                <a:blip r:embed="rId3"/>
                <a:stretch>
                  <a:fillRect l="-1390" t="-1481" r="-463"/>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A70BFF13-7A4C-47C9-80E9-295DD4B52C54}"/>
              </a:ext>
            </a:extLst>
          </p:cNvPr>
          <p:cNvGrpSpPr/>
          <p:nvPr/>
        </p:nvGrpSpPr>
        <p:grpSpPr>
          <a:xfrm>
            <a:off x="838398" y="4685347"/>
            <a:ext cx="6761378" cy="2334067"/>
            <a:chOff x="386952" y="4128195"/>
            <a:chExt cx="7095378" cy="2672717"/>
          </a:xfrm>
        </p:grpSpPr>
        <p:sp>
          <p:nvSpPr>
            <p:cNvPr id="40" name="Arc 39">
              <a:extLst>
                <a:ext uri="{FF2B5EF4-FFF2-40B4-BE49-F238E27FC236}">
                  <a16:creationId xmlns:a16="http://schemas.microsoft.com/office/drawing/2014/main" id="{BEC6AD8E-55D5-433D-A650-6B682CA1E3F3}"/>
                </a:ext>
              </a:extLst>
            </p:cNvPr>
            <p:cNvSpPr/>
            <p:nvPr/>
          </p:nvSpPr>
          <p:spPr bwMode="auto">
            <a:xfrm rot="2682577">
              <a:off x="2999712" y="4290269"/>
              <a:ext cx="2287805" cy="2510643"/>
            </a:xfrm>
            <a:prstGeom prst="arc">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42" name="Rectangle 41">
              <a:extLst>
                <a:ext uri="{FF2B5EF4-FFF2-40B4-BE49-F238E27FC236}">
                  <a16:creationId xmlns:a16="http://schemas.microsoft.com/office/drawing/2014/main" id="{7622587B-2CE9-4A0B-B9D7-3F5B98508E28}"/>
                </a:ext>
              </a:extLst>
            </p:cNvPr>
            <p:cNvSpPr/>
            <p:nvPr/>
          </p:nvSpPr>
          <p:spPr>
            <a:xfrm>
              <a:off x="3024399" y="4128195"/>
              <a:ext cx="328628" cy="622630"/>
            </a:xfrm>
            <a:prstGeom prst="rect">
              <a:avLst/>
            </a:prstGeom>
          </p:spPr>
          <p:txBody>
            <a:bodyPr wrap="square">
              <a:spAutoFit/>
            </a:bodyPr>
            <a:lstStyle/>
            <a:p>
              <a:r>
                <a:rPr lang="en-SG" sz="4400" i="1" dirty="0">
                  <a:latin typeface="+mj-lt"/>
                </a:rPr>
                <a:t>C</a:t>
              </a:r>
            </a:p>
          </p:txBody>
        </p:sp>
        <p:grpSp>
          <p:nvGrpSpPr>
            <p:cNvPr id="15" name="Group 14">
              <a:extLst>
                <a:ext uri="{FF2B5EF4-FFF2-40B4-BE49-F238E27FC236}">
                  <a16:creationId xmlns:a16="http://schemas.microsoft.com/office/drawing/2014/main" id="{C4AC5C2C-FC9D-4DF3-B1CA-911FF9DDB3CD}"/>
                </a:ext>
              </a:extLst>
            </p:cNvPr>
            <p:cNvGrpSpPr/>
            <p:nvPr/>
          </p:nvGrpSpPr>
          <p:grpSpPr>
            <a:xfrm>
              <a:off x="1927474" y="5286818"/>
              <a:ext cx="5547832" cy="475737"/>
              <a:chOff x="1818290" y="5049390"/>
              <a:chExt cx="5547832" cy="475737"/>
            </a:xfrm>
          </p:grpSpPr>
          <p:sp>
            <p:nvSpPr>
              <p:cNvPr id="4" name="Rectangle 3">
                <a:extLst>
                  <a:ext uri="{FF2B5EF4-FFF2-40B4-BE49-F238E27FC236}">
                    <a16:creationId xmlns:a16="http://schemas.microsoft.com/office/drawing/2014/main" id="{2E76B2B1-ADB2-4E67-8B9C-86161297CD43}"/>
                  </a:ext>
                </a:extLst>
              </p:cNvPr>
              <p:cNvSpPr/>
              <p:nvPr/>
            </p:nvSpPr>
            <p:spPr bwMode="auto">
              <a:xfrm>
                <a:off x="1818290" y="5051870"/>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5" name="Rectangle 4">
                <a:extLst>
                  <a:ext uri="{FF2B5EF4-FFF2-40B4-BE49-F238E27FC236}">
                    <a16:creationId xmlns:a16="http://schemas.microsoft.com/office/drawing/2014/main" id="{4D58CB30-3486-4645-929B-6766F5824DBA}"/>
                  </a:ext>
                </a:extLst>
              </p:cNvPr>
              <p:cNvSpPr/>
              <p:nvPr/>
            </p:nvSpPr>
            <p:spPr bwMode="auto">
              <a:xfrm>
                <a:off x="2322786" y="5051869"/>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6" name="Rectangle 5">
                <a:extLst>
                  <a:ext uri="{FF2B5EF4-FFF2-40B4-BE49-F238E27FC236}">
                    <a16:creationId xmlns:a16="http://schemas.microsoft.com/office/drawing/2014/main" id="{17C5A010-FCCB-4FB7-B985-30351324CF25}"/>
                  </a:ext>
                </a:extLst>
              </p:cNvPr>
              <p:cNvSpPr/>
              <p:nvPr/>
            </p:nvSpPr>
            <p:spPr bwMode="auto">
              <a:xfrm>
                <a:off x="2827282" y="5051870"/>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7" name="Rectangle 6">
                <a:extLst>
                  <a:ext uri="{FF2B5EF4-FFF2-40B4-BE49-F238E27FC236}">
                    <a16:creationId xmlns:a16="http://schemas.microsoft.com/office/drawing/2014/main" id="{3A4BB1D6-1B4D-4829-AE27-55F31031D9B9}"/>
                  </a:ext>
                </a:extLst>
              </p:cNvPr>
              <p:cNvSpPr/>
              <p:nvPr/>
            </p:nvSpPr>
            <p:spPr bwMode="auto">
              <a:xfrm>
                <a:off x="3331778" y="5051869"/>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8" name="Rectangle 7">
                <a:extLst>
                  <a:ext uri="{FF2B5EF4-FFF2-40B4-BE49-F238E27FC236}">
                    <a16:creationId xmlns:a16="http://schemas.microsoft.com/office/drawing/2014/main" id="{DD6F5F41-B2F5-4559-A2CF-333B5168FB05}"/>
                  </a:ext>
                </a:extLst>
              </p:cNvPr>
              <p:cNvSpPr/>
              <p:nvPr/>
            </p:nvSpPr>
            <p:spPr bwMode="auto">
              <a:xfrm>
                <a:off x="3835408" y="5052162"/>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9" name="Rectangle 8">
                <a:extLst>
                  <a:ext uri="{FF2B5EF4-FFF2-40B4-BE49-F238E27FC236}">
                    <a16:creationId xmlns:a16="http://schemas.microsoft.com/office/drawing/2014/main" id="{35472C06-73D7-4594-8C08-66846FCF56BD}"/>
                  </a:ext>
                </a:extLst>
              </p:cNvPr>
              <p:cNvSpPr/>
              <p:nvPr/>
            </p:nvSpPr>
            <p:spPr bwMode="auto">
              <a:xfrm>
                <a:off x="4339710" y="5052161"/>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0" name="Rectangle 9">
                <a:extLst>
                  <a:ext uri="{FF2B5EF4-FFF2-40B4-BE49-F238E27FC236}">
                    <a16:creationId xmlns:a16="http://schemas.microsoft.com/office/drawing/2014/main" id="{5925B048-146F-43E5-92B2-4FF900909EAA}"/>
                  </a:ext>
                </a:extLst>
              </p:cNvPr>
              <p:cNvSpPr/>
              <p:nvPr/>
            </p:nvSpPr>
            <p:spPr bwMode="auto">
              <a:xfrm>
                <a:off x="4844400" y="5052162"/>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1" name="Rectangle 10">
                <a:extLst>
                  <a:ext uri="{FF2B5EF4-FFF2-40B4-BE49-F238E27FC236}">
                    <a16:creationId xmlns:a16="http://schemas.microsoft.com/office/drawing/2014/main" id="{ECF100D9-5331-43E7-B37E-071C7A5E4B6F}"/>
                  </a:ext>
                </a:extLst>
              </p:cNvPr>
              <p:cNvSpPr/>
              <p:nvPr/>
            </p:nvSpPr>
            <p:spPr bwMode="auto">
              <a:xfrm>
                <a:off x="5348896" y="5052161"/>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2" name="Rectangle 11">
                <a:extLst>
                  <a:ext uri="{FF2B5EF4-FFF2-40B4-BE49-F238E27FC236}">
                    <a16:creationId xmlns:a16="http://schemas.microsoft.com/office/drawing/2014/main" id="{478C8D73-06BF-4D81-AF7D-CA76552F56BB}"/>
                  </a:ext>
                </a:extLst>
              </p:cNvPr>
              <p:cNvSpPr/>
              <p:nvPr/>
            </p:nvSpPr>
            <p:spPr bwMode="auto">
              <a:xfrm>
                <a:off x="5850242" y="5049392"/>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3" name="Rectangle 12">
                <a:extLst>
                  <a:ext uri="{FF2B5EF4-FFF2-40B4-BE49-F238E27FC236}">
                    <a16:creationId xmlns:a16="http://schemas.microsoft.com/office/drawing/2014/main" id="{25C673D5-CEE6-4947-B5CD-65EDB575E47F}"/>
                  </a:ext>
                </a:extLst>
              </p:cNvPr>
              <p:cNvSpPr/>
              <p:nvPr/>
            </p:nvSpPr>
            <p:spPr bwMode="auto">
              <a:xfrm>
                <a:off x="6354738" y="5049391"/>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sp>
            <p:nvSpPr>
              <p:cNvPr id="14" name="Rectangle 13">
                <a:extLst>
                  <a:ext uri="{FF2B5EF4-FFF2-40B4-BE49-F238E27FC236}">
                    <a16:creationId xmlns:a16="http://schemas.microsoft.com/office/drawing/2014/main" id="{6F7F066A-0CB2-4FAC-AE2C-4F640CAD5317}"/>
                  </a:ext>
                </a:extLst>
              </p:cNvPr>
              <p:cNvSpPr/>
              <p:nvPr/>
            </p:nvSpPr>
            <p:spPr bwMode="auto">
              <a:xfrm>
                <a:off x="6861626" y="5049390"/>
                <a:ext cx="504496" cy="47296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5D25B65-7A07-4D19-9A4A-D92C6E9787B5}"/>
                    </a:ext>
                  </a:extLst>
                </p:cNvPr>
                <p:cNvSpPr/>
                <p:nvPr/>
              </p:nvSpPr>
              <p:spPr>
                <a:xfrm>
                  <a:off x="386952" y="5096640"/>
                  <a:ext cx="1309974" cy="7448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SG" sz="2000" i="1" kern="0" baseline="0" dirty="0" smtClean="0">
                                <a:solidFill>
                                  <a:srgbClr val="262626"/>
                                </a:solidFill>
                                <a:latin typeface="Cambria Math" panose="02040503050406030204" pitchFamily="18" charset="0"/>
                                <a:ea typeface="+mn-ea"/>
                                <a:cs typeface="+mn-cs"/>
                              </a:rPr>
                            </m:ctrlPr>
                          </m:fPr>
                          <m:num>
                            <m:sSub>
                              <m:sSubPr>
                                <m:ctrlPr>
                                  <a:rPr lang="en-SG" sz="2000" i="1" kern="0" baseline="0">
                                    <a:solidFill>
                                      <a:srgbClr val="262626"/>
                                    </a:solidFill>
                                    <a:latin typeface="Cambria Math" panose="02040503050406030204" pitchFamily="18" charset="0"/>
                                    <a:ea typeface="+mn-ea"/>
                                    <a:cs typeface="+mn-cs"/>
                                  </a:rPr>
                                </m:ctrlPr>
                              </m:sSubPr>
                              <m:e>
                                <m:acc>
                                  <m:accPr>
                                    <m:chr m:val="̂"/>
                                    <m:ctrlPr>
                                      <a:rPr lang="en-SG" sz="2000" i="1" kern="0" baseline="0" smtClean="0">
                                        <a:solidFill>
                                          <a:srgbClr val="262626"/>
                                        </a:solidFill>
                                        <a:latin typeface="Cambria Math" panose="02040503050406030204" pitchFamily="18" charset="0"/>
                                        <a:ea typeface="+mn-ea"/>
                                        <a:cs typeface="+mn-cs"/>
                                      </a:rPr>
                                    </m:ctrlPr>
                                  </m:accPr>
                                  <m:e>
                                    <m:r>
                                      <a:rPr lang="en-SG" sz="2000" b="1" i="1" kern="0" baseline="0" smtClean="0">
                                        <a:solidFill>
                                          <a:srgbClr val="262626"/>
                                        </a:solidFill>
                                        <a:latin typeface="Cambria Math" panose="02040503050406030204" pitchFamily="18" charset="0"/>
                                        <a:ea typeface="Cambria Math" panose="02040503050406030204" pitchFamily="18" charset="0"/>
                                        <a:cs typeface="+mn-cs"/>
                                      </a:rPr>
                                      <m:t>𝝆</m:t>
                                    </m:r>
                                  </m:e>
                                </m:acc>
                              </m:e>
                              <m:sub>
                                <m:r>
                                  <a:rPr lang="en-SG" sz="2000" i="1" kern="0" baseline="0">
                                    <a:solidFill>
                                      <a:srgbClr val="262626"/>
                                    </a:solidFill>
                                    <a:latin typeface="Cambria Math" panose="02040503050406030204" pitchFamily="18" charset="0"/>
                                    <a:ea typeface="+mn-ea"/>
                                    <a:cs typeface="+mn-cs"/>
                                  </a:rPr>
                                  <m:t>𝑠</m:t>
                                </m:r>
                              </m:sub>
                            </m:sSub>
                            <m:d>
                              <m:dPr>
                                <m:begChr m:val="["/>
                                <m:endChr m:val="]"/>
                                <m:ctrlPr>
                                  <a:rPr lang="en-SG" sz="2000" i="1" kern="0" baseline="0">
                                    <a:solidFill>
                                      <a:srgbClr val="262626"/>
                                    </a:solidFill>
                                    <a:latin typeface="Cambria Math" panose="02040503050406030204" pitchFamily="18" charset="0"/>
                                    <a:ea typeface="+mn-ea"/>
                                    <a:cs typeface="+mn-cs"/>
                                  </a:rPr>
                                </m:ctrlPr>
                              </m:dPr>
                              <m:e>
                                <m:r>
                                  <a:rPr lang="en-SG" sz="2000" i="1" kern="0" baseline="0">
                                    <a:solidFill>
                                      <a:srgbClr val="262626"/>
                                    </a:solidFill>
                                    <a:latin typeface="Cambria Math" panose="02040503050406030204" pitchFamily="18" charset="0"/>
                                    <a:ea typeface="+mn-ea"/>
                                    <a:cs typeface="+mn-cs"/>
                                  </a:rPr>
                                  <m:t>𝑣</m:t>
                                </m:r>
                              </m:e>
                            </m:d>
                          </m:num>
                          <m:den>
                            <m:r>
                              <m:rPr>
                                <m:sty m:val="p"/>
                              </m:rPr>
                              <a:rPr lang="en-SG" sz="2000" kern="0" baseline="0" dirty="0" smtClean="0">
                                <a:solidFill>
                                  <a:srgbClr val="FF0000"/>
                                </a:solidFill>
                                <a:latin typeface="Cambria Math" panose="02040503050406030204" pitchFamily="18" charset="0"/>
                                <a:ea typeface="+mn-ea"/>
                                <a:cs typeface="+mn-cs"/>
                              </a:rPr>
                              <m:t>d</m:t>
                            </m:r>
                            <m:r>
                              <a:rPr lang="en-SG" sz="2000" i="1" kern="0" baseline="0" dirty="0" smtClean="0">
                                <a:solidFill>
                                  <a:srgbClr val="FF0000"/>
                                </a:solidFill>
                                <a:latin typeface="Cambria Math" panose="02040503050406030204" pitchFamily="18" charset="0"/>
                                <a:ea typeface="+mn-ea"/>
                                <a:cs typeface="+mn-cs"/>
                              </a:rPr>
                              <m:t>(</m:t>
                            </m:r>
                            <m:r>
                              <a:rPr lang="en-SG" sz="2000" i="1" kern="0" baseline="0" dirty="0" smtClean="0">
                                <a:solidFill>
                                  <a:srgbClr val="FF0000"/>
                                </a:solidFill>
                                <a:latin typeface="Cambria Math" panose="02040503050406030204" pitchFamily="18" charset="0"/>
                                <a:ea typeface="+mn-ea"/>
                                <a:cs typeface="+mn-cs"/>
                              </a:rPr>
                              <m:t>𝑣</m:t>
                            </m:r>
                            <m:r>
                              <a:rPr lang="en-SG" sz="2000" i="1" kern="0" baseline="0" dirty="0" smtClean="0">
                                <a:solidFill>
                                  <a:srgbClr val="FF0000"/>
                                </a:solidFill>
                                <a:latin typeface="Cambria Math" panose="02040503050406030204" pitchFamily="18" charset="0"/>
                                <a:ea typeface="+mn-ea"/>
                                <a:cs typeface="+mn-cs"/>
                              </a:rPr>
                              <m:t>)</m:t>
                            </m:r>
                          </m:den>
                        </m:f>
                        <m:r>
                          <a:rPr lang="en-SG" sz="2000" b="0" i="1" kern="0" baseline="0" dirty="0" smtClean="0">
                            <a:solidFill>
                              <a:srgbClr val="262626"/>
                            </a:solidFill>
                            <a:latin typeface="Cambria Math" panose="02040503050406030204" pitchFamily="18" charset="0"/>
                            <a:ea typeface="+mn-ea"/>
                            <a:cs typeface="+mn-cs"/>
                          </a:rPr>
                          <m:t>=</m:t>
                        </m:r>
                      </m:oMath>
                    </m:oMathPara>
                  </a14:m>
                  <a:endParaRPr lang="en-SG" sz="2000" dirty="0"/>
                </a:p>
              </p:txBody>
            </p:sp>
          </mc:Choice>
          <mc:Fallback xmlns="">
            <p:sp>
              <p:nvSpPr>
                <p:cNvPr id="16" name="Rectangle 15">
                  <a:extLst>
                    <a:ext uri="{FF2B5EF4-FFF2-40B4-BE49-F238E27FC236}">
                      <a16:creationId xmlns:a16="http://schemas.microsoft.com/office/drawing/2014/main" id="{75D25B65-7A07-4D19-9A4A-D92C6E9787B5}"/>
                    </a:ext>
                  </a:extLst>
                </p:cNvPr>
                <p:cNvSpPr>
                  <a:spLocks noRot="1" noChangeAspect="1" noMove="1" noResize="1" noEditPoints="1" noAdjustHandles="1" noChangeArrowheads="1" noChangeShapeType="1" noTextEdit="1"/>
                </p:cNvSpPr>
                <p:nvPr/>
              </p:nvSpPr>
              <p:spPr>
                <a:xfrm>
                  <a:off x="386952" y="5096640"/>
                  <a:ext cx="1309974" cy="744885"/>
                </a:xfrm>
                <a:prstGeom prst="rect">
                  <a:avLst/>
                </a:prstGeom>
                <a:blipFill>
                  <a:blip r:embed="rId4"/>
                  <a:stretch>
                    <a:fillRect b="-74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886C04-D3DC-4635-805F-EF29F0B7312F}"/>
                    </a:ext>
                  </a:extLst>
                </p:cNvPr>
                <p:cNvSpPr/>
                <p:nvPr/>
              </p:nvSpPr>
              <p:spPr>
                <a:xfrm>
                  <a:off x="4972256" y="5286156"/>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17" name="Rectangle 16">
                  <a:extLst>
                    <a:ext uri="{FF2B5EF4-FFF2-40B4-BE49-F238E27FC236}">
                      <a16:creationId xmlns:a16="http://schemas.microsoft.com/office/drawing/2014/main" id="{0F886C04-D3DC-4635-805F-EF29F0B7312F}"/>
                    </a:ext>
                  </a:extLst>
                </p:cNvPr>
                <p:cNvSpPr>
                  <a:spLocks noRot="1" noChangeAspect="1" noMove="1" noResize="1" noEditPoints="1" noAdjustHandles="1" noChangeArrowheads="1" noChangeShapeType="1" noTextEdit="1"/>
                </p:cNvSpPr>
                <p:nvPr/>
              </p:nvSpPr>
              <p:spPr>
                <a:xfrm>
                  <a:off x="4972256" y="5286156"/>
                  <a:ext cx="505267" cy="453137"/>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1447667-BFE0-4BE5-9379-FEB6CE00B6A8}"/>
                    </a:ext>
                  </a:extLst>
                </p:cNvPr>
                <p:cNvSpPr/>
                <p:nvPr/>
              </p:nvSpPr>
              <p:spPr>
                <a:xfrm>
                  <a:off x="1911431" y="4826960"/>
                  <a:ext cx="483402"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i="1" kern="0" baseline="0" dirty="0">
                                <a:solidFill>
                                  <a:srgbClr val="262626"/>
                                </a:solidFill>
                                <a:latin typeface="Cambria Math" panose="02040503050406030204" pitchFamily="18" charset="0"/>
                                <a:ea typeface="+mn-ea"/>
                                <a:cs typeface="+mn-cs"/>
                              </a:rPr>
                              <m:t>1</m:t>
                            </m:r>
                          </m:sub>
                        </m:sSub>
                      </m:oMath>
                    </m:oMathPara>
                  </a14:m>
                  <a:endParaRPr lang="en-SG" sz="2000" dirty="0"/>
                </a:p>
              </p:txBody>
            </p:sp>
          </mc:Choice>
          <mc:Fallback xmlns="">
            <p:sp>
              <p:nvSpPr>
                <p:cNvPr id="18" name="Rectangle 17">
                  <a:extLst>
                    <a:ext uri="{FF2B5EF4-FFF2-40B4-BE49-F238E27FC236}">
                      <a16:creationId xmlns:a16="http://schemas.microsoft.com/office/drawing/2014/main" id="{81447667-BFE0-4BE5-9379-FEB6CE00B6A8}"/>
                    </a:ext>
                  </a:extLst>
                </p:cNvPr>
                <p:cNvSpPr>
                  <a:spLocks noRot="1" noChangeAspect="1" noMove="1" noResize="1" noEditPoints="1" noAdjustHandles="1" noChangeArrowheads="1" noChangeShapeType="1" noTextEdit="1"/>
                </p:cNvSpPr>
                <p:nvPr/>
              </p:nvSpPr>
              <p:spPr>
                <a:xfrm>
                  <a:off x="1911431" y="4826960"/>
                  <a:ext cx="483402" cy="392993"/>
                </a:xfrm>
                <a:prstGeom prst="rect">
                  <a:avLst/>
                </a:prstGeom>
                <a:blipFill>
                  <a:blip r:embed="rId6"/>
                  <a:stretch>
                    <a:fillRect b="-1785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5331713-5F19-44E8-9B09-BDCDD08FFE62}"/>
                    </a:ext>
                  </a:extLst>
                </p:cNvPr>
                <p:cNvSpPr/>
                <p:nvPr/>
              </p:nvSpPr>
              <p:spPr>
                <a:xfrm>
                  <a:off x="2462573" y="4826959"/>
                  <a:ext cx="4893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2</m:t>
                            </m:r>
                          </m:sub>
                        </m:sSub>
                      </m:oMath>
                    </m:oMathPara>
                  </a14:m>
                  <a:endParaRPr lang="en-SG" sz="2000" dirty="0"/>
                </a:p>
              </p:txBody>
            </p:sp>
          </mc:Choice>
          <mc:Fallback xmlns="">
            <p:sp>
              <p:nvSpPr>
                <p:cNvPr id="19" name="Rectangle 18">
                  <a:extLst>
                    <a:ext uri="{FF2B5EF4-FFF2-40B4-BE49-F238E27FC236}">
                      <a16:creationId xmlns:a16="http://schemas.microsoft.com/office/drawing/2014/main" id="{D5331713-5F19-44E8-9B09-BDCDD08FFE62}"/>
                    </a:ext>
                  </a:extLst>
                </p:cNvPr>
                <p:cNvSpPr>
                  <a:spLocks noRot="1" noChangeAspect="1" noMove="1" noResize="1" noEditPoints="1" noAdjustHandles="1" noChangeArrowheads="1" noChangeShapeType="1" noTextEdit="1"/>
                </p:cNvSpPr>
                <p:nvPr/>
              </p:nvSpPr>
              <p:spPr>
                <a:xfrm>
                  <a:off x="2462573" y="4826959"/>
                  <a:ext cx="489365" cy="392993"/>
                </a:xfrm>
                <a:prstGeom prst="rect">
                  <a:avLst/>
                </a:prstGeom>
                <a:blipFill>
                  <a:blip r:embed="rId7"/>
                  <a:stretch>
                    <a:fillRect b="-196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E6F1C1F-4A08-4B17-8123-C67A9959E31B}"/>
                    </a:ext>
                  </a:extLst>
                </p:cNvPr>
                <p:cNvSpPr/>
                <p:nvPr/>
              </p:nvSpPr>
              <p:spPr>
                <a:xfrm>
                  <a:off x="2948703" y="4834512"/>
                  <a:ext cx="4893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3</m:t>
                            </m:r>
                          </m:sub>
                        </m:sSub>
                      </m:oMath>
                    </m:oMathPara>
                  </a14:m>
                  <a:endParaRPr lang="en-SG" sz="2000" dirty="0"/>
                </a:p>
              </p:txBody>
            </p:sp>
          </mc:Choice>
          <mc:Fallback xmlns="">
            <p:sp>
              <p:nvSpPr>
                <p:cNvPr id="20" name="Rectangle 19">
                  <a:extLst>
                    <a:ext uri="{FF2B5EF4-FFF2-40B4-BE49-F238E27FC236}">
                      <a16:creationId xmlns:a16="http://schemas.microsoft.com/office/drawing/2014/main" id="{7E6F1C1F-4A08-4B17-8123-C67A9959E31B}"/>
                    </a:ext>
                  </a:extLst>
                </p:cNvPr>
                <p:cNvSpPr>
                  <a:spLocks noRot="1" noChangeAspect="1" noMove="1" noResize="1" noEditPoints="1" noAdjustHandles="1" noChangeArrowheads="1" noChangeShapeType="1" noTextEdit="1"/>
                </p:cNvSpPr>
                <p:nvPr/>
              </p:nvSpPr>
              <p:spPr>
                <a:xfrm>
                  <a:off x="2948703" y="4834512"/>
                  <a:ext cx="489365" cy="392993"/>
                </a:xfrm>
                <a:prstGeom prst="rect">
                  <a:avLst/>
                </a:prstGeom>
                <a:blipFill>
                  <a:blip r:embed="rId8"/>
                  <a:stretch>
                    <a:fillRect b="-196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596C9FC-72A2-4340-BEE5-9F20B7A82EFD}"/>
                    </a:ext>
                  </a:extLst>
                </p:cNvPr>
                <p:cNvSpPr/>
                <p:nvPr/>
              </p:nvSpPr>
              <p:spPr>
                <a:xfrm>
                  <a:off x="3409435" y="4826959"/>
                  <a:ext cx="478400"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4</m:t>
                            </m:r>
                          </m:sub>
                        </m:sSub>
                      </m:oMath>
                    </m:oMathPara>
                  </a14:m>
                  <a:endParaRPr lang="en-SG" sz="2000" dirty="0"/>
                </a:p>
              </p:txBody>
            </p:sp>
          </mc:Choice>
          <mc:Fallback xmlns="">
            <p:sp>
              <p:nvSpPr>
                <p:cNvPr id="21" name="Rectangle 20">
                  <a:extLst>
                    <a:ext uri="{FF2B5EF4-FFF2-40B4-BE49-F238E27FC236}">
                      <a16:creationId xmlns:a16="http://schemas.microsoft.com/office/drawing/2014/main" id="{5596C9FC-72A2-4340-BEE5-9F20B7A82EFD}"/>
                    </a:ext>
                  </a:extLst>
                </p:cNvPr>
                <p:cNvSpPr>
                  <a:spLocks noRot="1" noChangeAspect="1" noMove="1" noResize="1" noEditPoints="1" noAdjustHandles="1" noChangeArrowheads="1" noChangeShapeType="1" noTextEdit="1"/>
                </p:cNvSpPr>
                <p:nvPr/>
              </p:nvSpPr>
              <p:spPr>
                <a:xfrm>
                  <a:off x="3409435" y="4826959"/>
                  <a:ext cx="478400" cy="392993"/>
                </a:xfrm>
                <a:prstGeom prst="rect">
                  <a:avLst/>
                </a:prstGeom>
                <a:blipFill>
                  <a:blip r:embed="rId9"/>
                  <a:stretch>
                    <a:fillRect b="-1785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E760923-F8F4-4501-ADE0-35FDCCBEC233}"/>
                    </a:ext>
                  </a:extLst>
                </p:cNvPr>
                <p:cNvSpPr/>
                <p:nvPr/>
              </p:nvSpPr>
              <p:spPr>
                <a:xfrm>
                  <a:off x="3958365" y="4834512"/>
                  <a:ext cx="4893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5</m:t>
                            </m:r>
                          </m:sub>
                        </m:sSub>
                      </m:oMath>
                    </m:oMathPara>
                  </a14:m>
                  <a:endParaRPr lang="en-SG" sz="2000" dirty="0"/>
                </a:p>
              </p:txBody>
            </p:sp>
          </mc:Choice>
          <mc:Fallback xmlns="">
            <p:sp>
              <p:nvSpPr>
                <p:cNvPr id="22" name="Rectangle 21">
                  <a:extLst>
                    <a:ext uri="{FF2B5EF4-FFF2-40B4-BE49-F238E27FC236}">
                      <a16:creationId xmlns:a16="http://schemas.microsoft.com/office/drawing/2014/main" id="{2E760923-F8F4-4501-ADE0-35FDCCBEC233}"/>
                    </a:ext>
                  </a:extLst>
                </p:cNvPr>
                <p:cNvSpPr>
                  <a:spLocks noRot="1" noChangeAspect="1" noMove="1" noResize="1" noEditPoints="1" noAdjustHandles="1" noChangeArrowheads="1" noChangeShapeType="1" noTextEdit="1"/>
                </p:cNvSpPr>
                <p:nvPr/>
              </p:nvSpPr>
              <p:spPr>
                <a:xfrm>
                  <a:off x="3958365" y="4834512"/>
                  <a:ext cx="489365" cy="392993"/>
                </a:xfrm>
                <a:prstGeom prst="rect">
                  <a:avLst/>
                </a:prstGeom>
                <a:blipFill>
                  <a:blip r:embed="rId10"/>
                  <a:stretch>
                    <a:fillRect b="-196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F7A7AA0-322A-461D-AB13-08EEE6A8A76A}"/>
                    </a:ext>
                  </a:extLst>
                </p:cNvPr>
                <p:cNvSpPr/>
                <p:nvPr/>
              </p:nvSpPr>
              <p:spPr>
                <a:xfrm>
                  <a:off x="6989438" y="4846444"/>
                  <a:ext cx="492892"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𝑛</m:t>
                            </m:r>
                          </m:sub>
                        </m:sSub>
                      </m:oMath>
                    </m:oMathPara>
                  </a14:m>
                  <a:endParaRPr lang="en-SG" sz="2000" dirty="0"/>
                </a:p>
              </p:txBody>
            </p:sp>
          </mc:Choice>
          <mc:Fallback xmlns="">
            <p:sp>
              <p:nvSpPr>
                <p:cNvPr id="23" name="Rectangle 22">
                  <a:extLst>
                    <a:ext uri="{FF2B5EF4-FFF2-40B4-BE49-F238E27FC236}">
                      <a16:creationId xmlns:a16="http://schemas.microsoft.com/office/drawing/2014/main" id="{6F7A7AA0-322A-461D-AB13-08EEE6A8A76A}"/>
                    </a:ext>
                  </a:extLst>
                </p:cNvPr>
                <p:cNvSpPr>
                  <a:spLocks noRot="1" noChangeAspect="1" noMove="1" noResize="1" noEditPoints="1" noAdjustHandles="1" noChangeArrowheads="1" noChangeShapeType="1" noTextEdit="1"/>
                </p:cNvSpPr>
                <p:nvPr/>
              </p:nvSpPr>
              <p:spPr>
                <a:xfrm>
                  <a:off x="6989438" y="4846444"/>
                  <a:ext cx="492892" cy="392993"/>
                </a:xfrm>
                <a:prstGeom prst="rect">
                  <a:avLst/>
                </a:prstGeom>
                <a:blipFill>
                  <a:blip r:embed="rId11"/>
                  <a:stretch>
                    <a:fillRect b="-140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3969B09-615F-4C4C-BC3F-248E06B6F909}"/>
                    </a:ext>
                  </a:extLst>
                </p:cNvPr>
                <p:cNvSpPr/>
                <p:nvPr/>
              </p:nvSpPr>
              <p:spPr>
                <a:xfrm>
                  <a:off x="4445714" y="4830502"/>
                  <a:ext cx="4893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sz="2000" i="1" kern="0" baseline="0" dirty="0" smtClean="0">
                                <a:solidFill>
                                  <a:srgbClr val="262626"/>
                                </a:solidFill>
                                <a:latin typeface="Cambria Math" panose="02040503050406030204" pitchFamily="18" charset="0"/>
                                <a:ea typeface="+mn-ea"/>
                                <a:cs typeface="+mn-cs"/>
                              </a:rPr>
                            </m:ctrlPr>
                          </m:sSubPr>
                          <m:e>
                            <m:r>
                              <a:rPr lang="en-SG" sz="2000" i="1" kern="0" baseline="0" dirty="0">
                                <a:solidFill>
                                  <a:srgbClr val="262626"/>
                                </a:solidFill>
                                <a:latin typeface="Cambria Math" panose="02040503050406030204" pitchFamily="18" charset="0"/>
                                <a:ea typeface="+mn-ea"/>
                                <a:cs typeface="+mn-cs"/>
                              </a:rPr>
                              <m:t>𝑣</m:t>
                            </m:r>
                          </m:e>
                          <m:sub>
                            <m:r>
                              <a:rPr lang="en-SG" sz="2000" b="0" i="1" kern="0" baseline="0" dirty="0" smtClean="0">
                                <a:solidFill>
                                  <a:srgbClr val="262626"/>
                                </a:solidFill>
                                <a:latin typeface="Cambria Math" panose="02040503050406030204" pitchFamily="18" charset="0"/>
                                <a:ea typeface="+mn-ea"/>
                                <a:cs typeface="+mn-cs"/>
                              </a:rPr>
                              <m:t>6</m:t>
                            </m:r>
                          </m:sub>
                        </m:sSub>
                      </m:oMath>
                    </m:oMathPara>
                  </a14:m>
                  <a:endParaRPr lang="en-SG" sz="2000" dirty="0"/>
                </a:p>
              </p:txBody>
            </p:sp>
          </mc:Choice>
          <mc:Fallback xmlns="">
            <p:sp>
              <p:nvSpPr>
                <p:cNvPr id="24" name="Rectangle 23">
                  <a:extLst>
                    <a:ext uri="{FF2B5EF4-FFF2-40B4-BE49-F238E27FC236}">
                      <a16:creationId xmlns:a16="http://schemas.microsoft.com/office/drawing/2014/main" id="{73969B09-615F-4C4C-BC3F-248E06B6F909}"/>
                    </a:ext>
                  </a:extLst>
                </p:cNvPr>
                <p:cNvSpPr>
                  <a:spLocks noRot="1" noChangeAspect="1" noMove="1" noResize="1" noEditPoints="1" noAdjustHandles="1" noChangeArrowheads="1" noChangeShapeType="1" noTextEdit="1"/>
                </p:cNvSpPr>
                <p:nvPr/>
              </p:nvSpPr>
              <p:spPr>
                <a:xfrm>
                  <a:off x="4445714" y="4830502"/>
                  <a:ext cx="489365" cy="392993"/>
                </a:xfrm>
                <a:prstGeom prst="rect">
                  <a:avLst/>
                </a:prstGeom>
                <a:blipFill>
                  <a:blip r:embed="rId12"/>
                  <a:stretch>
                    <a:fillRect b="-1754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19667AC-532F-4E4D-A19F-831F34E8F2C8}"/>
                    </a:ext>
                  </a:extLst>
                </p:cNvPr>
                <p:cNvSpPr/>
                <p:nvPr/>
              </p:nvSpPr>
              <p:spPr>
                <a:xfrm>
                  <a:off x="5460985" y="5280906"/>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25" name="Rectangle 24">
                  <a:extLst>
                    <a:ext uri="{FF2B5EF4-FFF2-40B4-BE49-F238E27FC236}">
                      <a16:creationId xmlns:a16="http://schemas.microsoft.com/office/drawing/2014/main" id="{919667AC-532F-4E4D-A19F-831F34E8F2C8}"/>
                    </a:ext>
                  </a:extLst>
                </p:cNvPr>
                <p:cNvSpPr>
                  <a:spLocks noRot="1" noChangeAspect="1" noMove="1" noResize="1" noEditPoints="1" noAdjustHandles="1" noChangeArrowheads="1" noChangeShapeType="1" noTextEdit="1"/>
                </p:cNvSpPr>
                <p:nvPr/>
              </p:nvSpPr>
              <p:spPr>
                <a:xfrm>
                  <a:off x="5460985" y="5280906"/>
                  <a:ext cx="505267" cy="453137"/>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CC8B62F-6DF2-4F63-80A8-A895A4A99562}"/>
                    </a:ext>
                  </a:extLst>
                </p:cNvPr>
                <p:cNvSpPr/>
                <p:nvPr/>
              </p:nvSpPr>
              <p:spPr>
                <a:xfrm>
                  <a:off x="5967434" y="5280906"/>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26" name="Rectangle 25">
                  <a:extLst>
                    <a:ext uri="{FF2B5EF4-FFF2-40B4-BE49-F238E27FC236}">
                      <a16:creationId xmlns:a16="http://schemas.microsoft.com/office/drawing/2014/main" id="{ACC8B62F-6DF2-4F63-80A8-A895A4A99562}"/>
                    </a:ext>
                  </a:extLst>
                </p:cNvPr>
                <p:cNvSpPr>
                  <a:spLocks noRot="1" noChangeAspect="1" noMove="1" noResize="1" noEditPoints="1" noAdjustHandles="1" noChangeArrowheads="1" noChangeShapeType="1" noTextEdit="1"/>
                </p:cNvSpPr>
                <p:nvPr/>
              </p:nvSpPr>
              <p:spPr>
                <a:xfrm>
                  <a:off x="5967434" y="5280906"/>
                  <a:ext cx="505267" cy="453137"/>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FAB2300-D0B6-4513-9657-C530E43C9F7D}"/>
                    </a:ext>
                  </a:extLst>
                </p:cNvPr>
                <p:cNvSpPr/>
                <p:nvPr/>
              </p:nvSpPr>
              <p:spPr>
                <a:xfrm>
                  <a:off x="6478656" y="5296360"/>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27" name="Rectangle 26">
                  <a:extLst>
                    <a:ext uri="{FF2B5EF4-FFF2-40B4-BE49-F238E27FC236}">
                      <a16:creationId xmlns:a16="http://schemas.microsoft.com/office/drawing/2014/main" id="{DFAB2300-D0B6-4513-9657-C530E43C9F7D}"/>
                    </a:ext>
                  </a:extLst>
                </p:cNvPr>
                <p:cNvSpPr>
                  <a:spLocks noRot="1" noChangeAspect="1" noMove="1" noResize="1" noEditPoints="1" noAdjustHandles="1" noChangeArrowheads="1" noChangeShapeType="1" noTextEdit="1"/>
                </p:cNvSpPr>
                <p:nvPr/>
              </p:nvSpPr>
              <p:spPr>
                <a:xfrm>
                  <a:off x="6478656" y="5296360"/>
                  <a:ext cx="505267" cy="453137"/>
                </a:xfrm>
                <a:prstGeom prst="rect">
                  <a:avLst/>
                </a:prstGeom>
                <a:blipFill>
                  <a:blip r:embed="rId1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E8E10E5-3884-49A5-864B-ACA0D2A48B6F}"/>
                    </a:ext>
                  </a:extLst>
                </p:cNvPr>
                <p:cNvSpPr/>
                <p:nvPr/>
              </p:nvSpPr>
              <p:spPr>
                <a:xfrm>
                  <a:off x="5244968" y="4799258"/>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28" name="Rectangle 27">
                  <a:extLst>
                    <a:ext uri="{FF2B5EF4-FFF2-40B4-BE49-F238E27FC236}">
                      <a16:creationId xmlns:a16="http://schemas.microsoft.com/office/drawing/2014/main" id="{BE8E10E5-3884-49A5-864B-ACA0D2A48B6F}"/>
                    </a:ext>
                  </a:extLst>
                </p:cNvPr>
                <p:cNvSpPr>
                  <a:spLocks noRot="1" noChangeAspect="1" noMove="1" noResize="1" noEditPoints="1" noAdjustHandles="1" noChangeArrowheads="1" noChangeShapeType="1" noTextEdit="1"/>
                </p:cNvSpPr>
                <p:nvPr/>
              </p:nvSpPr>
              <p:spPr>
                <a:xfrm>
                  <a:off x="5244968" y="4799258"/>
                  <a:ext cx="505267" cy="453137"/>
                </a:xfrm>
                <a:prstGeom prst="rect">
                  <a:avLst/>
                </a:prstGeom>
                <a:blipFill>
                  <a:blip r:embed="rId1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B1E5DAC-E4D1-44FC-A119-D8C2AC2D395E}"/>
                    </a:ext>
                  </a:extLst>
                </p:cNvPr>
                <p:cNvSpPr/>
                <p:nvPr/>
              </p:nvSpPr>
              <p:spPr>
                <a:xfrm>
                  <a:off x="5663117" y="4797653"/>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29" name="Rectangle 28">
                  <a:extLst>
                    <a:ext uri="{FF2B5EF4-FFF2-40B4-BE49-F238E27FC236}">
                      <a16:creationId xmlns:a16="http://schemas.microsoft.com/office/drawing/2014/main" id="{3B1E5DAC-E4D1-44FC-A119-D8C2AC2D395E}"/>
                    </a:ext>
                  </a:extLst>
                </p:cNvPr>
                <p:cNvSpPr>
                  <a:spLocks noRot="1" noChangeAspect="1" noMove="1" noResize="1" noEditPoints="1" noAdjustHandles="1" noChangeArrowheads="1" noChangeShapeType="1" noTextEdit="1"/>
                </p:cNvSpPr>
                <p:nvPr/>
              </p:nvSpPr>
              <p:spPr>
                <a:xfrm>
                  <a:off x="5663117" y="4797653"/>
                  <a:ext cx="505267" cy="453137"/>
                </a:xfrm>
                <a:prstGeom prst="rect">
                  <a:avLst/>
                </a:prstGeom>
                <a:blipFill>
                  <a:blip r:embed="rId1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78752AD-D15B-4C8B-B20C-2DF7322E1D95}"/>
                    </a:ext>
                  </a:extLst>
                </p:cNvPr>
                <p:cNvSpPr/>
                <p:nvPr/>
              </p:nvSpPr>
              <p:spPr>
                <a:xfrm>
                  <a:off x="6146012" y="4800067"/>
                  <a:ext cx="50526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i="1" kern="0" baseline="0">
                            <a:solidFill>
                              <a:srgbClr val="262626"/>
                            </a:solidFill>
                            <a:latin typeface="Cambria Math" panose="02040503050406030204" pitchFamily="18" charset="0"/>
                            <a:ea typeface="Cambria Math" panose="02040503050406030204" pitchFamily="18" charset="0"/>
                            <a:cs typeface="+mn-cs"/>
                          </a:rPr>
                          <m:t>⋯</m:t>
                        </m:r>
                      </m:oMath>
                    </m:oMathPara>
                  </a14:m>
                  <a:endParaRPr lang="en-SG" dirty="0"/>
                </a:p>
              </p:txBody>
            </p:sp>
          </mc:Choice>
          <mc:Fallback xmlns="">
            <p:sp>
              <p:nvSpPr>
                <p:cNvPr id="30" name="Rectangle 29">
                  <a:extLst>
                    <a:ext uri="{FF2B5EF4-FFF2-40B4-BE49-F238E27FC236}">
                      <a16:creationId xmlns:a16="http://schemas.microsoft.com/office/drawing/2014/main" id="{D78752AD-D15B-4C8B-B20C-2DF7322E1D95}"/>
                    </a:ext>
                  </a:extLst>
                </p:cNvPr>
                <p:cNvSpPr>
                  <a:spLocks noRot="1" noChangeAspect="1" noMove="1" noResize="1" noEditPoints="1" noAdjustHandles="1" noChangeArrowheads="1" noChangeShapeType="1" noTextEdit="1"/>
                </p:cNvSpPr>
                <p:nvPr/>
              </p:nvSpPr>
              <p:spPr>
                <a:xfrm>
                  <a:off x="6146012" y="4800067"/>
                  <a:ext cx="505267" cy="453137"/>
                </a:xfrm>
                <a:prstGeom prst="rect">
                  <a:avLst/>
                </a:prstGeom>
                <a:blipFill>
                  <a:blip r:embed="rId18"/>
                  <a:stretch>
                    <a:fillRect/>
                  </a:stretch>
                </a:blipFill>
              </p:spPr>
              <p:txBody>
                <a:bodyPr/>
                <a:lstStyle/>
                <a:p>
                  <a:r>
                    <a:rPr lang="en-SG">
                      <a:noFill/>
                    </a:rPr>
                    <a:t> </a:t>
                  </a:r>
                </a:p>
              </p:txBody>
            </p:sp>
          </mc:Fallback>
        </mc:AlternateContent>
        <p:sp>
          <p:nvSpPr>
            <p:cNvPr id="31" name="Rectangle 30">
              <a:extLst>
                <a:ext uri="{FF2B5EF4-FFF2-40B4-BE49-F238E27FC236}">
                  <a16:creationId xmlns:a16="http://schemas.microsoft.com/office/drawing/2014/main" id="{642E1E50-23C3-49B3-B5EE-E3EBDB71040E}"/>
                </a:ext>
              </a:extLst>
            </p:cNvPr>
            <p:cNvSpPr/>
            <p:nvPr/>
          </p:nvSpPr>
          <p:spPr>
            <a:xfrm>
              <a:off x="1936580" y="5299807"/>
              <a:ext cx="543739" cy="338554"/>
            </a:xfrm>
            <a:prstGeom prst="rect">
              <a:avLst/>
            </a:prstGeom>
          </p:spPr>
          <p:txBody>
            <a:bodyPr wrap="none">
              <a:spAutoFit/>
            </a:bodyPr>
            <a:lstStyle/>
            <a:p>
              <a:r>
                <a:rPr lang="en-SG" b="1" dirty="0">
                  <a:latin typeface="+mj-lt"/>
                </a:rPr>
                <a:t>0.15</a:t>
              </a:r>
            </a:p>
          </p:txBody>
        </p:sp>
        <p:sp>
          <p:nvSpPr>
            <p:cNvPr id="32" name="Rectangle 31">
              <a:extLst>
                <a:ext uri="{FF2B5EF4-FFF2-40B4-BE49-F238E27FC236}">
                  <a16:creationId xmlns:a16="http://schemas.microsoft.com/office/drawing/2014/main" id="{64D31DD4-BFE5-4D67-B683-FA9E2C1B6CAE}"/>
                </a:ext>
              </a:extLst>
            </p:cNvPr>
            <p:cNvSpPr/>
            <p:nvPr/>
          </p:nvSpPr>
          <p:spPr>
            <a:xfrm>
              <a:off x="2426524" y="5306870"/>
              <a:ext cx="543739" cy="338554"/>
            </a:xfrm>
            <a:prstGeom prst="rect">
              <a:avLst/>
            </a:prstGeom>
          </p:spPr>
          <p:txBody>
            <a:bodyPr wrap="none">
              <a:spAutoFit/>
            </a:bodyPr>
            <a:lstStyle/>
            <a:p>
              <a:r>
                <a:rPr lang="en-SG" b="1" dirty="0">
                  <a:latin typeface="+mj-lt"/>
                </a:rPr>
                <a:t>0.14</a:t>
              </a:r>
            </a:p>
          </p:txBody>
        </p:sp>
        <p:sp>
          <p:nvSpPr>
            <p:cNvPr id="33" name="Rectangle 32">
              <a:extLst>
                <a:ext uri="{FF2B5EF4-FFF2-40B4-BE49-F238E27FC236}">
                  <a16:creationId xmlns:a16="http://schemas.microsoft.com/office/drawing/2014/main" id="{C146721E-C5E5-47EB-8402-55D946E9BB2E}"/>
                </a:ext>
              </a:extLst>
            </p:cNvPr>
            <p:cNvSpPr/>
            <p:nvPr/>
          </p:nvSpPr>
          <p:spPr>
            <a:xfrm>
              <a:off x="2944606" y="5306870"/>
              <a:ext cx="543739" cy="338554"/>
            </a:xfrm>
            <a:prstGeom prst="rect">
              <a:avLst/>
            </a:prstGeom>
          </p:spPr>
          <p:txBody>
            <a:bodyPr wrap="none">
              <a:spAutoFit/>
            </a:bodyPr>
            <a:lstStyle/>
            <a:p>
              <a:r>
                <a:rPr lang="en-SG" b="1" dirty="0">
                  <a:latin typeface="+mj-lt"/>
                </a:rPr>
                <a:t>0.12</a:t>
              </a:r>
            </a:p>
          </p:txBody>
        </p:sp>
        <p:sp>
          <p:nvSpPr>
            <p:cNvPr id="34" name="Rectangle 33">
              <a:extLst>
                <a:ext uri="{FF2B5EF4-FFF2-40B4-BE49-F238E27FC236}">
                  <a16:creationId xmlns:a16="http://schemas.microsoft.com/office/drawing/2014/main" id="{C6A56CFA-05DE-4AF3-8320-CA49E21306E6}"/>
                </a:ext>
              </a:extLst>
            </p:cNvPr>
            <p:cNvSpPr/>
            <p:nvPr/>
          </p:nvSpPr>
          <p:spPr>
            <a:xfrm>
              <a:off x="3470515" y="5299807"/>
              <a:ext cx="441146" cy="338554"/>
            </a:xfrm>
            <a:prstGeom prst="rect">
              <a:avLst/>
            </a:prstGeom>
          </p:spPr>
          <p:txBody>
            <a:bodyPr wrap="none">
              <a:spAutoFit/>
            </a:bodyPr>
            <a:lstStyle/>
            <a:p>
              <a:r>
                <a:rPr lang="en-SG" b="1" dirty="0">
                  <a:latin typeface="+mj-lt"/>
                </a:rPr>
                <a:t>0.1</a:t>
              </a:r>
            </a:p>
          </p:txBody>
        </p:sp>
        <p:sp>
          <p:nvSpPr>
            <p:cNvPr id="35" name="Rectangle 34">
              <a:extLst>
                <a:ext uri="{FF2B5EF4-FFF2-40B4-BE49-F238E27FC236}">
                  <a16:creationId xmlns:a16="http://schemas.microsoft.com/office/drawing/2014/main" id="{62DE5D00-E528-4A02-A7C0-134FE5B0AF6C}"/>
                </a:ext>
              </a:extLst>
            </p:cNvPr>
            <p:cNvSpPr/>
            <p:nvPr/>
          </p:nvSpPr>
          <p:spPr>
            <a:xfrm>
              <a:off x="3944257" y="5299807"/>
              <a:ext cx="543739" cy="338554"/>
            </a:xfrm>
            <a:prstGeom prst="rect">
              <a:avLst/>
            </a:prstGeom>
          </p:spPr>
          <p:txBody>
            <a:bodyPr wrap="none">
              <a:spAutoFit/>
            </a:bodyPr>
            <a:lstStyle/>
            <a:p>
              <a:r>
                <a:rPr lang="en-SG" b="1" dirty="0">
                  <a:latin typeface="+mj-lt"/>
                </a:rPr>
                <a:t>0.08</a:t>
              </a:r>
            </a:p>
          </p:txBody>
        </p:sp>
        <p:sp>
          <p:nvSpPr>
            <p:cNvPr id="36" name="Rectangle 35">
              <a:extLst>
                <a:ext uri="{FF2B5EF4-FFF2-40B4-BE49-F238E27FC236}">
                  <a16:creationId xmlns:a16="http://schemas.microsoft.com/office/drawing/2014/main" id="{74366AAD-9747-4E86-8540-03FAF442B088}"/>
                </a:ext>
              </a:extLst>
            </p:cNvPr>
            <p:cNvSpPr/>
            <p:nvPr/>
          </p:nvSpPr>
          <p:spPr>
            <a:xfrm>
              <a:off x="4447205" y="5299807"/>
              <a:ext cx="543739" cy="338554"/>
            </a:xfrm>
            <a:prstGeom prst="rect">
              <a:avLst/>
            </a:prstGeom>
          </p:spPr>
          <p:txBody>
            <a:bodyPr wrap="none">
              <a:spAutoFit/>
            </a:bodyPr>
            <a:lstStyle/>
            <a:p>
              <a:r>
                <a:rPr lang="en-SG" b="1" dirty="0">
                  <a:latin typeface="+mj-lt"/>
                </a:rPr>
                <a:t>0.06</a:t>
              </a:r>
            </a:p>
          </p:txBody>
        </p:sp>
        <p:cxnSp>
          <p:nvCxnSpPr>
            <p:cNvPr id="38" name="Straight Arrow Connector 37">
              <a:extLst>
                <a:ext uri="{FF2B5EF4-FFF2-40B4-BE49-F238E27FC236}">
                  <a16:creationId xmlns:a16="http://schemas.microsoft.com/office/drawing/2014/main" id="{E27A86EC-429B-4AA0-89A7-37C629BF6208}"/>
                </a:ext>
              </a:extLst>
            </p:cNvPr>
            <p:cNvCxnSpPr>
              <a:cxnSpLocks/>
            </p:cNvCxnSpPr>
            <p:nvPr/>
          </p:nvCxnSpPr>
          <p:spPr bwMode="auto">
            <a:xfrm>
              <a:off x="1936580" y="5979059"/>
              <a:ext cx="3813655" cy="0"/>
            </a:xfrm>
            <a:prstGeom prst="straightConnector1">
              <a:avLst/>
            </a:prstGeom>
            <a:ln w="44450" cap="rnd">
              <a:headEnd type="none" w="sm" len="med"/>
              <a:tailEnd type="triangle" w="lg" len="med"/>
            </a:ln>
          </p:spPr>
          <p:style>
            <a:lnRef idx="1">
              <a:schemeClr val="dk1"/>
            </a:lnRef>
            <a:fillRef idx="0">
              <a:schemeClr val="dk1"/>
            </a:fillRef>
            <a:effectRef idx="0">
              <a:schemeClr val="dk1"/>
            </a:effectRef>
            <a:fontRef idx="minor">
              <a:schemeClr val="tx1"/>
            </a:fontRef>
          </p:style>
        </p:cxnSp>
        <p:sp>
          <p:nvSpPr>
            <p:cNvPr id="41" name="Right Brace 40">
              <a:extLst>
                <a:ext uri="{FF2B5EF4-FFF2-40B4-BE49-F238E27FC236}">
                  <a16:creationId xmlns:a16="http://schemas.microsoft.com/office/drawing/2014/main" id="{3B83BB5C-7562-474E-B2AC-F52149E4930D}"/>
                </a:ext>
              </a:extLst>
            </p:cNvPr>
            <p:cNvSpPr/>
            <p:nvPr/>
          </p:nvSpPr>
          <p:spPr bwMode="auto">
            <a:xfrm rot="16200000">
              <a:off x="3250870" y="3448490"/>
              <a:ext cx="262909" cy="2771982"/>
            </a:xfrm>
            <a:prstGeom prst="rightBrace">
              <a:avLst>
                <a:gd name="adj1" fmla="val 8333"/>
                <a:gd name="adj2" fmla="val 50000"/>
              </a:avLst>
            </a:prstGeom>
            <a:noFill/>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25000">
                <a:ln>
                  <a:noFill/>
                </a:ln>
                <a:solidFill>
                  <a:schemeClr val="tx1"/>
                </a:solidFill>
                <a:effectLst/>
                <a:latin typeface="Arial" charset="0"/>
                <a:ea typeface="ＭＳ Ｐゴシック" pitchFamily="64" charset="-128"/>
              </a:endParaRPr>
            </a:p>
          </p:txBody>
        </p:sp>
      </p:grpSp>
    </p:spTree>
    <p:extLst>
      <p:ext uri="{BB962C8B-B14F-4D97-AF65-F5344CB8AC3E}">
        <p14:creationId xmlns:p14="http://schemas.microsoft.com/office/powerpoint/2010/main" val="2641395315"/>
      </p:ext>
    </p:extLst>
  </p:cSld>
  <p:clrMapOvr>
    <a:masterClrMapping/>
  </p:clrMapOvr>
  <mc:AlternateContent xmlns:mc="http://schemas.openxmlformats.org/markup-compatibility/2006" xmlns:p14="http://schemas.microsoft.com/office/powerpoint/2010/main">
    <mc:Choice Requires="p14">
      <p:transition spd="slow" p14:dur="2000" advTm="104871"/>
    </mc:Choice>
    <mc:Fallback xmlns="">
      <p:transition spd="slow" advTm="1048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032D45D4-1A12-40A6-B2D5-BCA001A22AF3}"/>
              </a:ext>
            </a:extLst>
          </p:cNvPr>
          <p:cNvSpPr>
            <a:spLocks noGrp="1"/>
          </p:cNvSpPr>
          <p:nvPr>
            <p:ph idx="1"/>
          </p:nvPr>
        </p:nvSpPr>
        <p:spPr>
          <a:xfrm>
            <a:off x="579119" y="1981200"/>
            <a:ext cx="8321041" cy="4114800"/>
          </a:xfrm>
        </p:spPr>
        <p:txBody>
          <a:bodyPr/>
          <a:lstStyle/>
          <a:p>
            <a:r>
              <a:rPr lang="en-SG" dirty="0">
                <a:latin typeface="+mj-lt"/>
              </a:rPr>
              <a:t>HK-Relax</a:t>
            </a:r>
          </a:p>
          <a:p>
            <a:pPr lvl="1"/>
            <a:r>
              <a:rPr lang="en-SG" dirty="0">
                <a:latin typeface="+mj-lt"/>
              </a:rPr>
              <a:t>Promises</a:t>
            </a:r>
            <a:r>
              <a:rPr lang="en-SG" i="1" dirty="0">
                <a:latin typeface="+mj-lt"/>
              </a:rPr>
              <a:t> same</a:t>
            </a:r>
            <a:r>
              <a:rPr lang="en-SG" dirty="0">
                <a:latin typeface="+mj-lt"/>
              </a:rPr>
              <a:t> </a:t>
            </a:r>
            <a:r>
              <a:rPr lang="en-SG" i="1" dirty="0">
                <a:latin typeface="+mj-lt"/>
              </a:rPr>
              <a:t>absolute-error</a:t>
            </a:r>
            <a:r>
              <a:rPr lang="en-SG" dirty="0">
                <a:latin typeface="+mj-lt"/>
              </a:rPr>
              <a:t> guarantees in terms of the degree-normalized HKPR of all nodes</a:t>
            </a:r>
            <a:endParaRPr lang="en-SG" sz="3200" dirty="0">
              <a:latin typeface="+mj-lt"/>
            </a:endParaRPr>
          </a:p>
        </p:txBody>
      </p:sp>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p:txBody>
          <a:bodyPr/>
          <a:lstStyle/>
          <a:p>
            <a:r>
              <a:rPr lang="en-US" altLang="zh-CN" dirty="0"/>
              <a:t>Deficiencies of Existing Solutions</a:t>
            </a:r>
            <a:endParaRPr lang="en-SG"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DD59850-3C70-461E-9CE0-299D130CCF5B}"/>
                  </a:ext>
                </a:extLst>
              </p:cNvPr>
              <p:cNvGraphicFramePr>
                <a:graphicFrameLocks noGrp="1"/>
              </p:cNvGraphicFramePr>
              <p:nvPr>
                <p:extLst>
                  <p:ext uri="{D42A27DB-BD31-4B8C-83A1-F6EECF244321}">
                    <p14:modId xmlns:p14="http://schemas.microsoft.com/office/powerpoint/2010/main" val="4247622951"/>
                  </p:ext>
                </p:extLst>
              </p:nvPr>
            </p:nvGraphicFramePr>
            <p:xfrm>
              <a:off x="1872914" y="4129492"/>
              <a:ext cx="2057400" cy="944624"/>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3735176387"/>
                        </a:ext>
                      </a:extLst>
                    </a:gridCol>
                    <a:gridCol w="685800">
                      <a:extLst>
                        <a:ext uri="{9D8B030D-6E8A-4147-A177-3AD203B41FA5}">
                          <a16:colId xmlns:a16="http://schemas.microsoft.com/office/drawing/2014/main" val="3262732030"/>
                        </a:ext>
                      </a:extLst>
                    </a:gridCol>
                    <a:gridCol w="685800">
                      <a:extLst>
                        <a:ext uri="{9D8B030D-6E8A-4147-A177-3AD203B41FA5}">
                          <a16:colId xmlns:a16="http://schemas.microsoft.com/office/drawing/2014/main" val="2090414248"/>
                        </a:ext>
                      </a:extLst>
                    </a:gridCol>
                  </a:tblGrid>
                  <a:tr h="352382">
                    <a:tc>
                      <a:txBody>
                        <a:bodyPr/>
                        <a:lstStyle/>
                        <a:p>
                          <a:pPr algn="ctr"/>
                          <a:endParaRPr lang="en-SG" sz="16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600" i="1" smtClean="0">
                                        <a:latin typeface="Cambria Math" panose="02040503050406030204" pitchFamily="18" charset="0"/>
                                      </a:rPr>
                                    </m:ctrlPr>
                                  </m:sSubPr>
                                  <m:e>
                                    <m:r>
                                      <m:rPr>
                                        <m:sty m:val="p"/>
                                      </m:rPr>
                                      <a:rPr lang="en-US" altLang="zh-CN" sz="1600" i="1" smtClean="0">
                                        <a:latin typeface="Cambria Math" panose="02040503050406030204" pitchFamily="18" charset="0"/>
                                      </a:rPr>
                                      <m:t>v</m:t>
                                    </m:r>
                                  </m:e>
                                  <m:sub>
                                    <m:r>
                                      <a:rPr lang="en-SG" sz="1600" b="0" i="1" smtClean="0">
                                        <a:latin typeface="Cambria Math" panose="02040503050406030204" pitchFamily="18" charset="0"/>
                                      </a:rPr>
                                      <m:t>1</m:t>
                                    </m:r>
                                  </m:sub>
                                </m:sSub>
                              </m:oMath>
                            </m:oMathPara>
                          </a14:m>
                          <a:endParaRPr lang="en-SG" sz="16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600" i="1" smtClean="0">
                                        <a:latin typeface="Cambria Math" panose="02040503050406030204" pitchFamily="18" charset="0"/>
                                      </a:rPr>
                                    </m:ctrlPr>
                                  </m:sSubPr>
                                  <m:e>
                                    <m:r>
                                      <m:rPr>
                                        <m:sty m:val="p"/>
                                      </m:rPr>
                                      <a:rPr lang="en-US" altLang="zh-CN" sz="1600" i="1" smtClean="0">
                                        <a:latin typeface="Cambria Math" panose="02040503050406030204" pitchFamily="18" charset="0"/>
                                      </a:rPr>
                                      <m:t>v</m:t>
                                    </m:r>
                                  </m:e>
                                  <m:sub>
                                    <m:r>
                                      <a:rPr lang="en-SG" altLang="zh-CN" sz="1600" b="0" i="1" smtClean="0">
                                        <a:latin typeface="Cambria Math" panose="02040503050406030204" pitchFamily="18" charset="0"/>
                                      </a:rPr>
                                      <m:t>2</m:t>
                                    </m:r>
                                  </m:sub>
                                </m:sSub>
                              </m:oMath>
                            </m:oMathPara>
                          </a14:m>
                          <a:endParaRPr lang="en-SG" sz="1600" dirty="0">
                            <a:latin typeface="+mj-lt"/>
                          </a:endParaRPr>
                        </a:p>
                      </a:txBody>
                      <a:tcPr/>
                    </a:tc>
                    <a:extLst>
                      <a:ext uri="{0D108BD9-81ED-4DB2-BD59-A6C34878D82A}">
                        <a16:rowId xmlns:a16="http://schemas.microsoft.com/office/drawing/2014/main" val="1707846649"/>
                      </a:ext>
                    </a:extLst>
                  </a:tr>
                  <a:tr h="592242">
                    <a:tc>
                      <a:txBody>
                        <a:bodyPr/>
                        <a:lstStyle/>
                        <a:p>
                          <a:pPr algn="ctr"/>
                          <a14:m>
                            <m:oMathPara xmlns:m="http://schemas.openxmlformats.org/officeDocument/2006/math">
                              <m:oMathParaPr>
                                <m:jc m:val="centerGroup"/>
                              </m:oMathParaPr>
                              <m:oMath xmlns:m="http://schemas.openxmlformats.org/officeDocument/2006/math">
                                <m:f>
                                  <m:fPr>
                                    <m:ctrlPr>
                                      <a:rPr lang="en-SG" sz="1600" i="1" smtClean="0">
                                        <a:latin typeface="Cambria Math" panose="02040503050406030204" pitchFamily="18" charset="0"/>
                                      </a:rPr>
                                    </m:ctrlPr>
                                  </m:fPr>
                                  <m:num>
                                    <m:sSub>
                                      <m:sSubPr>
                                        <m:ctrlPr>
                                          <a:rPr lang="en-SG" sz="1600" i="1" smtClean="0">
                                            <a:latin typeface="Cambria Math" panose="02040503050406030204" pitchFamily="18" charset="0"/>
                                          </a:rPr>
                                        </m:ctrlPr>
                                      </m:sSubPr>
                                      <m:e>
                                        <m:r>
                                          <a:rPr lang="en-SG" sz="1600" i="1" smtClean="0">
                                            <a:latin typeface="Cambria Math" panose="02040503050406030204" pitchFamily="18" charset="0"/>
                                            <a:ea typeface="Cambria Math" panose="02040503050406030204" pitchFamily="18" charset="0"/>
                                          </a:rPr>
                                          <m:t>𝜌</m:t>
                                        </m:r>
                                      </m:e>
                                      <m:sub>
                                        <m:r>
                                          <a:rPr lang="en-SG" sz="1600" b="0" i="1" smtClean="0">
                                            <a:latin typeface="Cambria Math" panose="02040503050406030204" pitchFamily="18" charset="0"/>
                                          </a:rPr>
                                          <m:t>𝑠</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sub>
                                    </m:sSub>
                                  </m:num>
                                  <m:den>
                                    <m:r>
                                      <a:rPr lang="en-SG" sz="1600" b="0" i="1" smtClean="0">
                                        <a:latin typeface="Cambria Math" panose="02040503050406030204" pitchFamily="18" charset="0"/>
                                      </a:rPr>
                                      <m:t>𝑑</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den>
                                </m:f>
                              </m:oMath>
                            </m:oMathPara>
                          </a14:m>
                          <a:endParaRPr lang="en-SG" sz="1600" dirty="0">
                            <a:latin typeface="+mj-lt"/>
                          </a:endParaRPr>
                        </a:p>
                      </a:txBody>
                      <a:tcPr anchor="ctr"/>
                    </a:tc>
                    <a:tc>
                      <a:txBody>
                        <a:bodyPr/>
                        <a:lstStyle/>
                        <a:p>
                          <a:pPr algn="ctr"/>
                          <a:r>
                            <a:rPr lang="en-SG" sz="1600" dirty="0">
                              <a:latin typeface="+mj-lt"/>
                            </a:rPr>
                            <a:t>0.1</a:t>
                          </a:r>
                        </a:p>
                      </a:txBody>
                      <a:tcPr anchor="ctr"/>
                    </a:tc>
                    <a:tc>
                      <a:txBody>
                        <a:bodyPr/>
                        <a:lstStyle/>
                        <a:p>
                          <a:pPr algn="ctr"/>
                          <a:r>
                            <a:rPr lang="en-SG" sz="1600" dirty="0">
                              <a:latin typeface="+mj-lt"/>
                            </a:rPr>
                            <a:t>0.12</a:t>
                          </a:r>
                        </a:p>
                      </a:txBody>
                      <a:tcPr anchor="ctr"/>
                    </a:tc>
                    <a:extLst>
                      <a:ext uri="{0D108BD9-81ED-4DB2-BD59-A6C34878D82A}">
                        <a16:rowId xmlns:a16="http://schemas.microsoft.com/office/drawing/2014/main" val="3781890475"/>
                      </a:ext>
                    </a:extLst>
                  </a:tr>
                </a:tbl>
              </a:graphicData>
            </a:graphic>
          </p:graphicFrame>
        </mc:Choice>
        <mc:Fallback xmlns="">
          <p:graphicFrame>
            <p:nvGraphicFramePr>
              <p:cNvPr id="3" name="Table 2">
                <a:extLst>
                  <a:ext uri="{FF2B5EF4-FFF2-40B4-BE49-F238E27FC236}">
                    <a16:creationId xmlns:a16="http://schemas.microsoft.com/office/drawing/2014/main" id="{DDD59850-3C70-461E-9CE0-299D130CCF5B}"/>
                  </a:ext>
                </a:extLst>
              </p:cNvPr>
              <p:cNvGraphicFramePr>
                <a:graphicFrameLocks noGrp="1"/>
              </p:cNvGraphicFramePr>
              <p:nvPr>
                <p:extLst>
                  <p:ext uri="{D42A27DB-BD31-4B8C-83A1-F6EECF244321}">
                    <p14:modId xmlns:p14="http://schemas.microsoft.com/office/powerpoint/2010/main" val="4247622951"/>
                  </p:ext>
                </p:extLst>
              </p:nvPr>
            </p:nvGraphicFramePr>
            <p:xfrm>
              <a:off x="1872914" y="4129492"/>
              <a:ext cx="2057400" cy="944624"/>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3735176387"/>
                        </a:ext>
                      </a:extLst>
                    </a:gridCol>
                    <a:gridCol w="685800">
                      <a:extLst>
                        <a:ext uri="{9D8B030D-6E8A-4147-A177-3AD203B41FA5}">
                          <a16:colId xmlns:a16="http://schemas.microsoft.com/office/drawing/2014/main" val="3262732030"/>
                        </a:ext>
                      </a:extLst>
                    </a:gridCol>
                    <a:gridCol w="685800">
                      <a:extLst>
                        <a:ext uri="{9D8B030D-6E8A-4147-A177-3AD203B41FA5}">
                          <a16:colId xmlns:a16="http://schemas.microsoft.com/office/drawing/2014/main" val="2090414248"/>
                        </a:ext>
                      </a:extLst>
                    </a:gridCol>
                  </a:tblGrid>
                  <a:tr h="352382">
                    <a:tc>
                      <a:txBody>
                        <a:bodyPr/>
                        <a:lstStyle/>
                        <a:p>
                          <a:pPr algn="ctr"/>
                          <a:endParaRPr lang="en-SG" sz="1600" dirty="0">
                            <a:latin typeface="+mj-lt"/>
                          </a:endParaRPr>
                        </a:p>
                      </a:txBody>
                      <a:tcPr/>
                    </a:tc>
                    <a:tc>
                      <a:txBody>
                        <a:bodyPr/>
                        <a:lstStyle/>
                        <a:p>
                          <a:endParaRPr lang="en-US"/>
                        </a:p>
                      </a:txBody>
                      <a:tcPr>
                        <a:blipFill>
                          <a:blip r:embed="rId3"/>
                          <a:stretch>
                            <a:fillRect l="-101786" t="-1724" r="-102679" b="-177586"/>
                          </a:stretch>
                        </a:blipFill>
                      </a:tcPr>
                    </a:tc>
                    <a:tc>
                      <a:txBody>
                        <a:bodyPr/>
                        <a:lstStyle/>
                        <a:p>
                          <a:endParaRPr lang="en-US"/>
                        </a:p>
                      </a:txBody>
                      <a:tcPr>
                        <a:blipFill>
                          <a:blip r:embed="rId3"/>
                          <a:stretch>
                            <a:fillRect l="-200000" t="-1724" r="-1770" b="-177586"/>
                          </a:stretch>
                        </a:blipFill>
                      </a:tcPr>
                    </a:tc>
                    <a:extLst>
                      <a:ext uri="{0D108BD9-81ED-4DB2-BD59-A6C34878D82A}">
                        <a16:rowId xmlns:a16="http://schemas.microsoft.com/office/drawing/2014/main" val="1707846649"/>
                      </a:ext>
                    </a:extLst>
                  </a:tr>
                  <a:tr h="592242">
                    <a:tc>
                      <a:txBody>
                        <a:bodyPr/>
                        <a:lstStyle/>
                        <a:p>
                          <a:endParaRPr lang="en-US"/>
                        </a:p>
                      </a:txBody>
                      <a:tcPr anchor="ctr">
                        <a:blipFill>
                          <a:blip r:embed="rId3"/>
                          <a:stretch>
                            <a:fillRect l="-885" t="-60204" r="-200885" b="-5102"/>
                          </a:stretch>
                        </a:blipFill>
                      </a:tcPr>
                    </a:tc>
                    <a:tc>
                      <a:txBody>
                        <a:bodyPr/>
                        <a:lstStyle/>
                        <a:p>
                          <a:pPr algn="ctr"/>
                          <a:r>
                            <a:rPr lang="en-SG" sz="1600" dirty="0">
                              <a:latin typeface="+mj-lt"/>
                            </a:rPr>
                            <a:t>0.1</a:t>
                          </a:r>
                        </a:p>
                      </a:txBody>
                      <a:tcPr anchor="ctr"/>
                    </a:tc>
                    <a:tc>
                      <a:txBody>
                        <a:bodyPr/>
                        <a:lstStyle/>
                        <a:p>
                          <a:pPr algn="ctr"/>
                          <a:r>
                            <a:rPr lang="en-SG" sz="1600" dirty="0">
                              <a:latin typeface="+mj-lt"/>
                            </a:rPr>
                            <a:t>0.12</a:t>
                          </a:r>
                        </a:p>
                      </a:txBody>
                      <a:tcPr anchor="ctr"/>
                    </a:tc>
                    <a:extLst>
                      <a:ext uri="{0D108BD9-81ED-4DB2-BD59-A6C34878D82A}">
                        <a16:rowId xmlns:a16="http://schemas.microsoft.com/office/drawing/2014/main" val="37818904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4ECF60D-8366-428F-B830-F1D8BD6061DE}"/>
                  </a:ext>
                </a:extLst>
              </p:cNvPr>
              <p:cNvGraphicFramePr>
                <a:graphicFrameLocks noGrp="1"/>
              </p:cNvGraphicFramePr>
              <p:nvPr>
                <p:extLst>
                  <p:ext uri="{D42A27DB-BD31-4B8C-83A1-F6EECF244321}">
                    <p14:modId xmlns:p14="http://schemas.microsoft.com/office/powerpoint/2010/main" val="3326742550"/>
                  </p:ext>
                </p:extLst>
              </p:nvPr>
            </p:nvGraphicFramePr>
            <p:xfrm>
              <a:off x="5354707" y="4128728"/>
              <a:ext cx="2057400" cy="945388"/>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3735176387"/>
                        </a:ext>
                      </a:extLst>
                    </a:gridCol>
                    <a:gridCol w="685800">
                      <a:extLst>
                        <a:ext uri="{9D8B030D-6E8A-4147-A177-3AD203B41FA5}">
                          <a16:colId xmlns:a16="http://schemas.microsoft.com/office/drawing/2014/main" val="3262732030"/>
                        </a:ext>
                      </a:extLst>
                    </a:gridCol>
                    <a:gridCol w="685800">
                      <a:extLst>
                        <a:ext uri="{9D8B030D-6E8A-4147-A177-3AD203B41FA5}">
                          <a16:colId xmlns:a16="http://schemas.microsoft.com/office/drawing/2014/main" val="2090414248"/>
                        </a:ext>
                      </a:extLst>
                    </a:gridCol>
                  </a:tblGrid>
                  <a:tr h="0">
                    <a:tc>
                      <a:txBody>
                        <a:bodyPr/>
                        <a:lstStyle/>
                        <a:p>
                          <a:pPr algn="ctr"/>
                          <a:endParaRPr lang="en-SG" sz="16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600" i="1" smtClean="0">
                                        <a:latin typeface="Cambria Math" panose="02040503050406030204" pitchFamily="18" charset="0"/>
                                      </a:rPr>
                                    </m:ctrlPr>
                                  </m:sSubPr>
                                  <m:e>
                                    <m:r>
                                      <m:rPr>
                                        <m:sty m:val="p"/>
                                      </m:rPr>
                                      <a:rPr lang="en-US" altLang="zh-CN" sz="1600" i="1" smtClean="0">
                                        <a:latin typeface="Cambria Math" panose="02040503050406030204" pitchFamily="18" charset="0"/>
                                      </a:rPr>
                                      <m:t>v</m:t>
                                    </m:r>
                                  </m:e>
                                  <m:sub>
                                    <m:r>
                                      <a:rPr lang="en-SG" sz="1600" b="0" i="1" smtClean="0">
                                        <a:latin typeface="Cambria Math" panose="02040503050406030204" pitchFamily="18" charset="0"/>
                                      </a:rPr>
                                      <m:t>1</m:t>
                                    </m:r>
                                  </m:sub>
                                </m:sSub>
                              </m:oMath>
                            </m:oMathPara>
                          </a14:m>
                          <a:endParaRPr lang="en-SG" sz="1600" dirty="0">
                            <a:latin typeface="+mj-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SG" sz="1600" i="1" smtClean="0">
                                        <a:latin typeface="Cambria Math" panose="02040503050406030204" pitchFamily="18" charset="0"/>
                                      </a:rPr>
                                    </m:ctrlPr>
                                  </m:sSubPr>
                                  <m:e>
                                    <m:r>
                                      <m:rPr>
                                        <m:sty m:val="p"/>
                                      </m:rPr>
                                      <a:rPr lang="en-US" altLang="zh-CN" sz="1600" i="1" smtClean="0">
                                        <a:latin typeface="Cambria Math" panose="02040503050406030204" pitchFamily="18" charset="0"/>
                                      </a:rPr>
                                      <m:t>v</m:t>
                                    </m:r>
                                  </m:e>
                                  <m:sub>
                                    <m:r>
                                      <a:rPr lang="en-SG" altLang="zh-CN" sz="1600" b="0" i="1" smtClean="0">
                                        <a:latin typeface="Cambria Math" panose="02040503050406030204" pitchFamily="18" charset="0"/>
                                      </a:rPr>
                                      <m:t>2</m:t>
                                    </m:r>
                                  </m:sub>
                                </m:sSub>
                              </m:oMath>
                            </m:oMathPara>
                          </a14:m>
                          <a:endParaRPr lang="en-SG" sz="1600" dirty="0">
                            <a:latin typeface="+mj-lt"/>
                          </a:endParaRPr>
                        </a:p>
                      </a:txBody>
                      <a:tcPr/>
                    </a:tc>
                    <a:extLst>
                      <a:ext uri="{0D108BD9-81ED-4DB2-BD59-A6C34878D82A}">
                        <a16:rowId xmlns:a16="http://schemas.microsoft.com/office/drawing/2014/main" val="1707846649"/>
                      </a:ext>
                    </a:extLst>
                  </a:tr>
                  <a:tr h="194873">
                    <a:tc>
                      <a:txBody>
                        <a:bodyPr/>
                        <a:lstStyle/>
                        <a:p>
                          <a:pPr algn="ctr"/>
                          <a14:m>
                            <m:oMathPara xmlns:m="http://schemas.openxmlformats.org/officeDocument/2006/math">
                              <m:oMathParaPr>
                                <m:jc m:val="centerGroup"/>
                              </m:oMathParaPr>
                              <m:oMath xmlns:m="http://schemas.openxmlformats.org/officeDocument/2006/math">
                                <m:f>
                                  <m:fPr>
                                    <m:ctrlPr>
                                      <a:rPr lang="en-SG" sz="1600" i="1" smtClean="0">
                                        <a:latin typeface="Cambria Math" panose="02040503050406030204" pitchFamily="18" charset="0"/>
                                      </a:rPr>
                                    </m:ctrlPr>
                                  </m:fPr>
                                  <m:num>
                                    <m:sSub>
                                      <m:sSubPr>
                                        <m:ctrlPr>
                                          <a:rPr lang="en-SG" sz="1600" i="1" smtClean="0">
                                            <a:latin typeface="Cambria Math" panose="02040503050406030204" pitchFamily="18" charset="0"/>
                                          </a:rPr>
                                        </m:ctrlPr>
                                      </m:sSubPr>
                                      <m:e>
                                        <m:acc>
                                          <m:accPr>
                                            <m:chr m:val="̂"/>
                                            <m:ctrlPr>
                                              <a:rPr lang="en-SG" sz="1600" i="1" smtClean="0">
                                                <a:latin typeface="Cambria Math" panose="02040503050406030204" pitchFamily="18" charset="0"/>
                                              </a:rPr>
                                            </m:ctrlPr>
                                          </m:accPr>
                                          <m:e>
                                            <m:r>
                                              <a:rPr lang="en-SG" sz="1600" i="1" smtClean="0">
                                                <a:latin typeface="Cambria Math" panose="02040503050406030204" pitchFamily="18" charset="0"/>
                                                <a:ea typeface="Cambria Math" panose="02040503050406030204" pitchFamily="18" charset="0"/>
                                              </a:rPr>
                                              <m:t>𝜌</m:t>
                                            </m:r>
                                          </m:e>
                                        </m:acc>
                                      </m:e>
                                      <m:sub>
                                        <m:r>
                                          <a:rPr lang="en-SG" sz="1600" b="0" i="1" smtClean="0">
                                            <a:latin typeface="Cambria Math" panose="02040503050406030204" pitchFamily="18" charset="0"/>
                                          </a:rPr>
                                          <m:t>𝑠</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sub>
                                    </m:sSub>
                                  </m:num>
                                  <m:den>
                                    <m:r>
                                      <a:rPr lang="en-SG" sz="1600" b="0" i="1" smtClean="0">
                                        <a:latin typeface="Cambria Math" panose="02040503050406030204" pitchFamily="18" charset="0"/>
                                      </a:rPr>
                                      <m:t>𝑑</m:t>
                                    </m:r>
                                    <m:r>
                                      <a:rPr lang="en-SG" sz="1600" b="0" i="1" smtClean="0">
                                        <a:latin typeface="Cambria Math" panose="02040503050406030204" pitchFamily="18" charset="0"/>
                                      </a:rPr>
                                      <m:t>(</m:t>
                                    </m:r>
                                    <m:r>
                                      <a:rPr lang="en-SG" sz="1600" b="0" i="1" smtClean="0">
                                        <a:latin typeface="Cambria Math" panose="02040503050406030204" pitchFamily="18" charset="0"/>
                                      </a:rPr>
                                      <m:t>𝑣</m:t>
                                    </m:r>
                                    <m:r>
                                      <a:rPr lang="en-SG" sz="1600" b="0" i="1" smtClean="0">
                                        <a:latin typeface="Cambria Math" panose="02040503050406030204" pitchFamily="18" charset="0"/>
                                      </a:rPr>
                                      <m:t>)</m:t>
                                    </m:r>
                                  </m:den>
                                </m:f>
                              </m:oMath>
                            </m:oMathPara>
                          </a14:m>
                          <a:endParaRPr lang="en-SG" sz="1600" dirty="0">
                            <a:latin typeface="+mj-lt"/>
                          </a:endParaRPr>
                        </a:p>
                      </a:txBody>
                      <a:tcPr anchor="ctr"/>
                    </a:tc>
                    <a:tc>
                      <a:txBody>
                        <a:bodyPr/>
                        <a:lstStyle/>
                        <a:p>
                          <a:pPr algn="ctr"/>
                          <a:r>
                            <a:rPr lang="en-SG" sz="1600" dirty="0">
                              <a:latin typeface="+mj-lt"/>
                            </a:rPr>
                            <a:t>0.12</a:t>
                          </a:r>
                        </a:p>
                      </a:txBody>
                      <a:tcPr anchor="ctr"/>
                    </a:tc>
                    <a:tc>
                      <a:txBody>
                        <a:bodyPr/>
                        <a:lstStyle/>
                        <a:p>
                          <a:pPr algn="ctr"/>
                          <a:r>
                            <a:rPr lang="en-SG" sz="1600" dirty="0">
                              <a:latin typeface="+mj-lt"/>
                            </a:rPr>
                            <a:t>0.1</a:t>
                          </a:r>
                        </a:p>
                      </a:txBody>
                      <a:tcPr anchor="ctr"/>
                    </a:tc>
                    <a:extLst>
                      <a:ext uri="{0D108BD9-81ED-4DB2-BD59-A6C34878D82A}">
                        <a16:rowId xmlns:a16="http://schemas.microsoft.com/office/drawing/2014/main" val="3781890475"/>
                      </a:ext>
                    </a:extLst>
                  </a:tr>
                </a:tbl>
              </a:graphicData>
            </a:graphic>
          </p:graphicFrame>
        </mc:Choice>
        <mc:Fallback xmlns="">
          <p:graphicFrame>
            <p:nvGraphicFramePr>
              <p:cNvPr id="7" name="Table 6">
                <a:extLst>
                  <a:ext uri="{FF2B5EF4-FFF2-40B4-BE49-F238E27FC236}">
                    <a16:creationId xmlns:a16="http://schemas.microsoft.com/office/drawing/2014/main" id="{A4ECF60D-8366-428F-B830-F1D8BD6061DE}"/>
                  </a:ext>
                </a:extLst>
              </p:cNvPr>
              <p:cNvGraphicFramePr>
                <a:graphicFrameLocks noGrp="1"/>
              </p:cNvGraphicFramePr>
              <p:nvPr>
                <p:extLst>
                  <p:ext uri="{D42A27DB-BD31-4B8C-83A1-F6EECF244321}">
                    <p14:modId xmlns:p14="http://schemas.microsoft.com/office/powerpoint/2010/main" val="3326742550"/>
                  </p:ext>
                </p:extLst>
              </p:nvPr>
            </p:nvGraphicFramePr>
            <p:xfrm>
              <a:off x="5354707" y="4128728"/>
              <a:ext cx="2057400" cy="945388"/>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3735176387"/>
                        </a:ext>
                      </a:extLst>
                    </a:gridCol>
                    <a:gridCol w="685800">
                      <a:extLst>
                        <a:ext uri="{9D8B030D-6E8A-4147-A177-3AD203B41FA5}">
                          <a16:colId xmlns:a16="http://schemas.microsoft.com/office/drawing/2014/main" val="3262732030"/>
                        </a:ext>
                      </a:extLst>
                    </a:gridCol>
                    <a:gridCol w="685800">
                      <a:extLst>
                        <a:ext uri="{9D8B030D-6E8A-4147-A177-3AD203B41FA5}">
                          <a16:colId xmlns:a16="http://schemas.microsoft.com/office/drawing/2014/main" val="2090414248"/>
                        </a:ext>
                      </a:extLst>
                    </a:gridCol>
                  </a:tblGrid>
                  <a:tr h="335280">
                    <a:tc>
                      <a:txBody>
                        <a:bodyPr/>
                        <a:lstStyle/>
                        <a:p>
                          <a:pPr algn="ctr"/>
                          <a:endParaRPr lang="en-SG" sz="1600" dirty="0">
                            <a:latin typeface="+mj-lt"/>
                          </a:endParaRPr>
                        </a:p>
                      </a:txBody>
                      <a:tcPr/>
                    </a:tc>
                    <a:tc>
                      <a:txBody>
                        <a:bodyPr/>
                        <a:lstStyle/>
                        <a:p>
                          <a:endParaRPr lang="en-US"/>
                        </a:p>
                      </a:txBody>
                      <a:tcPr>
                        <a:blipFill>
                          <a:blip r:embed="rId4"/>
                          <a:stretch>
                            <a:fillRect l="-101786" t="-1818" r="-102679" b="-187273"/>
                          </a:stretch>
                        </a:blipFill>
                      </a:tcPr>
                    </a:tc>
                    <a:tc>
                      <a:txBody>
                        <a:bodyPr/>
                        <a:lstStyle/>
                        <a:p>
                          <a:endParaRPr lang="en-US"/>
                        </a:p>
                      </a:txBody>
                      <a:tcPr>
                        <a:blipFill>
                          <a:blip r:embed="rId4"/>
                          <a:stretch>
                            <a:fillRect l="-200000" t="-1818" r="-1770" b="-187273"/>
                          </a:stretch>
                        </a:blipFill>
                      </a:tcPr>
                    </a:tc>
                    <a:extLst>
                      <a:ext uri="{0D108BD9-81ED-4DB2-BD59-A6C34878D82A}">
                        <a16:rowId xmlns:a16="http://schemas.microsoft.com/office/drawing/2014/main" val="1707846649"/>
                      </a:ext>
                    </a:extLst>
                  </a:tr>
                  <a:tr h="610108">
                    <a:tc>
                      <a:txBody>
                        <a:bodyPr/>
                        <a:lstStyle/>
                        <a:p>
                          <a:endParaRPr lang="en-US"/>
                        </a:p>
                      </a:txBody>
                      <a:tcPr anchor="ctr">
                        <a:blipFill>
                          <a:blip r:embed="rId4"/>
                          <a:stretch>
                            <a:fillRect l="-885" t="-55446" r="-200885" b="-1980"/>
                          </a:stretch>
                        </a:blipFill>
                      </a:tcPr>
                    </a:tc>
                    <a:tc>
                      <a:txBody>
                        <a:bodyPr/>
                        <a:lstStyle/>
                        <a:p>
                          <a:pPr algn="ctr"/>
                          <a:r>
                            <a:rPr lang="en-SG" sz="1600" dirty="0">
                              <a:latin typeface="+mj-lt"/>
                            </a:rPr>
                            <a:t>0.12</a:t>
                          </a:r>
                        </a:p>
                      </a:txBody>
                      <a:tcPr anchor="ctr"/>
                    </a:tc>
                    <a:tc>
                      <a:txBody>
                        <a:bodyPr/>
                        <a:lstStyle/>
                        <a:p>
                          <a:pPr algn="ctr"/>
                          <a:r>
                            <a:rPr lang="en-SG" sz="1600" dirty="0">
                              <a:latin typeface="+mj-lt"/>
                            </a:rPr>
                            <a:t>0.1</a:t>
                          </a:r>
                        </a:p>
                      </a:txBody>
                      <a:tcPr anchor="ctr"/>
                    </a:tc>
                    <a:extLst>
                      <a:ext uri="{0D108BD9-81ED-4DB2-BD59-A6C34878D82A}">
                        <a16:rowId xmlns:a16="http://schemas.microsoft.com/office/drawing/2014/main" val="3781890475"/>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73693B0-3444-4369-885C-99D4830D0874}"/>
                  </a:ext>
                </a:extLst>
              </p:cNvPr>
              <p:cNvSpPr/>
              <p:nvPr/>
            </p:nvSpPr>
            <p:spPr>
              <a:xfrm>
                <a:off x="6489421" y="4505325"/>
                <a:ext cx="519693" cy="513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800" b="1" i="1" baseline="0" smtClean="0">
                          <a:solidFill>
                            <a:srgbClr val="C00000"/>
                          </a:solidFill>
                          <a:latin typeface="Cambria Math" panose="02040503050406030204" pitchFamily="18" charset="0"/>
                          <a:ea typeface="Cambria Math" panose="02040503050406030204" pitchFamily="18" charset="0"/>
                          <a:cs typeface="+mn-cs"/>
                        </a:rPr>
                        <m:t>&gt;</m:t>
                      </m:r>
                    </m:oMath>
                  </m:oMathPara>
                </a14:m>
                <a:endParaRPr lang="en-SG" sz="4000" b="1" dirty="0">
                  <a:solidFill>
                    <a:srgbClr val="C00000"/>
                  </a:solidFill>
                </a:endParaRPr>
              </a:p>
            </p:txBody>
          </p:sp>
        </mc:Choice>
        <mc:Fallback xmlns="">
          <p:sp>
            <p:nvSpPr>
              <p:cNvPr id="11" name="Rectangle 10">
                <a:extLst>
                  <a:ext uri="{FF2B5EF4-FFF2-40B4-BE49-F238E27FC236}">
                    <a16:creationId xmlns:a16="http://schemas.microsoft.com/office/drawing/2014/main" id="{373693B0-3444-4369-885C-99D4830D0874}"/>
                  </a:ext>
                </a:extLst>
              </p:cNvPr>
              <p:cNvSpPr>
                <a:spLocks noRot="1" noChangeAspect="1" noMove="1" noResize="1" noEditPoints="1" noAdjustHandles="1" noChangeArrowheads="1" noChangeShapeType="1" noTextEdit="1"/>
              </p:cNvSpPr>
              <p:nvPr/>
            </p:nvSpPr>
            <p:spPr>
              <a:xfrm>
                <a:off x="6489421" y="4505325"/>
                <a:ext cx="519693" cy="51328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77A64E-1F61-4F53-91D8-1B239BD7683E}"/>
                  </a:ext>
                </a:extLst>
              </p:cNvPr>
              <p:cNvSpPr/>
              <p:nvPr/>
            </p:nvSpPr>
            <p:spPr>
              <a:xfrm>
                <a:off x="2963718" y="4514231"/>
                <a:ext cx="519693" cy="513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800" b="1" i="1" baseline="0" smtClean="0">
                          <a:solidFill>
                            <a:srgbClr val="0000FF"/>
                          </a:solidFill>
                          <a:latin typeface="Cambria Math" panose="02040503050406030204" pitchFamily="18" charset="0"/>
                          <a:ea typeface="Cambria Math" panose="02040503050406030204" pitchFamily="18" charset="0"/>
                          <a:cs typeface="+mn-cs"/>
                        </a:rPr>
                        <m:t>&lt;</m:t>
                      </m:r>
                    </m:oMath>
                  </m:oMathPara>
                </a14:m>
                <a:endParaRPr lang="en-SG" sz="4000" b="1" dirty="0">
                  <a:solidFill>
                    <a:srgbClr val="0000FF"/>
                  </a:solidFill>
                </a:endParaRPr>
              </a:p>
            </p:txBody>
          </p:sp>
        </mc:Choice>
        <mc:Fallback xmlns="">
          <p:sp>
            <p:nvSpPr>
              <p:cNvPr id="12" name="Rectangle 11">
                <a:extLst>
                  <a:ext uri="{FF2B5EF4-FFF2-40B4-BE49-F238E27FC236}">
                    <a16:creationId xmlns:a16="http://schemas.microsoft.com/office/drawing/2014/main" id="{2977A64E-1F61-4F53-91D8-1B239BD7683E}"/>
                  </a:ext>
                </a:extLst>
              </p:cNvPr>
              <p:cNvSpPr>
                <a:spLocks noRot="1" noChangeAspect="1" noMove="1" noResize="1" noEditPoints="1" noAdjustHandles="1" noChangeArrowheads="1" noChangeShapeType="1" noTextEdit="1"/>
              </p:cNvSpPr>
              <p:nvPr/>
            </p:nvSpPr>
            <p:spPr>
              <a:xfrm>
                <a:off x="2963718" y="4514231"/>
                <a:ext cx="519693" cy="513282"/>
              </a:xfrm>
              <a:prstGeom prst="rect">
                <a:avLst/>
              </a:prstGeom>
              <a:blipFill>
                <a:blip r:embed="rId6"/>
                <a:stretch>
                  <a:fillRect/>
                </a:stretch>
              </a:blipFill>
            </p:spPr>
            <p:txBody>
              <a:bodyPr/>
              <a:lstStyle/>
              <a:p>
                <a:r>
                  <a:rPr lang="en-SG">
                    <a:noFill/>
                  </a:rPr>
                  <a:t> </a:t>
                </a:r>
              </a:p>
            </p:txBody>
          </p:sp>
        </mc:Fallback>
      </mc:AlternateContent>
      <p:sp>
        <p:nvSpPr>
          <p:cNvPr id="13" name="Rectangle 12">
            <a:extLst>
              <a:ext uri="{FF2B5EF4-FFF2-40B4-BE49-F238E27FC236}">
                <a16:creationId xmlns:a16="http://schemas.microsoft.com/office/drawing/2014/main" id="{B5B8CA04-FD7F-434A-9FB9-6AAD22B38072}"/>
              </a:ext>
            </a:extLst>
          </p:cNvPr>
          <p:cNvSpPr/>
          <p:nvPr/>
        </p:nvSpPr>
        <p:spPr>
          <a:xfrm>
            <a:off x="2142432" y="3703255"/>
            <a:ext cx="1518364" cy="400110"/>
          </a:xfrm>
          <a:prstGeom prst="rect">
            <a:avLst/>
          </a:prstGeom>
        </p:spPr>
        <p:txBody>
          <a:bodyPr wrap="none">
            <a:spAutoFit/>
          </a:bodyPr>
          <a:lstStyle/>
          <a:p>
            <a:r>
              <a:rPr lang="en-SG" sz="2000" kern="0" baseline="0" dirty="0">
                <a:solidFill>
                  <a:srgbClr val="262626"/>
                </a:solidFill>
                <a:latin typeface="Times New Roman" panose="02020603050405020304"/>
              </a:rPr>
              <a:t>Exact HKPR</a:t>
            </a:r>
            <a:endParaRPr lang="en-SG" dirty="0"/>
          </a:p>
        </p:txBody>
      </p:sp>
      <p:sp>
        <p:nvSpPr>
          <p:cNvPr id="18" name="Rectangle 17">
            <a:extLst>
              <a:ext uri="{FF2B5EF4-FFF2-40B4-BE49-F238E27FC236}">
                <a16:creationId xmlns:a16="http://schemas.microsoft.com/office/drawing/2014/main" id="{BC897D2A-26BA-4D46-9FFC-B23DEEACA8E8}"/>
              </a:ext>
            </a:extLst>
          </p:cNvPr>
          <p:cNvSpPr/>
          <p:nvPr/>
        </p:nvSpPr>
        <p:spPr>
          <a:xfrm>
            <a:off x="5262747" y="3671061"/>
            <a:ext cx="2241319" cy="400110"/>
          </a:xfrm>
          <a:prstGeom prst="rect">
            <a:avLst/>
          </a:prstGeom>
        </p:spPr>
        <p:txBody>
          <a:bodyPr wrap="none">
            <a:spAutoFit/>
          </a:bodyPr>
          <a:lstStyle/>
          <a:p>
            <a:r>
              <a:rPr lang="en-SG" sz="2000" kern="0" baseline="0" dirty="0">
                <a:solidFill>
                  <a:srgbClr val="262626"/>
                </a:solidFill>
                <a:latin typeface="Times New Roman" panose="02020603050405020304"/>
              </a:rPr>
              <a:t>HK-</a:t>
            </a:r>
            <a:r>
              <a:rPr lang="en-SG" sz="2000" kern="0" baseline="0" dirty="0" err="1">
                <a:solidFill>
                  <a:srgbClr val="262626"/>
                </a:solidFill>
                <a:latin typeface="Times New Roman" panose="02020603050405020304"/>
              </a:rPr>
              <a:t>Relax’s</a:t>
            </a:r>
            <a:r>
              <a:rPr lang="en-SG" sz="2000" kern="0" baseline="0" dirty="0">
                <a:solidFill>
                  <a:srgbClr val="262626"/>
                </a:solidFill>
                <a:latin typeface="Times New Roman" panose="02020603050405020304"/>
              </a:rPr>
              <a:t> Results</a:t>
            </a:r>
            <a:endParaRPr lang="en-SG" dirty="0"/>
          </a:p>
        </p:txBody>
      </p:sp>
      <p:sp>
        <p:nvSpPr>
          <p:cNvPr id="22" name="Rectangle 21">
            <a:extLst>
              <a:ext uri="{FF2B5EF4-FFF2-40B4-BE49-F238E27FC236}">
                <a16:creationId xmlns:a16="http://schemas.microsoft.com/office/drawing/2014/main" id="{F09E4243-A684-4D55-983B-F7B2D4BB790D}"/>
              </a:ext>
            </a:extLst>
          </p:cNvPr>
          <p:cNvSpPr/>
          <p:nvPr/>
        </p:nvSpPr>
        <p:spPr>
          <a:xfrm>
            <a:off x="977785" y="5360922"/>
            <a:ext cx="8144567" cy="400110"/>
          </a:xfrm>
          <a:prstGeom prst="rect">
            <a:avLst/>
          </a:prstGeom>
        </p:spPr>
        <p:txBody>
          <a:bodyPr wrap="square">
            <a:spAutoFit/>
          </a:bodyPr>
          <a:lstStyle/>
          <a:p>
            <a:r>
              <a:rPr lang="en-SG" sz="2000" kern="0" baseline="0" dirty="0">
                <a:solidFill>
                  <a:srgbClr val="262626"/>
                </a:solidFill>
                <a:latin typeface="Times New Roman" panose="02020603050405020304"/>
                <a:ea typeface="+mn-ea"/>
                <a:cs typeface="+mn-cs"/>
              </a:rPr>
              <a:t>absolute error </a:t>
            </a:r>
            <a:r>
              <a:rPr lang="en-SG" sz="2000" kern="0" baseline="0" dirty="0">
                <a:solidFill>
                  <a:srgbClr val="0000FF"/>
                </a:solidFill>
                <a:latin typeface="Times New Roman" panose="02020603050405020304"/>
                <a:ea typeface="+mn-ea"/>
                <a:cs typeface="+mn-cs"/>
              </a:rPr>
              <a:t>0.02</a:t>
            </a:r>
            <a:r>
              <a:rPr lang="en-SG" sz="2000" kern="0" baseline="0" dirty="0">
                <a:solidFill>
                  <a:srgbClr val="262626"/>
                </a:solidFill>
                <a:latin typeface="Times New Roman" panose="02020603050405020304"/>
                <a:ea typeface="+mn-ea"/>
                <a:cs typeface="+mn-cs"/>
              </a:rPr>
              <a:t> for both, regardless of their degree-normalized HKPR </a:t>
            </a:r>
            <a:endParaRPr lang="en-SG" sz="1800" dirty="0"/>
          </a:p>
        </p:txBody>
      </p:sp>
    </p:spTree>
    <p:extLst>
      <p:ext uri="{BB962C8B-B14F-4D97-AF65-F5344CB8AC3E}">
        <p14:creationId xmlns:p14="http://schemas.microsoft.com/office/powerpoint/2010/main" val="502383287"/>
      </p:ext>
    </p:extLst>
  </p:cSld>
  <p:clrMapOvr>
    <a:masterClrMapping/>
  </p:clrMapOvr>
  <mc:AlternateContent xmlns:mc="http://schemas.openxmlformats.org/markup-compatibility/2006" xmlns:p14="http://schemas.microsoft.com/office/powerpoint/2010/main">
    <mc:Choice Requires="p14">
      <p:transition spd="slow" p14:dur="2000" advTm="104046"/>
    </mc:Choice>
    <mc:Fallback xmlns="">
      <p:transition spd="slow" advTm="10404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565B73-1B4F-4718-B9FF-7685022CDB27}"/>
              </a:ext>
            </a:extLst>
          </p:cNvPr>
          <p:cNvSpPr>
            <a:spLocks noGrp="1"/>
          </p:cNvSpPr>
          <p:nvPr>
            <p:ph idx="1"/>
          </p:nvPr>
        </p:nvSpPr>
        <p:spPr/>
        <p:txBody>
          <a:bodyPr/>
          <a:lstStyle/>
          <a:p>
            <a:r>
              <a:rPr lang="en-SG" dirty="0" err="1">
                <a:latin typeface="+mj-lt"/>
              </a:rPr>
              <a:t>ClusterHKPR</a:t>
            </a:r>
            <a:r>
              <a:rPr lang="en-SG" dirty="0">
                <a:latin typeface="+mj-lt"/>
              </a:rPr>
              <a:t> </a:t>
            </a:r>
          </a:p>
          <a:p>
            <a:pPr lvl="1"/>
            <a:r>
              <a:rPr lang="en-SG" dirty="0">
                <a:latin typeface="+mj-lt"/>
              </a:rPr>
              <a:t>Promises </a:t>
            </a:r>
            <a:r>
              <a:rPr lang="en-SG" i="1" dirty="0">
                <a:latin typeface="+mj-lt"/>
              </a:rPr>
              <a:t>relative-error</a:t>
            </a:r>
            <a:r>
              <a:rPr lang="en-SG" dirty="0">
                <a:latin typeface="+mj-lt"/>
              </a:rPr>
              <a:t> guarantees in terms of the degree-normalized HKPR of some nodes </a:t>
            </a:r>
          </a:p>
          <a:p>
            <a:pPr lvl="1"/>
            <a:r>
              <a:rPr lang="en-SG" dirty="0">
                <a:latin typeface="+mj-lt"/>
              </a:rPr>
              <a:t>Incurs a high complexity due to a large number of random walks</a:t>
            </a:r>
            <a:endParaRPr lang="en-SG" sz="3200" dirty="0">
              <a:latin typeface="+mj-lt"/>
            </a:endParaRPr>
          </a:p>
        </p:txBody>
      </p:sp>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p:txBody>
          <a:bodyPr/>
          <a:lstStyle/>
          <a:p>
            <a:r>
              <a:rPr lang="en-US" altLang="zh-CN" dirty="0"/>
              <a:t>Deficiencies of Existing Solutions</a:t>
            </a:r>
            <a:endParaRPr lang="en-SG" dirty="0"/>
          </a:p>
        </p:txBody>
      </p:sp>
    </p:spTree>
    <p:extLst>
      <p:ext uri="{BB962C8B-B14F-4D97-AF65-F5344CB8AC3E}">
        <p14:creationId xmlns:p14="http://schemas.microsoft.com/office/powerpoint/2010/main" val="2294838269"/>
      </p:ext>
    </p:extLst>
  </p:cSld>
  <p:clrMapOvr>
    <a:masterClrMapping/>
  </p:clrMapOvr>
  <mc:AlternateContent xmlns:mc="http://schemas.openxmlformats.org/markup-compatibility/2006" xmlns:p14="http://schemas.microsoft.com/office/powerpoint/2010/main">
    <mc:Choice Requires="p14">
      <p:transition spd="slow" p14:dur="2000" advTm="19502"/>
    </mc:Choice>
    <mc:Fallback xmlns="">
      <p:transition spd="slow" advTm="195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F6CFAAD9-89CE-4CF1-930C-80DD3B0A5C5C}"/>
                  </a:ext>
                </a:extLst>
              </p:cNvPr>
              <p:cNvSpPr>
                <a:spLocks noGrp="1"/>
              </p:cNvSpPr>
              <p:nvPr>
                <p:ph idx="1"/>
              </p:nvPr>
            </p:nvSpPr>
            <p:spPr/>
            <p:txBody>
              <a:bodyPr/>
              <a:lstStyle/>
              <a:p>
                <a14:m>
                  <m:oMath xmlns:m="http://schemas.openxmlformats.org/officeDocument/2006/math">
                    <m:r>
                      <a:rPr lang="en-SG">
                        <a:latin typeface="Cambria Math" panose="02040503050406030204" pitchFamily="18" charset="0"/>
                      </a:rPr>
                      <m:t>(</m:t>
                    </m:r>
                    <m:r>
                      <a:rPr lang="en-SG">
                        <a:latin typeface="Cambria Math" panose="02040503050406030204" pitchFamily="18" charset="0"/>
                      </a:rPr>
                      <m:t>𝑑</m:t>
                    </m:r>
                    <m:r>
                      <a:rPr lang="en-SG">
                        <a:latin typeface="Cambria Math" panose="02040503050406030204" pitchFamily="18" charset="0"/>
                      </a:rPr>
                      <m:t>,</m:t>
                    </m:r>
                    <m:sSub>
                      <m:sSubPr>
                        <m:ctrlPr>
                          <a:rPr lang="en-SG" i="1">
                            <a:latin typeface="Cambria Math" panose="02040503050406030204" pitchFamily="18" charset="0"/>
                          </a:rPr>
                        </m:ctrlPr>
                      </m:sSubPr>
                      <m:e>
                        <m:r>
                          <a:rPr lang="en-SG">
                            <a:latin typeface="Cambria Math" panose="02040503050406030204" pitchFamily="18" charset="0"/>
                          </a:rPr>
                          <m:t>𝜖</m:t>
                        </m:r>
                      </m:e>
                      <m:sub>
                        <m:r>
                          <a:rPr lang="en-SG">
                            <a:latin typeface="Cambria Math" panose="02040503050406030204" pitchFamily="18" charset="0"/>
                          </a:rPr>
                          <m:t>𝑟</m:t>
                        </m:r>
                      </m:sub>
                    </m:sSub>
                    <m:r>
                      <a:rPr lang="en-SG">
                        <a:latin typeface="Cambria Math" panose="02040503050406030204" pitchFamily="18" charset="0"/>
                      </a:rPr>
                      <m:t>,</m:t>
                    </m:r>
                    <m:r>
                      <a:rPr lang="en-SG">
                        <a:latin typeface="Cambria Math" panose="02040503050406030204" pitchFamily="18" charset="0"/>
                      </a:rPr>
                      <m:t>𝛿</m:t>
                    </m:r>
                    <m:r>
                      <a:rPr lang="en-SG">
                        <a:latin typeface="Cambria Math" panose="02040503050406030204" pitchFamily="18" charset="0"/>
                      </a:rPr>
                      <m:t>)</m:t>
                    </m:r>
                  </m:oMath>
                </a14:m>
                <a:r>
                  <a:rPr lang="en-SG" dirty="0">
                    <a:latin typeface="+mj-lt"/>
                  </a:rPr>
                  <a:t>-approximate HKPR</a:t>
                </a:r>
              </a:p>
              <a:p>
                <a:pPr lvl="1"/>
                <a:r>
                  <a:rPr lang="en-SG" sz="2400" dirty="0">
                    <a:latin typeface="+mj-lt"/>
                  </a:rPr>
                  <a:t>For important nodes (</a:t>
                </a:r>
                <a:r>
                  <a:rPr lang="en-SG" sz="2400" i="1" dirty="0">
                    <a:latin typeface="+mj-lt"/>
                  </a:rPr>
                  <a:t>i.e.</a:t>
                </a:r>
                <a:r>
                  <a:rPr lang="en-SG" sz="2400" dirty="0">
                    <a:latin typeface="+mj-lt"/>
                  </a:rPr>
                  <a:t>, </a:t>
                </a:r>
                <a14:m>
                  <m:oMath xmlns:m="http://schemas.openxmlformats.org/officeDocument/2006/math">
                    <m:f>
                      <m:fPr>
                        <m:ctrlPr>
                          <a:rPr lang="en-SG" sz="2000" i="1">
                            <a:latin typeface="Cambria Math" panose="02040503050406030204" pitchFamily="18" charset="0"/>
                          </a:rPr>
                        </m:ctrlPr>
                      </m:fPr>
                      <m:num>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𝜌</m:t>
                            </m:r>
                          </m:e>
                          <m:sub>
                            <m:r>
                              <a:rPr lang="en-SG" sz="2000" i="1">
                                <a:latin typeface="Cambria Math" panose="02040503050406030204" pitchFamily="18" charset="0"/>
                                <a:ea typeface="Cambria Math" panose="02040503050406030204" pitchFamily="18" charset="0"/>
                              </a:rPr>
                              <m:t>𝑠</m:t>
                            </m:r>
                          </m:sub>
                        </m:sSub>
                        <m:d>
                          <m:dPr>
                            <m:begChr m:val="["/>
                            <m:endChr m:val="]"/>
                            <m:ctrlPr>
                              <a:rPr lang="en-SG" sz="2000" i="1">
                                <a:latin typeface="Cambria Math" panose="02040503050406030204" pitchFamily="18" charset="0"/>
                                <a:ea typeface="Cambria Math" panose="02040503050406030204" pitchFamily="18" charset="0"/>
                              </a:rPr>
                            </m:ctrlPr>
                          </m:dPr>
                          <m:e>
                            <m:r>
                              <a:rPr lang="en-SG" sz="2000" i="1">
                                <a:latin typeface="Cambria Math" panose="02040503050406030204" pitchFamily="18" charset="0"/>
                                <a:ea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r>
                      <a:rPr lang="en-SG" sz="2000" i="1">
                        <a:latin typeface="Cambria Math" panose="02040503050406030204" pitchFamily="18" charset="0"/>
                        <a:ea typeface="Cambria Math" panose="02040503050406030204" pitchFamily="18" charset="0"/>
                      </a:rPr>
                      <m:t>&gt;</m:t>
                    </m:r>
                    <m:r>
                      <a:rPr lang="en-SG" sz="2000" i="1">
                        <a:latin typeface="Cambria Math" panose="02040503050406030204" pitchFamily="18" charset="0"/>
                        <a:ea typeface="Cambria Math" panose="02040503050406030204" pitchFamily="18" charset="0"/>
                      </a:rPr>
                      <m:t>𝛿</m:t>
                    </m:r>
                  </m:oMath>
                </a14:m>
                <a:r>
                  <a:rPr lang="en-SG" sz="2400" dirty="0">
                    <a:latin typeface="+mj-lt"/>
                  </a:rPr>
                  <a:t>)</a:t>
                </a:r>
                <a:br>
                  <a:rPr lang="en-SG" sz="2400" dirty="0">
                    <a:latin typeface="+mj-lt"/>
                  </a:rPr>
                </a:br>
                <a14:m>
                  <m:oMath xmlns:m="http://schemas.openxmlformats.org/officeDocument/2006/math">
                    <m:d>
                      <m:dPr>
                        <m:begChr m:val="|"/>
                        <m:endChr m:val="|"/>
                        <m:ctrlPr>
                          <a:rPr lang="en-SG" sz="2000" i="1">
                            <a:latin typeface="Cambria Math" panose="02040503050406030204" pitchFamily="18" charset="0"/>
                          </a:rPr>
                        </m:ctrlPr>
                      </m:dPr>
                      <m:e>
                        <m:f>
                          <m:fPr>
                            <m:ctrlPr>
                              <a:rPr lang="en-SG" sz="2000" i="1">
                                <a:latin typeface="Cambria Math" panose="02040503050406030204" pitchFamily="18" charset="0"/>
                              </a:rPr>
                            </m:ctrlPr>
                          </m:fPr>
                          <m:num>
                            <m:sSub>
                              <m:sSubPr>
                                <m:ctrlPr>
                                  <a:rPr lang="en-SG" sz="2000" i="1">
                                    <a:latin typeface="Cambria Math" panose="02040503050406030204" pitchFamily="18" charset="0"/>
                                  </a:rPr>
                                </m:ctrlPr>
                              </m:sSubPr>
                              <m:e>
                                <m:acc>
                                  <m:accPr>
                                    <m:chr m:val="̂"/>
                                    <m:ctrlPr>
                                      <a:rPr lang="en-SG" sz="2000" i="1">
                                        <a:latin typeface="Cambria Math" panose="02040503050406030204" pitchFamily="18" charset="0"/>
                                      </a:rPr>
                                    </m:ctrlPr>
                                  </m:accPr>
                                  <m:e>
                                    <m:r>
                                      <a:rPr lang="en-SG" sz="2000" i="1">
                                        <a:latin typeface="Cambria Math" panose="02040503050406030204" pitchFamily="18" charset="0"/>
                                        <a:ea typeface="Cambria Math" panose="02040503050406030204" pitchFamily="18" charset="0"/>
                                      </a:rPr>
                                      <m:t>𝜌</m:t>
                                    </m:r>
                                  </m:e>
                                </m:acc>
                              </m:e>
                              <m:sub>
                                <m:r>
                                  <a:rPr lang="en-SG" sz="2000" i="1">
                                    <a:latin typeface="Cambria Math" panose="02040503050406030204" pitchFamily="18" charset="0"/>
                                  </a:rPr>
                                  <m:t>𝑠</m:t>
                                </m:r>
                              </m:sub>
                            </m:sSub>
                            <m:d>
                              <m:dPr>
                                <m:begChr m:val="["/>
                                <m:endChr m:val="]"/>
                                <m:ctrlPr>
                                  <a:rPr lang="en-SG" sz="2000" i="1">
                                    <a:latin typeface="Cambria Math" panose="02040503050406030204" pitchFamily="18" charset="0"/>
                                  </a:rPr>
                                </m:ctrlPr>
                              </m:dPr>
                              <m:e>
                                <m:r>
                                  <a:rPr lang="en-SG" sz="2000" i="1">
                                    <a:latin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r>
                          <a:rPr lang="en-SG" sz="2000" i="1">
                            <a:latin typeface="Cambria Math" panose="02040503050406030204" pitchFamily="18" charset="0"/>
                          </a:rPr>
                          <m:t>−</m:t>
                        </m:r>
                        <m:f>
                          <m:fPr>
                            <m:ctrlPr>
                              <a:rPr lang="en-SG" sz="2000" i="1">
                                <a:latin typeface="Cambria Math" panose="02040503050406030204" pitchFamily="18" charset="0"/>
                              </a:rPr>
                            </m:ctrlPr>
                          </m:fPr>
                          <m:num>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𝜌</m:t>
                                </m:r>
                              </m:e>
                              <m:sub>
                                <m:r>
                                  <a:rPr lang="en-SG" sz="2000" i="1">
                                    <a:latin typeface="Cambria Math" panose="02040503050406030204" pitchFamily="18" charset="0"/>
                                    <a:ea typeface="Cambria Math" panose="02040503050406030204" pitchFamily="18" charset="0"/>
                                  </a:rPr>
                                  <m:t>𝑠</m:t>
                                </m:r>
                              </m:sub>
                            </m:sSub>
                            <m:d>
                              <m:dPr>
                                <m:begChr m:val="["/>
                                <m:endChr m:val="]"/>
                                <m:ctrlPr>
                                  <a:rPr lang="en-SG" sz="2000" i="1">
                                    <a:latin typeface="Cambria Math" panose="02040503050406030204" pitchFamily="18" charset="0"/>
                                    <a:ea typeface="Cambria Math" panose="02040503050406030204" pitchFamily="18" charset="0"/>
                                  </a:rPr>
                                </m:ctrlPr>
                              </m:dPr>
                              <m:e>
                                <m:r>
                                  <a:rPr lang="en-SG" sz="2000" i="1">
                                    <a:latin typeface="Cambria Math" panose="02040503050406030204" pitchFamily="18" charset="0"/>
                                    <a:ea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e>
                    </m:d>
                    <m:r>
                      <a:rPr lang="en-SG" sz="2000" i="1">
                        <a:latin typeface="Cambria Math" panose="02040503050406030204" pitchFamily="18" charset="0"/>
                      </a:rPr>
                      <m:t>≤</m:t>
                    </m:r>
                    <m:sSub>
                      <m:sSubPr>
                        <m:ctrlPr>
                          <a:rPr lang="en-SG" sz="2000" i="1">
                            <a:latin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𝜖</m:t>
                        </m:r>
                      </m:e>
                      <m:sub>
                        <m:r>
                          <a:rPr lang="en-SG" sz="2000" i="1">
                            <a:latin typeface="Cambria Math" panose="02040503050406030204" pitchFamily="18" charset="0"/>
                          </a:rPr>
                          <m:t>𝑟</m:t>
                        </m:r>
                      </m:sub>
                    </m:sSub>
                    <m:r>
                      <a:rPr lang="en-SG" sz="2000" i="1">
                        <a:latin typeface="Cambria Math" panose="02040503050406030204" pitchFamily="18" charset="0"/>
                        <a:ea typeface="Cambria Math" panose="02040503050406030204" pitchFamily="18" charset="0"/>
                      </a:rPr>
                      <m:t>∗</m:t>
                    </m:r>
                    <m:f>
                      <m:fPr>
                        <m:ctrlPr>
                          <a:rPr lang="en-SG" sz="2000" i="1">
                            <a:latin typeface="Cambria Math" panose="02040503050406030204" pitchFamily="18" charset="0"/>
                          </a:rPr>
                        </m:ctrlPr>
                      </m:fPr>
                      <m:num>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𝜌</m:t>
                            </m:r>
                          </m:e>
                          <m:sub>
                            <m:r>
                              <a:rPr lang="en-SG" sz="2000" i="1">
                                <a:latin typeface="Cambria Math" panose="02040503050406030204" pitchFamily="18" charset="0"/>
                                <a:ea typeface="Cambria Math" panose="02040503050406030204" pitchFamily="18" charset="0"/>
                              </a:rPr>
                              <m:t>𝑠</m:t>
                            </m:r>
                          </m:sub>
                        </m:sSub>
                        <m:d>
                          <m:dPr>
                            <m:begChr m:val="["/>
                            <m:endChr m:val="]"/>
                            <m:ctrlPr>
                              <a:rPr lang="en-SG" sz="2000" i="1">
                                <a:latin typeface="Cambria Math" panose="02040503050406030204" pitchFamily="18" charset="0"/>
                                <a:ea typeface="Cambria Math" panose="02040503050406030204" pitchFamily="18" charset="0"/>
                              </a:rPr>
                            </m:ctrlPr>
                          </m:dPr>
                          <m:e>
                            <m:r>
                              <a:rPr lang="en-SG" sz="2000" i="1">
                                <a:latin typeface="Cambria Math" panose="02040503050406030204" pitchFamily="18" charset="0"/>
                                <a:ea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oMath>
                </a14:m>
                <a:endParaRPr lang="en-SG" sz="2400" dirty="0">
                  <a:latin typeface="+mj-lt"/>
                </a:endParaRPr>
              </a:p>
              <a:p>
                <a:pPr lvl="1"/>
                <a:r>
                  <a:rPr lang="en-SG" sz="2400" dirty="0">
                    <a:latin typeface="+mj-lt"/>
                  </a:rPr>
                  <a:t>For other nodes</a:t>
                </a:r>
                <a:br>
                  <a:rPr lang="en-SG" sz="2400" dirty="0">
                    <a:latin typeface="+mj-lt"/>
                  </a:rPr>
                </a:br>
                <a14:m>
                  <m:oMath xmlns:m="http://schemas.openxmlformats.org/officeDocument/2006/math">
                    <m:d>
                      <m:dPr>
                        <m:begChr m:val="|"/>
                        <m:endChr m:val="|"/>
                        <m:ctrlPr>
                          <a:rPr lang="en-SG" sz="2000" i="1">
                            <a:latin typeface="Cambria Math" panose="02040503050406030204" pitchFamily="18" charset="0"/>
                          </a:rPr>
                        </m:ctrlPr>
                      </m:dPr>
                      <m:e>
                        <m:f>
                          <m:fPr>
                            <m:ctrlPr>
                              <a:rPr lang="en-SG" sz="2000" i="1">
                                <a:latin typeface="Cambria Math" panose="02040503050406030204" pitchFamily="18" charset="0"/>
                              </a:rPr>
                            </m:ctrlPr>
                          </m:fPr>
                          <m:num>
                            <m:sSub>
                              <m:sSubPr>
                                <m:ctrlPr>
                                  <a:rPr lang="en-SG" sz="2000" i="1">
                                    <a:latin typeface="Cambria Math" panose="02040503050406030204" pitchFamily="18" charset="0"/>
                                  </a:rPr>
                                </m:ctrlPr>
                              </m:sSubPr>
                              <m:e>
                                <m:acc>
                                  <m:accPr>
                                    <m:chr m:val="̂"/>
                                    <m:ctrlPr>
                                      <a:rPr lang="en-SG" sz="2000" i="1">
                                        <a:latin typeface="Cambria Math" panose="02040503050406030204" pitchFamily="18" charset="0"/>
                                      </a:rPr>
                                    </m:ctrlPr>
                                  </m:accPr>
                                  <m:e>
                                    <m:r>
                                      <a:rPr lang="en-SG" sz="2000" i="1">
                                        <a:latin typeface="Cambria Math" panose="02040503050406030204" pitchFamily="18" charset="0"/>
                                        <a:ea typeface="Cambria Math" panose="02040503050406030204" pitchFamily="18" charset="0"/>
                                      </a:rPr>
                                      <m:t>𝜌</m:t>
                                    </m:r>
                                  </m:e>
                                </m:acc>
                              </m:e>
                              <m:sub>
                                <m:r>
                                  <a:rPr lang="en-SG" sz="2000" i="1">
                                    <a:latin typeface="Cambria Math" panose="02040503050406030204" pitchFamily="18" charset="0"/>
                                  </a:rPr>
                                  <m:t>𝑠</m:t>
                                </m:r>
                              </m:sub>
                            </m:sSub>
                            <m:d>
                              <m:dPr>
                                <m:begChr m:val="["/>
                                <m:endChr m:val="]"/>
                                <m:ctrlPr>
                                  <a:rPr lang="en-SG" sz="2000" i="1">
                                    <a:latin typeface="Cambria Math" panose="02040503050406030204" pitchFamily="18" charset="0"/>
                                  </a:rPr>
                                </m:ctrlPr>
                              </m:dPr>
                              <m:e>
                                <m:r>
                                  <a:rPr lang="en-SG" sz="2000" i="1">
                                    <a:latin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r>
                          <a:rPr lang="en-SG" sz="2000" i="1">
                            <a:latin typeface="Cambria Math" panose="02040503050406030204" pitchFamily="18" charset="0"/>
                          </a:rPr>
                          <m:t>−</m:t>
                        </m:r>
                        <m:f>
                          <m:fPr>
                            <m:ctrlPr>
                              <a:rPr lang="en-SG" sz="2000" i="1">
                                <a:latin typeface="Cambria Math" panose="02040503050406030204" pitchFamily="18" charset="0"/>
                              </a:rPr>
                            </m:ctrlPr>
                          </m:fPr>
                          <m:num>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𝜌</m:t>
                                </m:r>
                              </m:e>
                              <m:sub>
                                <m:r>
                                  <a:rPr lang="en-SG" sz="2000" i="1">
                                    <a:latin typeface="Cambria Math" panose="02040503050406030204" pitchFamily="18" charset="0"/>
                                    <a:ea typeface="Cambria Math" panose="02040503050406030204" pitchFamily="18" charset="0"/>
                                  </a:rPr>
                                  <m:t>𝑠</m:t>
                                </m:r>
                              </m:sub>
                            </m:sSub>
                            <m:d>
                              <m:dPr>
                                <m:begChr m:val="["/>
                                <m:endChr m:val="]"/>
                                <m:ctrlPr>
                                  <a:rPr lang="en-SG" sz="2000" i="1">
                                    <a:latin typeface="Cambria Math" panose="02040503050406030204" pitchFamily="18" charset="0"/>
                                    <a:ea typeface="Cambria Math" panose="02040503050406030204" pitchFamily="18" charset="0"/>
                                  </a:rPr>
                                </m:ctrlPr>
                              </m:dPr>
                              <m:e>
                                <m:r>
                                  <a:rPr lang="en-SG" sz="2000" i="1">
                                    <a:latin typeface="Cambria Math" panose="02040503050406030204" pitchFamily="18" charset="0"/>
                                    <a:ea typeface="Cambria Math" panose="02040503050406030204" pitchFamily="18" charset="0"/>
                                  </a:rPr>
                                  <m:t>𝑣</m:t>
                                </m:r>
                              </m:e>
                            </m:d>
                          </m:num>
                          <m:den>
                            <m:r>
                              <a:rPr lang="en-SG" sz="2000" i="1">
                                <a:latin typeface="Cambria Math" panose="02040503050406030204" pitchFamily="18" charset="0"/>
                              </a:rPr>
                              <m:t>𝑑</m:t>
                            </m:r>
                            <m:d>
                              <m:dPr>
                                <m:ctrlPr>
                                  <a:rPr lang="en-SG" sz="2000" i="1">
                                    <a:latin typeface="Cambria Math" panose="02040503050406030204" pitchFamily="18" charset="0"/>
                                  </a:rPr>
                                </m:ctrlPr>
                              </m:dPr>
                              <m:e>
                                <m:r>
                                  <a:rPr lang="en-SG" sz="2000" i="1">
                                    <a:latin typeface="Cambria Math" panose="02040503050406030204" pitchFamily="18" charset="0"/>
                                  </a:rPr>
                                  <m:t>𝑣</m:t>
                                </m:r>
                              </m:e>
                            </m:d>
                          </m:den>
                        </m:f>
                      </m:e>
                    </m:d>
                    <m:r>
                      <a:rPr lang="en-SG" sz="2000" i="1">
                        <a:latin typeface="Cambria Math" panose="02040503050406030204" pitchFamily="18" charset="0"/>
                        <a:ea typeface="Cambria Math" panose="02040503050406030204" pitchFamily="18" charset="0"/>
                      </a:rPr>
                      <m:t>≤</m:t>
                    </m:r>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𝜖</m:t>
                        </m:r>
                      </m:e>
                      <m:sub>
                        <m:r>
                          <a:rPr lang="en-SG" sz="2000" i="1">
                            <a:latin typeface="Cambria Math" panose="02040503050406030204" pitchFamily="18" charset="0"/>
                            <a:ea typeface="Cambria Math" panose="02040503050406030204" pitchFamily="18" charset="0"/>
                          </a:rPr>
                          <m:t>𝑟</m:t>
                        </m:r>
                      </m:sub>
                    </m:sSub>
                    <m:r>
                      <a:rPr lang="en-SG" sz="2000" i="1">
                        <a:latin typeface="Cambria Math" panose="02040503050406030204" pitchFamily="18" charset="0"/>
                        <a:ea typeface="Cambria Math" panose="02040503050406030204" pitchFamily="18" charset="0"/>
                      </a:rPr>
                      <m:t>∗</m:t>
                    </m:r>
                    <m:r>
                      <a:rPr lang="en-SG" sz="2000" i="1">
                        <a:latin typeface="Cambria Math" panose="02040503050406030204" pitchFamily="18" charset="0"/>
                        <a:ea typeface="Cambria Math" panose="02040503050406030204" pitchFamily="18" charset="0"/>
                      </a:rPr>
                      <m:t>𝛿</m:t>
                    </m:r>
                  </m:oMath>
                </a14:m>
                <a:endParaRPr lang="en-SG" sz="2000" dirty="0">
                  <a:latin typeface="+mj-lt"/>
                </a:endParaRPr>
              </a:p>
              <a:p>
                <a:pPr lvl="1"/>
                <a:r>
                  <a:rPr lang="en-SG" sz="2400" dirty="0">
                    <a:latin typeface="+mj-lt"/>
                  </a:rPr>
                  <a:t>Time Complexity: </a:t>
                </a:r>
                <a14:m>
                  <m:oMath xmlns:m="http://schemas.openxmlformats.org/officeDocument/2006/math">
                    <m:r>
                      <a:rPr lang="en-SG" i="1">
                        <a:latin typeface="Cambria Math" panose="02040503050406030204" pitchFamily="18" charset="0"/>
                      </a:rPr>
                      <m:t>𝑂</m:t>
                    </m:r>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𝑡</m:t>
                        </m:r>
                        <m:r>
                          <m:rPr>
                            <m:sty m:val="p"/>
                          </m:rPr>
                          <a:rPr lang="en-SG">
                            <a:latin typeface="Cambria Math" panose="02040503050406030204" pitchFamily="18" charset="0"/>
                          </a:rPr>
                          <m:t>log</m:t>
                        </m:r>
                        <m:r>
                          <a:rPr lang="en-SG" i="1">
                            <a:latin typeface="Cambria Math" panose="02040503050406030204" pitchFamily="18" charset="0"/>
                          </a:rPr>
                          <m:t>(</m:t>
                        </m:r>
                        <m:r>
                          <a:rPr lang="en-SG" i="1">
                            <a:latin typeface="Cambria Math" panose="02040503050406030204" pitchFamily="18" charset="0"/>
                          </a:rPr>
                          <m:t>𝑛</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𝑝</m:t>
                            </m:r>
                          </m:e>
                          <m:sub>
                            <m:r>
                              <a:rPr lang="en-SG" i="1">
                                <a:latin typeface="Cambria Math" panose="02040503050406030204" pitchFamily="18" charset="0"/>
                              </a:rPr>
                              <m:t>𝑓</m:t>
                            </m:r>
                          </m:sub>
                        </m:sSub>
                        <m:r>
                          <a:rPr lang="en-SG" i="1">
                            <a:latin typeface="Cambria Math" panose="02040503050406030204" pitchFamily="18" charset="0"/>
                          </a:rPr>
                          <m:t>)</m:t>
                        </m:r>
                      </m:num>
                      <m:den>
                        <m:sSubSup>
                          <m:sSubSupPr>
                            <m:ctrlPr>
                              <a:rPr lang="en-SG" i="1">
                                <a:latin typeface="Cambria Math" panose="02040503050406030204" pitchFamily="18" charset="0"/>
                              </a:rPr>
                            </m:ctrlPr>
                          </m:sSubSupPr>
                          <m:e>
                            <m:r>
                              <a:rPr lang="en-SG" i="1">
                                <a:latin typeface="Cambria Math" panose="02040503050406030204" pitchFamily="18" charset="0"/>
                                <a:ea typeface="Cambria Math" panose="02040503050406030204" pitchFamily="18" charset="0"/>
                              </a:rPr>
                              <m:t>𝜖</m:t>
                            </m:r>
                          </m:e>
                          <m:sub>
                            <m:r>
                              <a:rPr lang="en-SG" i="1">
                                <a:latin typeface="Cambria Math" panose="02040503050406030204" pitchFamily="18" charset="0"/>
                              </a:rPr>
                              <m:t>𝑟</m:t>
                            </m:r>
                          </m:sub>
                          <m:sup>
                            <m:r>
                              <a:rPr lang="en-SG" i="1">
                                <a:latin typeface="Cambria Math" panose="02040503050406030204" pitchFamily="18" charset="0"/>
                              </a:rPr>
                              <m:t>2</m:t>
                            </m:r>
                          </m:sup>
                        </m:sSubSup>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𝛿</m:t>
                        </m:r>
                      </m:den>
                    </m:f>
                    <m:r>
                      <a:rPr lang="en-SG" i="1">
                        <a:latin typeface="Cambria Math" panose="02040503050406030204" pitchFamily="18" charset="0"/>
                      </a:rPr>
                      <m:t>)</m:t>
                    </m:r>
                  </m:oMath>
                </a14:m>
                <a:endParaRPr lang="en-SG" sz="2400" dirty="0"/>
              </a:p>
            </p:txBody>
          </p:sp>
        </mc:Choice>
        <mc:Fallback xmlns="">
          <p:sp>
            <p:nvSpPr>
              <p:cNvPr id="10" name="Content Placeholder 9">
                <a:extLst>
                  <a:ext uri="{FF2B5EF4-FFF2-40B4-BE49-F238E27FC236}">
                    <a16:creationId xmlns:a16="http://schemas.microsoft.com/office/drawing/2014/main" id="{F6CFAAD9-89CE-4CF1-930C-80DD3B0A5C5C}"/>
                  </a:ext>
                </a:extLst>
              </p:cNvPr>
              <p:cNvSpPr>
                <a:spLocks noGrp="1" noRot="1" noChangeAspect="1" noMove="1" noResize="1" noEditPoints="1" noAdjustHandles="1" noChangeArrowheads="1" noChangeShapeType="1" noTextEdit="1"/>
              </p:cNvSpPr>
              <p:nvPr>
                <p:ph idx="1"/>
              </p:nvPr>
            </p:nvSpPr>
            <p:spPr>
              <a:blipFill>
                <a:blip r:embed="rId3"/>
                <a:stretch>
                  <a:fillRect t="-2074"/>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B8D49EBB-35C1-44E7-ACCB-DDCC189C2FDC}"/>
              </a:ext>
            </a:extLst>
          </p:cNvPr>
          <p:cNvSpPr>
            <a:spLocks noGrp="1"/>
          </p:cNvSpPr>
          <p:nvPr>
            <p:ph type="title"/>
          </p:nvPr>
        </p:nvSpPr>
        <p:spPr>
          <a:xfrm>
            <a:off x="685800" y="609600"/>
            <a:ext cx="7929694" cy="1143000"/>
          </a:xfrm>
        </p:spPr>
        <p:txBody>
          <a:bodyPr/>
          <a:lstStyle/>
          <a:p>
            <a:pPr lvl="0"/>
            <a:r>
              <a:rPr lang="en-SG" dirty="0"/>
              <a:t>Our Solution</a:t>
            </a:r>
          </a:p>
        </p:txBody>
      </p:sp>
    </p:spTree>
    <p:extLst>
      <p:ext uri="{BB962C8B-B14F-4D97-AF65-F5344CB8AC3E}">
        <p14:creationId xmlns:p14="http://schemas.microsoft.com/office/powerpoint/2010/main" val="3909499077"/>
      </p:ext>
    </p:extLst>
  </p:cSld>
  <p:clrMapOvr>
    <a:masterClrMapping/>
  </p:clrMapOvr>
  <mc:AlternateContent xmlns:mc="http://schemas.openxmlformats.org/markup-compatibility/2006" xmlns:p14="http://schemas.microsoft.com/office/powerpoint/2010/main">
    <mc:Choice Requires="p14">
      <p:transition spd="slow" p14:dur="2000" advTm="55362"/>
    </mc:Choice>
    <mc:Fallback xmlns="">
      <p:transition spd="slow" advTm="553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343-9C70-4106-AEF2-9B0845F132CB}"/>
              </a:ext>
            </a:extLst>
          </p:cNvPr>
          <p:cNvSpPr>
            <a:spLocks noGrp="1"/>
          </p:cNvSpPr>
          <p:nvPr>
            <p:ph type="title"/>
          </p:nvPr>
        </p:nvSpPr>
        <p:spPr/>
        <p:txBody>
          <a:bodyPr/>
          <a:lstStyle/>
          <a:p>
            <a:r>
              <a:rPr lang="en-SG" dirty="0"/>
              <a:t>Monte-Carlo Random Walks</a:t>
            </a:r>
            <a:br>
              <a:rPr lang="en-SG" dirty="0"/>
            </a:br>
            <a:endParaRPr lang="en-SG" dirty="0"/>
          </a:p>
        </p:txBody>
      </p:sp>
      <p:grpSp>
        <p:nvGrpSpPr>
          <p:cNvPr id="45" name="Group 44">
            <a:extLst>
              <a:ext uri="{FF2B5EF4-FFF2-40B4-BE49-F238E27FC236}">
                <a16:creationId xmlns:a16="http://schemas.microsoft.com/office/drawing/2014/main" id="{CB63820A-4B0F-4DE8-BDEE-F942F7F9E18D}"/>
              </a:ext>
            </a:extLst>
          </p:cNvPr>
          <p:cNvGrpSpPr/>
          <p:nvPr/>
        </p:nvGrpSpPr>
        <p:grpSpPr>
          <a:xfrm>
            <a:off x="711927" y="1796431"/>
            <a:ext cx="2396785" cy="2693891"/>
            <a:chOff x="1116956" y="3068924"/>
            <a:chExt cx="2396785" cy="2693891"/>
          </a:xfrm>
        </p:grpSpPr>
        <p:sp>
          <p:nvSpPr>
            <p:cNvPr id="4" name="Freeform 5">
              <a:extLst>
                <a:ext uri="{FF2B5EF4-FFF2-40B4-BE49-F238E27FC236}">
                  <a16:creationId xmlns:a16="http://schemas.microsoft.com/office/drawing/2014/main" id="{915632BF-37AC-4A13-811D-7E037B7FB7B1}"/>
                </a:ext>
              </a:extLst>
            </p:cNvPr>
            <p:cNvSpPr>
              <a:spLocks/>
            </p:cNvSpPr>
            <p:nvPr/>
          </p:nvSpPr>
          <p:spPr bwMode="auto">
            <a:xfrm>
              <a:off x="1370229" y="4453763"/>
              <a:ext cx="258762" cy="258763"/>
            </a:xfrm>
            <a:custGeom>
              <a:avLst/>
              <a:gdLst>
                <a:gd name="T0" fmla="*/ 1 w 163"/>
                <a:gd name="T1" fmla="*/ 73 h 163"/>
                <a:gd name="T2" fmla="*/ 3 w 163"/>
                <a:gd name="T3" fmla="*/ 61 h 163"/>
                <a:gd name="T4" fmla="*/ 7 w 163"/>
                <a:gd name="T5" fmla="*/ 50 h 163"/>
                <a:gd name="T6" fmla="*/ 12 w 163"/>
                <a:gd name="T7" fmla="*/ 39 h 163"/>
                <a:gd name="T8" fmla="*/ 19 w 163"/>
                <a:gd name="T9" fmla="*/ 30 h 163"/>
                <a:gd name="T10" fmla="*/ 27 w 163"/>
                <a:gd name="T11" fmla="*/ 21 h 163"/>
                <a:gd name="T12" fmla="*/ 36 w 163"/>
                <a:gd name="T13" fmla="*/ 14 h 163"/>
                <a:gd name="T14" fmla="*/ 46 w 163"/>
                <a:gd name="T15" fmla="*/ 8 h 163"/>
                <a:gd name="T16" fmla="*/ 58 w 163"/>
                <a:gd name="T17" fmla="*/ 4 h 163"/>
                <a:gd name="T18" fmla="*/ 69 w 163"/>
                <a:gd name="T19" fmla="*/ 1 h 163"/>
                <a:gd name="T20" fmla="*/ 82 w 163"/>
                <a:gd name="T21" fmla="*/ 0 h 163"/>
                <a:gd name="T22" fmla="*/ 94 w 163"/>
                <a:gd name="T23" fmla="*/ 1 h 163"/>
                <a:gd name="T24" fmla="*/ 106 w 163"/>
                <a:gd name="T25" fmla="*/ 4 h 163"/>
                <a:gd name="T26" fmla="*/ 117 w 163"/>
                <a:gd name="T27" fmla="*/ 8 h 163"/>
                <a:gd name="T28" fmla="*/ 127 w 163"/>
                <a:gd name="T29" fmla="*/ 14 h 163"/>
                <a:gd name="T30" fmla="*/ 137 w 163"/>
                <a:gd name="T31" fmla="*/ 21 h 163"/>
                <a:gd name="T32" fmla="*/ 145 w 163"/>
                <a:gd name="T33" fmla="*/ 30 h 163"/>
                <a:gd name="T34" fmla="*/ 151 w 163"/>
                <a:gd name="T35" fmla="*/ 39 h 163"/>
                <a:gd name="T36" fmla="*/ 157 w 163"/>
                <a:gd name="T37" fmla="*/ 50 h 163"/>
                <a:gd name="T38" fmla="*/ 161 w 163"/>
                <a:gd name="T39" fmla="*/ 61 h 163"/>
                <a:gd name="T40" fmla="*/ 163 w 163"/>
                <a:gd name="T41" fmla="*/ 73 h 163"/>
                <a:gd name="T42" fmla="*/ 163 w 163"/>
                <a:gd name="T43" fmla="*/ 81 h 163"/>
                <a:gd name="T44" fmla="*/ 162 w 163"/>
                <a:gd name="T45" fmla="*/ 94 h 163"/>
                <a:gd name="T46" fmla="*/ 160 w 163"/>
                <a:gd name="T47" fmla="*/ 106 h 163"/>
                <a:gd name="T48" fmla="*/ 155 w 163"/>
                <a:gd name="T49" fmla="*/ 117 h 163"/>
                <a:gd name="T50" fmla="*/ 149 w 163"/>
                <a:gd name="T51" fmla="*/ 127 h 163"/>
                <a:gd name="T52" fmla="*/ 142 w 163"/>
                <a:gd name="T53" fmla="*/ 136 h 163"/>
                <a:gd name="T54" fmla="*/ 134 w 163"/>
                <a:gd name="T55" fmla="*/ 144 h 163"/>
                <a:gd name="T56" fmla="*/ 124 w 163"/>
                <a:gd name="T57" fmla="*/ 151 h 163"/>
                <a:gd name="T58" fmla="*/ 113 w 163"/>
                <a:gd name="T59" fmla="*/ 156 h 163"/>
                <a:gd name="T60" fmla="*/ 102 w 163"/>
                <a:gd name="T61" fmla="*/ 160 h 163"/>
                <a:gd name="T62" fmla="*/ 90 w 163"/>
                <a:gd name="T63" fmla="*/ 162 h 163"/>
                <a:gd name="T64" fmla="*/ 78 w 163"/>
                <a:gd name="T65" fmla="*/ 163 h 163"/>
                <a:gd name="T66" fmla="*/ 65 w 163"/>
                <a:gd name="T67" fmla="*/ 161 h 163"/>
                <a:gd name="T68" fmla="*/ 54 w 163"/>
                <a:gd name="T69" fmla="*/ 158 h 163"/>
                <a:gd name="T70" fmla="*/ 43 w 163"/>
                <a:gd name="T71" fmla="*/ 153 h 163"/>
                <a:gd name="T72" fmla="*/ 33 w 163"/>
                <a:gd name="T73" fmla="*/ 147 h 163"/>
                <a:gd name="T74" fmla="*/ 24 w 163"/>
                <a:gd name="T75" fmla="*/ 139 h 163"/>
                <a:gd name="T76" fmla="*/ 17 w 163"/>
                <a:gd name="T77" fmla="*/ 130 h 163"/>
                <a:gd name="T78" fmla="*/ 10 w 163"/>
                <a:gd name="T79" fmla="*/ 120 h 163"/>
                <a:gd name="T80" fmla="*/ 5 w 163"/>
                <a:gd name="T81" fmla="*/ 109 h 163"/>
                <a:gd name="T82" fmla="*/ 2 w 163"/>
                <a:gd name="T83" fmla="*/ 98 h 163"/>
                <a:gd name="T84" fmla="*/ 1 w 163"/>
                <a:gd name="T85" fmla="*/ 8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3">
                  <a:moveTo>
                    <a:pt x="0" y="81"/>
                  </a:moveTo>
                  <a:lnTo>
                    <a:pt x="1" y="77"/>
                  </a:lnTo>
                  <a:lnTo>
                    <a:pt x="1" y="73"/>
                  </a:lnTo>
                  <a:lnTo>
                    <a:pt x="1" y="69"/>
                  </a:lnTo>
                  <a:lnTo>
                    <a:pt x="2" y="65"/>
                  </a:lnTo>
                  <a:lnTo>
                    <a:pt x="3" y="61"/>
                  </a:lnTo>
                  <a:lnTo>
                    <a:pt x="4" y="57"/>
                  </a:lnTo>
                  <a:lnTo>
                    <a:pt x="5" y="53"/>
                  </a:lnTo>
                  <a:lnTo>
                    <a:pt x="7" y="50"/>
                  </a:lnTo>
                  <a:lnTo>
                    <a:pt x="8" y="46"/>
                  </a:lnTo>
                  <a:lnTo>
                    <a:pt x="10" y="42"/>
                  </a:lnTo>
                  <a:lnTo>
                    <a:pt x="12" y="39"/>
                  </a:lnTo>
                  <a:lnTo>
                    <a:pt x="14" y="36"/>
                  </a:lnTo>
                  <a:lnTo>
                    <a:pt x="17" y="32"/>
                  </a:lnTo>
                  <a:lnTo>
                    <a:pt x="19" y="30"/>
                  </a:lnTo>
                  <a:lnTo>
                    <a:pt x="21" y="26"/>
                  </a:lnTo>
                  <a:lnTo>
                    <a:pt x="24" y="24"/>
                  </a:lnTo>
                  <a:lnTo>
                    <a:pt x="27" y="21"/>
                  </a:lnTo>
                  <a:lnTo>
                    <a:pt x="30" y="18"/>
                  </a:lnTo>
                  <a:lnTo>
                    <a:pt x="33" y="16"/>
                  </a:lnTo>
                  <a:lnTo>
                    <a:pt x="36" y="14"/>
                  </a:lnTo>
                  <a:lnTo>
                    <a:pt x="40" y="11"/>
                  </a:lnTo>
                  <a:lnTo>
                    <a:pt x="43" y="10"/>
                  </a:lnTo>
                  <a:lnTo>
                    <a:pt x="46" y="8"/>
                  </a:lnTo>
                  <a:lnTo>
                    <a:pt x="50" y="6"/>
                  </a:lnTo>
                  <a:lnTo>
                    <a:pt x="54" y="5"/>
                  </a:lnTo>
                  <a:lnTo>
                    <a:pt x="58" y="4"/>
                  </a:lnTo>
                  <a:lnTo>
                    <a:pt x="61" y="2"/>
                  </a:lnTo>
                  <a:lnTo>
                    <a:pt x="65" y="1"/>
                  </a:lnTo>
                  <a:lnTo>
                    <a:pt x="69" y="1"/>
                  </a:lnTo>
                  <a:lnTo>
                    <a:pt x="74" y="0"/>
                  </a:lnTo>
                  <a:lnTo>
                    <a:pt x="78" y="0"/>
                  </a:lnTo>
                  <a:lnTo>
                    <a:pt x="82" y="0"/>
                  </a:lnTo>
                  <a:lnTo>
                    <a:pt x="86" y="0"/>
                  </a:lnTo>
                  <a:lnTo>
                    <a:pt x="90" y="0"/>
                  </a:lnTo>
                  <a:lnTo>
                    <a:pt x="94" y="1"/>
                  </a:lnTo>
                  <a:lnTo>
                    <a:pt x="98" y="1"/>
                  </a:lnTo>
                  <a:lnTo>
                    <a:pt x="102" y="2"/>
                  </a:lnTo>
                  <a:lnTo>
                    <a:pt x="106" y="4"/>
                  </a:lnTo>
                  <a:lnTo>
                    <a:pt x="110" y="5"/>
                  </a:lnTo>
                  <a:lnTo>
                    <a:pt x="113" y="6"/>
                  </a:lnTo>
                  <a:lnTo>
                    <a:pt x="117" y="8"/>
                  </a:lnTo>
                  <a:lnTo>
                    <a:pt x="121" y="10"/>
                  </a:lnTo>
                  <a:lnTo>
                    <a:pt x="124" y="11"/>
                  </a:lnTo>
                  <a:lnTo>
                    <a:pt x="127" y="14"/>
                  </a:lnTo>
                  <a:lnTo>
                    <a:pt x="131" y="16"/>
                  </a:lnTo>
                  <a:lnTo>
                    <a:pt x="134" y="18"/>
                  </a:lnTo>
                  <a:lnTo>
                    <a:pt x="137" y="21"/>
                  </a:lnTo>
                  <a:lnTo>
                    <a:pt x="140" y="24"/>
                  </a:lnTo>
                  <a:lnTo>
                    <a:pt x="142" y="26"/>
                  </a:lnTo>
                  <a:lnTo>
                    <a:pt x="145" y="30"/>
                  </a:lnTo>
                  <a:lnTo>
                    <a:pt x="147" y="32"/>
                  </a:lnTo>
                  <a:lnTo>
                    <a:pt x="149" y="36"/>
                  </a:lnTo>
                  <a:lnTo>
                    <a:pt x="151" y="39"/>
                  </a:lnTo>
                  <a:lnTo>
                    <a:pt x="153" y="42"/>
                  </a:lnTo>
                  <a:lnTo>
                    <a:pt x="155" y="46"/>
                  </a:lnTo>
                  <a:lnTo>
                    <a:pt x="157" y="50"/>
                  </a:lnTo>
                  <a:lnTo>
                    <a:pt x="158" y="53"/>
                  </a:lnTo>
                  <a:lnTo>
                    <a:pt x="160" y="57"/>
                  </a:lnTo>
                  <a:lnTo>
                    <a:pt x="161" y="61"/>
                  </a:lnTo>
                  <a:lnTo>
                    <a:pt x="161" y="65"/>
                  </a:lnTo>
                  <a:lnTo>
                    <a:pt x="162" y="69"/>
                  </a:lnTo>
                  <a:lnTo>
                    <a:pt x="163" y="73"/>
                  </a:lnTo>
                  <a:lnTo>
                    <a:pt x="163" y="77"/>
                  </a:lnTo>
                  <a:lnTo>
                    <a:pt x="163" y="81"/>
                  </a:lnTo>
                  <a:lnTo>
                    <a:pt x="163" y="81"/>
                  </a:lnTo>
                  <a:lnTo>
                    <a:pt x="163" y="85"/>
                  </a:lnTo>
                  <a:lnTo>
                    <a:pt x="163" y="90"/>
                  </a:lnTo>
                  <a:lnTo>
                    <a:pt x="162" y="94"/>
                  </a:lnTo>
                  <a:lnTo>
                    <a:pt x="161" y="98"/>
                  </a:lnTo>
                  <a:lnTo>
                    <a:pt x="161" y="102"/>
                  </a:lnTo>
                  <a:lnTo>
                    <a:pt x="160" y="106"/>
                  </a:lnTo>
                  <a:lnTo>
                    <a:pt x="158" y="109"/>
                  </a:lnTo>
                  <a:lnTo>
                    <a:pt x="157" y="113"/>
                  </a:lnTo>
                  <a:lnTo>
                    <a:pt x="155" y="117"/>
                  </a:lnTo>
                  <a:lnTo>
                    <a:pt x="153" y="120"/>
                  </a:lnTo>
                  <a:lnTo>
                    <a:pt x="151" y="123"/>
                  </a:lnTo>
                  <a:lnTo>
                    <a:pt x="149" y="127"/>
                  </a:lnTo>
                  <a:lnTo>
                    <a:pt x="147" y="130"/>
                  </a:lnTo>
                  <a:lnTo>
                    <a:pt x="145" y="133"/>
                  </a:lnTo>
                  <a:lnTo>
                    <a:pt x="142" y="136"/>
                  </a:lnTo>
                  <a:lnTo>
                    <a:pt x="140" y="139"/>
                  </a:lnTo>
                  <a:lnTo>
                    <a:pt x="137" y="142"/>
                  </a:lnTo>
                  <a:lnTo>
                    <a:pt x="134" y="144"/>
                  </a:lnTo>
                  <a:lnTo>
                    <a:pt x="131" y="147"/>
                  </a:lnTo>
                  <a:lnTo>
                    <a:pt x="127" y="149"/>
                  </a:lnTo>
                  <a:lnTo>
                    <a:pt x="124" y="151"/>
                  </a:lnTo>
                  <a:lnTo>
                    <a:pt x="121" y="153"/>
                  </a:lnTo>
                  <a:lnTo>
                    <a:pt x="117" y="155"/>
                  </a:lnTo>
                  <a:lnTo>
                    <a:pt x="113" y="156"/>
                  </a:lnTo>
                  <a:lnTo>
                    <a:pt x="110" y="158"/>
                  </a:lnTo>
                  <a:lnTo>
                    <a:pt x="106" y="159"/>
                  </a:lnTo>
                  <a:lnTo>
                    <a:pt x="102" y="160"/>
                  </a:lnTo>
                  <a:lnTo>
                    <a:pt x="98" y="161"/>
                  </a:lnTo>
                  <a:lnTo>
                    <a:pt x="94" y="162"/>
                  </a:lnTo>
                  <a:lnTo>
                    <a:pt x="90" y="162"/>
                  </a:lnTo>
                  <a:lnTo>
                    <a:pt x="86" y="163"/>
                  </a:lnTo>
                  <a:lnTo>
                    <a:pt x="82" y="163"/>
                  </a:lnTo>
                  <a:lnTo>
                    <a:pt x="78" y="163"/>
                  </a:lnTo>
                  <a:lnTo>
                    <a:pt x="74" y="162"/>
                  </a:lnTo>
                  <a:lnTo>
                    <a:pt x="69" y="162"/>
                  </a:lnTo>
                  <a:lnTo>
                    <a:pt x="65" y="161"/>
                  </a:lnTo>
                  <a:lnTo>
                    <a:pt x="61" y="160"/>
                  </a:lnTo>
                  <a:lnTo>
                    <a:pt x="58" y="159"/>
                  </a:lnTo>
                  <a:lnTo>
                    <a:pt x="54" y="158"/>
                  </a:lnTo>
                  <a:lnTo>
                    <a:pt x="50" y="156"/>
                  </a:lnTo>
                  <a:lnTo>
                    <a:pt x="46" y="155"/>
                  </a:lnTo>
                  <a:lnTo>
                    <a:pt x="43" y="153"/>
                  </a:lnTo>
                  <a:lnTo>
                    <a:pt x="40" y="151"/>
                  </a:lnTo>
                  <a:lnTo>
                    <a:pt x="36" y="149"/>
                  </a:lnTo>
                  <a:lnTo>
                    <a:pt x="33" y="147"/>
                  </a:lnTo>
                  <a:lnTo>
                    <a:pt x="30" y="144"/>
                  </a:lnTo>
                  <a:lnTo>
                    <a:pt x="27" y="142"/>
                  </a:lnTo>
                  <a:lnTo>
                    <a:pt x="24" y="139"/>
                  </a:lnTo>
                  <a:lnTo>
                    <a:pt x="21" y="136"/>
                  </a:lnTo>
                  <a:lnTo>
                    <a:pt x="19" y="133"/>
                  </a:lnTo>
                  <a:lnTo>
                    <a:pt x="17" y="130"/>
                  </a:lnTo>
                  <a:lnTo>
                    <a:pt x="14" y="127"/>
                  </a:lnTo>
                  <a:lnTo>
                    <a:pt x="12" y="123"/>
                  </a:lnTo>
                  <a:lnTo>
                    <a:pt x="10" y="120"/>
                  </a:lnTo>
                  <a:lnTo>
                    <a:pt x="8" y="117"/>
                  </a:lnTo>
                  <a:lnTo>
                    <a:pt x="7" y="113"/>
                  </a:lnTo>
                  <a:lnTo>
                    <a:pt x="5" y="109"/>
                  </a:lnTo>
                  <a:lnTo>
                    <a:pt x="4" y="106"/>
                  </a:lnTo>
                  <a:lnTo>
                    <a:pt x="3" y="102"/>
                  </a:lnTo>
                  <a:lnTo>
                    <a:pt x="2" y="98"/>
                  </a:lnTo>
                  <a:lnTo>
                    <a:pt x="1" y="94"/>
                  </a:lnTo>
                  <a:lnTo>
                    <a:pt x="1" y="90"/>
                  </a:lnTo>
                  <a:lnTo>
                    <a:pt x="1" y="85"/>
                  </a:lnTo>
                  <a:lnTo>
                    <a:pt x="0" y="81"/>
                  </a:lnTo>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6">
              <a:extLst>
                <a:ext uri="{FF2B5EF4-FFF2-40B4-BE49-F238E27FC236}">
                  <a16:creationId xmlns:a16="http://schemas.microsoft.com/office/drawing/2014/main" id="{C1699FA9-72F0-434B-AAFD-B13C3E2C7C07}"/>
                </a:ext>
              </a:extLst>
            </p:cNvPr>
            <p:cNvSpPr>
              <a:spLocks noChangeArrowheads="1"/>
            </p:cNvSpPr>
            <p:nvPr/>
          </p:nvSpPr>
          <p:spPr bwMode="auto">
            <a:xfrm>
              <a:off x="1116956" y="4241102"/>
              <a:ext cx="1603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1" u="none" strike="noStrike" cap="none" normalizeH="0" baseline="0" dirty="0">
                  <a:ln>
                    <a:noFill/>
                  </a:ln>
                  <a:solidFill>
                    <a:srgbClr val="C00000"/>
                  </a:solidFill>
                  <a:effectLst/>
                  <a:latin typeface="Times New Roman" panose="02020603050405020304" pitchFamily="18" charset="0"/>
                </a:rPr>
                <a:t>s</a:t>
              </a:r>
              <a:endParaRPr kumimoji="0" lang="zh-CN" altLang="zh-CN" sz="1600" b="0" i="0" u="none" strike="noStrike" cap="none" normalizeH="0" baseline="0" dirty="0">
                <a:ln>
                  <a:noFill/>
                </a:ln>
                <a:solidFill>
                  <a:srgbClr val="C00000"/>
                </a:solidFill>
                <a:effectLst/>
              </a:endParaRPr>
            </a:p>
          </p:txBody>
        </p:sp>
        <p:sp>
          <p:nvSpPr>
            <p:cNvPr id="6" name="Line 40">
              <a:extLst>
                <a:ext uri="{FF2B5EF4-FFF2-40B4-BE49-F238E27FC236}">
                  <a16:creationId xmlns:a16="http://schemas.microsoft.com/office/drawing/2014/main" id="{6225FFA9-7957-4901-B79D-8149CD6CEBDA}"/>
                </a:ext>
              </a:extLst>
            </p:cNvPr>
            <p:cNvSpPr>
              <a:spLocks noChangeShapeType="1"/>
            </p:cNvSpPr>
            <p:nvPr/>
          </p:nvSpPr>
          <p:spPr bwMode="auto">
            <a:xfrm flipV="1">
              <a:off x="1592479" y="4158488"/>
              <a:ext cx="128587" cy="3333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1">
              <a:extLst>
                <a:ext uri="{FF2B5EF4-FFF2-40B4-BE49-F238E27FC236}">
                  <a16:creationId xmlns:a16="http://schemas.microsoft.com/office/drawing/2014/main" id="{5034C24F-5AD6-4B06-B6C3-BBB2EDDC6D1D}"/>
                </a:ext>
              </a:extLst>
            </p:cNvPr>
            <p:cNvSpPr>
              <a:spLocks/>
            </p:cNvSpPr>
            <p:nvPr/>
          </p:nvSpPr>
          <p:spPr bwMode="auto">
            <a:xfrm>
              <a:off x="1684554" y="4064826"/>
              <a:ext cx="74612" cy="115888"/>
            </a:xfrm>
            <a:custGeom>
              <a:avLst/>
              <a:gdLst>
                <a:gd name="T0" fmla="*/ 43 w 47"/>
                <a:gd name="T1" fmla="*/ 73 h 73"/>
                <a:gd name="T2" fmla="*/ 47 w 47"/>
                <a:gd name="T3" fmla="*/ 0 h 73"/>
                <a:gd name="T4" fmla="*/ 0 w 47"/>
                <a:gd name="T5" fmla="*/ 56 h 73"/>
                <a:gd name="T6" fmla="*/ 43 w 47"/>
                <a:gd name="T7" fmla="*/ 73 h 73"/>
              </a:gdLst>
              <a:ahLst/>
              <a:cxnLst>
                <a:cxn ang="0">
                  <a:pos x="T0" y="T1"/>
                </a:cxn>
                <a:cxn ang="0">
                  <a:pos x="T2" y="T3"/>
                </a:cxn>
                <a:cxn ang="0">
                  <a:pos x="T4" y="T5"/>
                </a:cxn>
                <a:cxn ang="0">
                  <a:pos x="T6" y="T7"/>
                </a:cxn>
              </a:cxnLst>
              <a:rect l="0" t="0" r="r" b="b"/>
              <a:pathLst>
                <a:path w="47" h="73">
                  <a:moveTo>
                    <a:pt x="43" y="73"/>
                  </a:moveTo>
                  <a:lnTo>
                    <a:pt x="47" y="0"/>
                  </a:lnTo>
                  <a:lnTo>
                    <a:pt x="0" y="56"/>
                  </a:lnTo>
                  <a:lnTo>
                    <a:pt x="43" y="73"/>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 name="Line 42">
              <a:extLst>
                <a:ext uri="{FF2B5EF4-FFF2-40B4-BE49-F238E27FC236}">
                  <a16:creationId xmlns:a16="http://schemas.microsoft.com/office/drawing/2014/main" id="{34AB394B-D39C-4A37-95F5-0E1A8D9F0E4A}"/>
                </a:ext>
              </a:extLst>
            </p:cNvPr>
            <p:cNvSpPr>
              <a:spLocks noChangeShapeType="1"/>
            </p:cNvSpPr>
            <p:nvPr/>
          </p:nvSpPr>
          <p:spPr bwMode="auto">
            <a:xfrm flipV="1">
              <a:off x="1755992" y="3767963"/>
              <a:ext cx="300037" cy="30638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3">
              <a:extLst>
                <a:ext uri="{FF2B5EF4-FFF2-40B4-BE49-F238E27FC236}">
                  <a16:creationId xmlns:a16="http://schemas.microsoft.com/office/drawing/2014/main" id="{4A48B1BD-C9E9-44E9-85A0-3A02513716E1}"/>
                </a:ext>
              </a:extLst>
            </p:cNvPr>
            <p:cNvSpPr>
              <a:spLocks/>
            </p:cNvSpPr>
            <p:nvPr/>
          </p:nvSpPr>
          <p:spPr bwMode="auto">
            <a:xfrm>
              <a:off x="2024279" y="3696526"/>
              <a:ext cx="103187" cy="104775"/>
            </a:xfrm>
            <a:custGeom>
              <a:avLst/>
              <a:gdLst>
                <a:gd name="T0" fmla="*/ 32 w 65"/>
                <a:gd name="T1" fmla="*/ 66 h 66"/>
                <a:gd name="T2" fmla="*/ 65 w 65"/>
                <a:gd name="T3" fmla="*/ 0 h 66"/>
                <a:gd name="T4" fmla="*/ 0 w 65"/>
                <a:gd name="T5" fmla="*/ 33 h 66"/>
                <a:gd name="T6" fmla="*/ 32 w 65"/>
                <a:gd name="T7" fmla="*/ 66 h 66"/>
              </a:gdLst>
              <a:ahLst/>
              <a:cxnLst>
                <a:cxn ang="0">
                  <a:pos x="T0" y="T1"/>
                </a:cxn>
                <a:cxn ang="0">
                  <a:pos x="T2" y="T3"/>
                </a:cxn>
                <a:cxn ang="0">
                  <a:pos x="T4" y="T5"/>
                </a:cxn>
                <a:cxn ang="0">
                  <a:pos x="T6" y="T7"/>
                </a:cxn>
              </a:cxnLst>
              <a:rect l="0" t="0" r="r" b="b"/>
              <a:pathLst>
                <a:path w="65" h="66">
                  <a:moveTo>
                    <a:pt x="32" y="66"/>
                  </a:moveTo>
                  <a:lnTo>
                    <a:pt x="65" y="0"/>
                  </a:lnTo>
                  <a:lnTo>
                    <a:pt x="0" y="33"/>
                  </a:lnTo>
                  <a:lnTo>
                    <a:pt x="32" y="66"/>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44">
              <a:extLst>
                <a:ext uri="{FF2B5EF4-FFF2-40B4-BE49-F238E27FC236}">
                  <a16:creationId xmlns:a16="http://schemas.microsoft.com/office/drawing/2014/main" id="{41BA8C1C-8154-4A75-A96D-3EC5DBBD2F17}"/>
                </a:ext>
              </a:extLst>
            </p:cNvPr>
            <p:cNvSpPr>
              <a:spLocks noChangeShapeType="1"/>
            </p:cNvSpPr>
            <p:nvPr/>
          </p:nvSpPr>
          <p:spPr bwMode="auto">
            <a:xfrm flipV="1">
              <a:off x="2127467" y="3372676"/>
              <a:ext cx="220662" cy="3238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5">
              <a:extLst>
                <a:ext uri="{FF2B5EF4-FFF2-40B4-BE49-F238E27FC236}">
                  <a16:creationId xmlns:a16="http://schemas.microsoft.com/office/drawing/2014/main" id="{B0A32FF8-5484-4183-A983-BD8C4C0C4FDC}"/>
                </a:ext>
              </a:extLst>
            </p:cNvPr>
            <p:cNvSpPr>
              <a:spLocks/>
            </p:cNvSpPr>
            <p:nvPr/>
          </p:nvSpPr>
          <p:spPr bwMode="auto">
            <a:xfrm>
              <a:off x="2313204" y="3288538"/>
              <a:ext cx="92075" cy="111125"/>
            </a:xfrm>
            <a:custGeom>
              <a:avLst/>
              <a:gdLst>
                <a:gd name="T0" fmla="*/ 38 w 58"/>
                <a:gd name="T1" fmla="*/ 70 h 70"/>
                <a:gd name="T2" fmla="*/ 58 w 58"/>
                <a:gd name="T3" fmla="*/ 0 h 70"/>
                <a:gd name="T4" fmla="*/ 0 w 58"/>
                <a:gd name="T5" fmla="*/ 44 h 70"/>
                <a:gd name="T6" fmla="*/ 38 w 58"/>
                <a:gd name="T7" fmla="*/ 70 h 70"/>
              </a:gdLst>
              <a:ahLst/>
              <a:cxnLst>
                <a:cxn ang="0">
                  <a:pos x="T0" y="T1"/>
                </a:cxn>
                <a:cxn ang="0">
                  <a:pos x="T2" y="T3"/>
                </a:cxn>
                <a:cxn ang="0">
                  <a:pos x="T4" y="T5"/>
                </a:cxn>
                <a:cxn ang="0">
                  <a:pos x="T6" y="T7"/>
                </a:cxn>
              </a:cxnLst>
              <a:rect l="0" t="0" r="r" b="b"/>
              <a:pathLst>
                <a:path w="58" h="70">
                  <a:moveTo>
                    <a:pt x="38" y="70"/>
                  </a:moveTo>
                  <a:lnTo>
                    <a:pt x="58" y="0"/>
                  </a:lnTo>
                  <a:lnTo>
                    <a:pt x="0" y="44"/>
                  </a:lnTo>
                  <a:lnTo>
                    <a:pt x="38" y="7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46">
              <a:extLst>
                <a:ext uri="{FF2B5EF4-FFF2-40B4-BE49-F238E27FC236}">
                  <a16:creationId xmlns:a16="http://schemas.microsoft.com/office/drawing/2014/main" id="{420E98C7-4239-49D4-9552-8B8C21C34AD5}"/>
                </a:ext>
              </a:extLst>
            </p:cNvPr>
            <p:cNvSpPr>
              <a:spLocks noChangeShapeType="1"/>
            </p:cNvSpPr>
            <p:nvPr/>
          </p:nvSpPr>
          <p:spPr bwMode="auto">
            <a:xfrm flipV="1">
              <a:off x="1628992" y="4380738"/>
              <a:ext cx="304800" cy="201613"/>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
              <a:extLst>
                <a:ext uri="{FF2B5EF4-FFF2-40B4-BE49-F238E27FC236}">
                  <a16:creationId xmlns:a16="http://schemas.microsoft.com/office/drawing/2014/main" id="{5537AB30-A329-4659-AF8E-85B74B16EEEE}"/>
                </a:ext>
              </a:extLst>
            </p:cNvPr>
            <p:cNvSpPr>
              <a:spLocks/>
            </p:cNvSpPr>
            <p:nvPr/>
          </p:nvSpPr>
          <p:spPr bwMode="auto">
            <a:xfrm>
              <a:off x="1905217" y="4323588"/>
              <a:ext cx="111125" cy="92075"/>
            </a:xfrm>
            <a:custGeom>
              <a:avLst/>
              <a:gdLst>
                <a:gd name="T0" fmla="*/ 26 w 70"/>
                <a:gd name="T1" fmla="*/ 58 h 58"/>
                <a:gd name="T2" fmla="*/ 70 w 70"/>
                <a:gd name="T3" fmla="*/ 0 h 58"/>
                <a:gd name="T4" fmla="*/ 0 w 70"/>
                <a:gd name="T5" fmla="*/ 20 h 58"/>
                <a:gd name="T6" fmla="*/ 26 w 70"/>
                <a:gd name="T7" fmla="*/ 58 h 58"/>
              </a:gdLst>
              <a:ahLst/>
              <a:cxnLst>
                <a:cxn ang="0">
                  <a:pos x="T0" y="T1"/>
                </a:cxn>
                <a:cxn ang="0">
                  <a:pos x="T2" y="T3"/>
                </a:cxn>
                <a:cxn ang="0">
                  <a:pos x="T4" y="T5"/>
                </a:cxn>
                <a:cxn ang="0">
                  <a:pos x="T6" y="T7"/>
                </a:cxn>
              </a:cxnLst>
              <a:rect l="0" t="0" r="r" b="b"/>
              <a:pathLst>
                <a:path w="70" h="58">
                  <a:moveTo>
                    <a:pt x="26" y="58"/>
                  </a:moveTo>
                  <a:lnTo>
                    <a:pt x="70" y="0"/>
                  </a:lnTo>
                  <a:lnTo>
                    <a:pt x="0" y="20"/>
                  </a:lnTo>
                  <a:lnTo>
                    <a:pt x="26" y="58"/>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48">
              <a:extLst>
                <a:ext uri="{FF2B5EF4-FFF2-40B4-BE49-F238E27FC236}">
                  <a16:creationId xmlns:a16="http://schemas.microsoft.com/office/drawing/2014/main" id="{5C2191F0-6E74-4B36-B511-689EFE7E7E9F}"/>
                </a:ext>
              </a:extLst>
            </p:cNvPr>
            <p:cNvSpPr>
              <a:spLocks noChangeShapeType="1"/>
            </p:cNvSpPr>
            <p:nvPr/>
          </p:nvSpPr>
          <p:spPr bwMode="auto">
            <a:xfrm>
              <a:off x="2016342" y="4323588"/>
              <a:ext cx="169862" cy="841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9">
              <a:extLst>
                <a:ext uri="{FF2B5EF4-FFF2-40B4-BE49-F238E27FC236}">
                  <a16:creationId xmlns:a16="http://schemas.microsoft.com/office/drawing/2014/main" id="{61BC5ECB-A5A0-445A-9D57-657152A93B00}"/>
                </a:ext>
              </a:extLst>
            </p:cNvPr>
            <p:cNvSpPr>
              <a:spLocks/>
            </p:cNvSpPr>
            <p:nvPr/>
          </p:nvSpPr>
          <p:spPr bwMode="auto">
            <a:xfrm>
              <a:off x="2160804" y="4371213"/>
              <a:ext cx="114300" cy="82550"/>
            </a:xfrm>
            <a:custGeom>
              <a:avLst/>
              <a:gdLst>
                <a:gd name="T0" fmla="*/ 21 w 72"/>
                <a:gd name="T1" fmla="*/ 0 h 52"/>
                <a:gd name="T2" fmla="*/ 72 w 72"/>
                <a:gd name="T3" fmla="*/ 52 h 52"/>
                <a:gd name="T4" fmla="*/ 0 w 72"/>
                <a:gd name="T5" fmla="*/ 41 h 52"/>
                <a:gd name="T6" fmla="*/ 21 w 72"/>
                <a:gd name="T7" fmla="*/ 0 h 52"/>
              </a:gdLst>
              <a:ahLst/>
              <a:cxnLst>
                <a:cxn ang="0">
                  <a:pos x="T0" y="T1"/>
                </a:cxn>
                <a:cxn ang="0">
                  <a:pos x="T2" y="T3"/>
                </a:cxn>
                <a:cxn ang="0">
                  <a:pos x="T4" y="T5"/>
                </a:cxn>
                <a:cxn ang="0">
                  <a:pos x="T6" y="T7"/>
                </a:cxn>
              </a:cxnLst>
              <a:rect l="0" t="0" r="r" b="b"/>
              <a:pathLst>
                <a:path w="72" h="52">
                  <a:moveTo>
                    <a:pt x="21" y="0"/>
                  </a:moveTo>
                  <a:lnTo>
                    <a:pt x="72" y="52"/>
                  </a:lnTo>
                  <a:lnTo>
                    <a:pt x="0" y="41"/>
                  </a:lnTo>
                  <a:lnTo>
                    <a:pt x="21"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50">
              <a:extLst>
                <a:ext uri="{FF2B5EF4-FFF2-40B4-BE49-F238E27FC236}">
                  <a16:creationId xmlns:a16="http://schemas.microsoft.com/office/drawing/2014/main" id="{D047B2AA-5D5F-4465-A83E-9E1106E21DE9}"/>
                </a:ext>
              </a:extLst>
            </p:cNvPr>
            <p:cNvSpPr>
              <a:spLocks noChangeShapeType="1"/>
            </p:cNvSpPr>
            <p:nvPr/>
          </p:nvSpPr>
          <p:spPr bwMode="auto">
            <a:xfrm flipV="1">
              <a:off x="2275104" y="4250563"/>
              <a:ext cx="304800" cy="20320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1">
              <a:extLst>
                <a:ext uri="{FF2B5EF4-FFF2-40B4-BE49-F238E27FC236}">
                  <a16:creationId xmlns:a16="http://schemas.microsoft.com/office/drawing/2014/main" id="{BE0443CB-C9D3-4635-89DC-DC59ADD56651}"/>
                </a:ext>
              </a:extLst>
            </p:cNvPr>
            <p:cNvSpPr>
              <a:spLocks/>
            </p:cNvSpPr>
            <p:nvPr/>
          </p:nvSpPr>
          <p:spPr bwMode="auto">
            <a:xfrm>
              <a:off x="2551329" y="4195001"/>
              <a:ext cx="112712" cy="90488"/>
            </a:xfrm>
            <a:custGeom>
              <a:avLst/>
              <a:gdLst>
                <a:gd name="T0" fmla="*/ 26 w 71"/>
                <a:gd name="T1" fmla="*/ 57 h 57"/>
                <a:gd name="T2" fmla="*/ 71 w 71"/>
                <a:gd name="T3" fmla="*/ 0 h 57"/>
                <a:gd name="T4" fmla="*/ 0 w 71"/>
                <a:gd name="T5" fmla="*/ 19 h 57"/>
                <a:gd name="T6" fmla="*/ 26 w 71"/>
                <a:gd name="T7" fmla="*/ 57 h 57"/>
              </a:gdLst>
              <a:ahLst/>
              <a:cxnLst>
                <a:cxn ang="0">
                  <a:pos x="T0" y="T1"/>
                </a:cxn>
                <a:cxn ang="0">
                  <a:pos x="T2" y="T3"/>
                </a:cxn>
                <a:cxn ang="0">
                  <a:pos x="T4" y="T5"/>
                </a:cxn>
                <a:cxn ang="0">
                  <a:pos x="T6" y="T7"/>
                </a:cxn>
              </a:cxnLst>
              <a:rect l="0" t="0" r="r" b="b"/>
              <a:pathLst>
                <a:path w="71" h="57">
                  <a:moveTo>
                    <a:pt x="26" y="57"/>
                  </a:moveTo>
                  <a:lnTo>
                    <a:pt x="71" y="0"/>
                  </a:lnTo>
                  <a:lnTo>
                    <a:pt x="0" y="19"/>
                  </a:lnTo>
                  <a:lnTo>
                    <a:pt x="26" y="57"/>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52">
              <a:extLst>
                <a:ext uri="{FF2B5EF4-FFF2-40B4-BE49-F238E27FC236}">
                  <a16:creationId xmlns:a16="http://schemas.microsoft.com/office/drawing/2014/main" id="{99ED09FE-0303-490E-B748-62F6FCFF9DE6}"/>
                </a:ext>
              </a:extLst>
            </p:cNvPr>
            <p:cNvSpPr>
              <a:spLocks noChangeShapeType="1"/>
            </p:cNvSpPr>
            <p:nvPr/>
          </p:nvSpPr>
          <p:spPr bwMode="auto">
            <a:xfrm flipV="1">
              <a:off x="2640229" y="4198176"/>
              <a:ext cx="311150" cy="1270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3">
              <a:extLst>
                <a:ext uri="{FF2B5EF4-FFF2-40B4-BE49-F238E27FC236}">
                  <a16:creationId xmlns:a16="http://schemas.microsoft.com/office/drawing/2014/main" id="{52643010-AA97-4194-94DF-4FA45ED9B9A1}"/>
                </a:ext>
              </a:extLst>
            </p:cNvPr>
            <p:cNvSpPr>
              <a:spLocks/>
            </p:cNvSpPr>
            <p:nvPr/>
          </p:nvSpPr>
          <p:spPr bwMode="auto">
            <a:xfrm>
              <a:off x="2940267" y="4161663"/>
              <a:ext cx="111125" cy="74613"/>
            </a:xfrm>
            <a:custGeom>
              <a:avLst/>
              <a:gdLst>
                <a:gd name="T0" fmla="*/ 2 w 70"/>
                <a:gd name="T1" fmla="*/ 47 h 47"/>
                <a:gd name="T2" fmla="*/ 70 w 70"/>
                <a:gd name="T3" fmla="*/ 21 h 47"/>
                <a:gd name="T4" fmla="*/ 0 w 70"/>
                <a:gd name="T5" fmla="*/ 0 h 47"/>
                <a:gd name="T6" fmla="*/ 2 w 70"/>
                <a:gd name="T7" fmla="*/ 47 h 47"/>
              </a:gdLst>
              <a:ahLst/>
              <a:cxnLst>
                <a:cxn ang="0">
                  <a:pos x="T0" y="T1"/>
                </a:cxn>
                <a:cxn ang="0">
                  <a:pos x="T2" y="T3"/>
                </a:cxn>
                <a:cxn ang="0">
                  <a:pos x="T4" y="T5"/>
                </a:cxn>
                <a:cxn ang="0">
                  <a:pos x="T6" y="T7"/>
                </a:cxn>
              </a:cxnLst>
              <a:rect l="0" t="0" r="r" b="b"/>
              <a:pathLst>
                <a:path w="70" h="47">
                  <a:moveTo>
                    <a:pt x="2" y="47"/>
                  </a:moveTo>
                  <a:lnTo>
                    <a:pt x="70" y="21"/>
                  </a:lnTo>
                  <a:lnTo>
                    <a:pt x="0" y="0"/>
                  </a:lnTo>
                  <a:lnTo>
                    <a:pt x="2" y="47"/>
                  </a:lnTo>
                  <a:close/>
                </a:path>
              </a:pathLst>
            </a:custGeom>
            <a:solidFill>
              <a:srgbClr val="073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54">
              <a:extLst>
                <a:ext uri="{FF2B5EF4-FFF2-40B4-BE49-F238E27FC236}">
                  <a16:creationId xmlns:a16="http://schemas.microsoft.com/office/drawing/2014/main" id="{EDADF8D6-6F92-4B52-8E0C-F70CD2016488}"/>
                </a:ext>
              </a:extLst>
            </p:cNvPr>
            <p:cNvSpPr>
              <a:spLocks noChangeShapeType="1"/>
            </p:cNvSpPr>
            <p:nvPr/>
          </p:nvSpPr>
          <p:spPr bwMode="auto">
            <a:xfrm>
              <a:off x="1592479" y="4674426"/>
              <a:ext cx="223837" cy="22542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
              <a:extLst>
                <a:ext uri="{FF2B5EF4-FFF2-40B4-BE49-F238E27FC236}">
                  <a16:creationId xmlns:a16="http://schemas.microsoft.com/office/drawing/2014/main" id="{7AA508A5-25D2-4D53-989E-8DFF85C9829E}"/>
                </a:ext>
              </a:extLst>
            </p:cNvPr>
            <p:cNvSpPr>
              <a:spLocks/>
            </p:cNvSpPr>
            <p:nvPr/>
          </p:nvSpPr>
          <p:spPr bwMode="auto">
            <a:xfrm>
              <a:off x="1784567" y="4866513"/>
              <a:ext cx="103187" cy="104775"/>
            </a:xfrm>
            <a:custGeom>
              <a:avLst/>
              <a:gdLst>
                <a:gd name="T0" fmla="*/ 32 w 65"/>
                <a:gd name="T1" fmla="*/ 0 h 66"/>
                <a:gd name="T2" fmla="*/ 65 w 65"/>
                <a:gd name="T3" fmla="*/ 66 h 66"/>
                <a:gd name="T4" fmla="*/ 0 w 65"/>
                <a:gd name="T5" fmla="*/ 33 h 66"/>
                <a:gd name="T6" fmla="*/ 32 w 65"/>
                <a:gd name="T7" fmla="*/ 0 h 66"/>
              </a:gdLst>
              <a:ahLst/>
              <a:cxnLst>
                <a:cxn ang="0">
                  <a:pos x="T0" y="T1"/>
                </a:cxn>
                <a:cxn ang="0">
                  <a:pos x="T2" y="T3"/>
                </a:cxn>
                <a:cxn ang="0">
                  <a:pos x="T4" y="T5"/>
                </a:cxn>
                <a:cxn ang="0">
                  <a:pos x="T6" y="T7"/>
                </a:cxn>
              </a:cxnLst>
              <a:rect l="0" t="0" r="r" b="b"/>
              <a:pathLst>
                <a:path w="65" h="66">
                  <a:moveTo>
                    <a:pt x="32" y="0"/>
                  </a:moveTo>
                  <a:lnTo>
                    <a:pt x="65" y="66"/>
                  </a:lnTo>
                  <a:lnTo>
                    <a:pt x="0" y="33"/>
                  </a:lnTo>
                  <a:lnTo>
                    <a:pt x="3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56">
              <a:extLst>
                <a:ext uri="{FF2B5EF4-FFF2-40B4-BE49-F238E27FC236}">
                  <a16:creationId xmlns:a16="http://schemas.microsoft.com/office/drawing/2014/main" id="{EAF4C2FA-15F2-4642-9AD5-279FBE60F573}"/>
                </a:ext>
              </a:extLst>
            </p:cNvPr>
            <p:cNvSpPr>
              <a:spLocks noChangeShapeType="1"/>
            </p:cNvSpPr>
            <p:nvPr/>
          </p:nvSpPr>
          <p:spPr bwMode="auto">
            <a:xfrm>
              <a:off x="1887754" y="4971288"/>
              <a:ext cx="419100" cy="1047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7">
              <a:extLst>
                <a:ext uri="{FF2B5EF4-FFF2-40B4-BE49-F238E27FC236}">
                  <a16:creationId xmlns:a16="http://schemas.microsoft.com/office/drawing/2014/main" id="{6DF42D4E-E194-4C93-95DF-A7E63362551F}"/>
                </a:ext>
              </a:extLst>
            </p:cNvPr>
            <p:cNvSpPr>
              <a:spLocks/>
            </p:cNvSpPr>
            <p:nvPr/>
          </p:nvSpPr>
          <p:spPr bwMode="auto">
            <a:xfrm>
              <a:off x="2289392" y="5037963"/>
              <a:ext cx="115887" cy="71438"/>
            </a:xfrm>
            <a:custGeom>
              <a:avLst/>
              <a:gdLst>
                <a:gd name="T0" fmla="*/ 11 w 73"/>
                <a:gd name="T1" fmla="*/ 0 h 45"/>
                <a:gd name="T2" fmla="*/ 73 w 73"/>
                <a:gd name="T3" fmla="*/ 40 h 45"/>
                <a:gd name="T4" fmla="*/ 0 w 73"/>
                <a:gd name="T5" fmla="*/ 45 h 45"/>
                <a:gd name="T6" fmla="*/ 11 w 73"/>
                <a:gd name="T7" fmla="*/ 0 h 45"/>
              </a:gdLst>
              <a:ahLst/>
              <a:cxnLst>
                <a:cxn ang="0">
                  <a:pos x="T0" y="T1"/>
                </a:cxn>
                <a:cxn ang="0">
                  <a:pos x="T2" y="T3"/>
                </a:cxn>
                <a:cxn ang="0">
                  <a:pos x="T4" y="T5"/>
                </a:cxn>
                <a:cxn ang="0">
                  <a:pos x="T6" y="T7"/>
                </a:cxn>
              </a:cxnLst>
              <a:rect l="0" t="0" r="r" b="b"/>
              <a:pathLst>
                <a:path w="73" h="45">
                  <a:moveTo>
                    <a:pt x="11" y="0"/>
                  </a:moveTo>
                  <a:lnTo>
                    <a:pt x="73" y="40"/>
                  </a:lnTo>
                  <a:lnTo>
                    <a:pt x="0" y="45"/>
                  </a:lnTo>
                  <a:lnTo>
                    <a:pt x="11"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58">
              <a:extLst>
                <a:ext uri="{FF2B5EF4-FFF2-40B4-BE49-F238E27FC236}">
                  <a16:creationId xmlns:a16="http://schemas.microsoft.com/office/drawing/2014/main" id="{1F917B52-20B4-4AF7-ADBB-D355D09B56D3}"/>
                </a:ext>
              </a:extLst>
            </p:cNvPr>
            <p:cNvSpPr>
              <a:spLocks noChangeShapeType="1"/>
            </p:cNvSpPr>
            <p:nvPr/>
          </p:nvSpPr>
          <p:spPr bwMode="auto">
            <a:xfrm flipV="1">
              <a:off x="2405279" y="5022088"/>
              <a:ext cx="182562" cy="7937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9">
              <a:extLst>
                <a:ext uri="{FF2B5EF4-FFF2-40B4-BE49-F238E27FC236}">
                  <a16:creationId xmlns:a16="http://schemas.microsoft.com/office/drawing/2014/main" id="{E3B348E5-B12A-48B1-8153-56223346D007}"/>
                </a:ext>
              </a:extLst>
            </p:cNvPr>
            <p:cNvSpPr>
              <a:spLocks/>
            </p:cNvSpPr>
            <p:nvPr/>
          </p:nvSpPr>
          <p:spPr bwMode="auto">
            <a:xfrm>
              <a:off x="2564029" y="4982401"/>
              <a:ext cx="115887" cy="77788"/>
            </a:xfrm>
            <a:custGeom>
              <a:avLst/>
              <a:gdLst>
                <a:gd name="T0" fmla="*/ 18 w 73"/>
                <a:gd name="T1" fmla="*/ 49 h 49"/>
                <a:gd name="T2" fmla="*/ 73 w 73"/>
                <a:gd name="T3" fmla="*/ 0 h 49"/>
                <a:gd name="T4" fmla="*/ 0 w 73"/>
                <a:gd name="T5" fmla="*/ 6 h 49"/>
                <a:gd name="T6" fmla="*/ 18 w 73"/>
                <a:gd name="T7" fmla="*/ 49 h 49"/>
              </a:gdLst>
              <a:ahLst/>
              <a:cxnLst>
                <a:cxn ang="0">
                  <a:pos x="T0" y="T1"/>
                </a:cxn>
                <a:cxn ang="0">
                  <a:pos x="T2" y="T3"/>
                </a:cxn>
                <a:cxn ang="0">
                  <a:pos x="T4" y="T5"/>
                </a:cxn>
                <a:cxn ang="0">
                  <a:pos x="T6" y="T7"/>
                </a:cxn>
              </a:cxnLst>
              <a:rect l="0" t="0" r="r" b="b"/>
              <a:pathLst>
                <a:path w="73" h="49">
                  <a:moveTo>
                    <a:pt x="18" y="49"/>
                  </a:moveTo>
                  <a:lnTo>
                    <a:pt x="73" y="0"/>
                  </a:lnTo>
                  <a:lnTo>
                    <a:pt x="0" y="6"/>
                  </a:lnTo>
                  <a:lnTo>
                    <a:pt x="18" y="49"/>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60">
              <a:extLst>
                <a:ext uri="{FF2B5EF4-FFF2-40B4-BE49-F238E27FC236}">
                  <a16:creationId xmlns:a16="http://schemas.microsoft.com/office/drawing/2014/main" id="{D5E2BA21-90A0-432C-87C7-27E5DE8B7C91}"/>
                </a:ext>
              </a:extLst>
            </p:cNvPr>
            <p:cNvSpPr>
              <a:spLocks noChangeShapeType="1"/>
            </p:cNvSpPr>
            <p:nvPr/>
          </p:nvSpPr>
          <p:spPr bwMode="auto">
            <a:xfrm>
              <a:off x="2664042" y="4971288"/>
              <a:ext cx="98425" cy="714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1">
              <a:extLst>
                <a:ext uri="{FF2B5EF4-FFF2-40B4-BE49-F238E27FC236}">
                  <a16:creationId xmlns:a16="http://schemas.microsoft.com/office/drawing/2014/main" id="{40FB8BE0-2517-4253-AED0-432C27E73C44}"/>
                </a:ext>
              </a:extLst>
            </p:cNvPr>
            <p:cNvSpPr>
              <a:spLocks/>
            </p:cNvSpPr>
            <p:nvPr/>
          </p:nvSpPr>
          <p:spPr bwMode="auto">
            <a:xfrm>
              <a:off x="2733892" y="5006213"/>
              <a:ext cx="111125" cy="95250"/>
            </a:xfrm>
            <a:custGeom>
              <a:avLst/>
              <a:gdLst>
                <a:gd name="T0" fmla="*/ 27 w 70"/>
                <a:gd name="T1" fmla="*/ 0 h 60"/>
                <a:gd name="T2" fmla="*/ 70 w 70"/>
                <a:gd name="T3" fmla="*/ 60 h 60"/>
                <a:gd name="T4" fmla="*/ 0 w 70"/>
                <a:gd name="T5" fmla="*/ 38 h 60"/>
                <a:gd name="T6" fmla="*/ 27 w 70"/>
                <a:gd name="T7" fmla="*/ 0 h 60"/>
              </a:gdLst>
              <a:ahLst/>
              <a:cxnLst>
                <a:cxn ang="0">
                  <a:pos x="T0" y="T1"/>
                </a:cxn>
                <a:cxn ang="0">
                  <a:pos x="T2" y="T3"/>
                </a:cxn>
                <a:cxn ang="0">
                  <a:pos x="T4" y="T5"/>
                </a:cxn>
                <a:cxn ang="0">
                  <a:pos x="T6" y="T7"/>
                </a:cxn>
              </a:cxnLst>
              <a:rect l="0" t="0" r="r" b="b"/>
              <a:pathLst>
                <a:path w="70" h="60">
                  <a:moveTo>
                    <a:pt x="27" y="0"/>
                  </a:moveTo>
                  <a:lnTo>
                    <a:pt x="70" y="60"/>
                  </a:lnTo>
                  <a:lnTo>
                    <a:pt x="0" y="38"/>
                  </a:lnTo>
                  <a:lnTo>
                    <a:pt x="27"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62">
              <a:extLst>
                <a:ext uri="{FF2B5EF4-FFF2-40B4-BE49-F238E27FC236}">
                  <a16:creationId xmlns:a16="http://schemas.microsoft.com/office/drawing/2014/main" id="{FA5C3CF8-E806-45C5-B4C6-46A1300635DB}"/>
                </a:ext>
              </a:extLst>
            </p:cNvPr>
            <p:cNvSpPr>
              <a:spLocks noChangeShapeType="1"/>
            </p:cNvSpPr>
            <p:nvPr/>
          </p:nvSpPr>
          <p:spPr bwMode="auto">
            <a:xfrm flipV="1">
              <a:off x="2845017" y="5007801"/>
              <a:ext cx="241300" cy="93663"/>
            </a:xfrm>
            <a:prstGeom prst="line">
              <a:avLst/>
            </a:prstGeom>
            <a:noFill/>
            <a:ln w="14288">
              <a:solidFill>
                <a:srgbClr val="073DC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3">
              <a:extLst>
                <a:ext uri="{FF2B5EF4-FFF2-40B4-BE49-F238E27FC236}">
                  <a16:creationId xmlns:a16="http://schemas.microsoft.com/office/drawing/2014/main" id="{815F799A-A8B2-46FD-B30C-1281CC04C43B}"/>
                </a:ext>
              </a:extLst>
            </p:cNvPr>
            <p:cNvSpPr>
              <a:spLocks/>
            </p:cNvSpPr>
            <p:nvPr/>
          </p:nvSpPr>
          <p:spPr bwMode="auto">
            <a:xfrm>
              <a:off x="3065679" y="4971288"/>
              <a:ext cx="115887" cy="73025"/>
            </a:xfrm>
            <a:custGeom>
              <a:avLst/>
              <a:gdLst>
                <a:gd name="T0" fmla="*/ 16 w 73"/>
                <a:gd name="T1" fmla="*/ 46 h 46"/>
                <a:gd name="T2" fmla="*/ 73 w 73"/>
                <a:gd name="T3" fmla="*/ 0 h 46"/>
                <a:gd name="T4" fmla="*/ 0 w 73"/>
                <a:gd name="T5" fmla="*/ 3 h 46"/>
                <a:gd name="T6" fmla="*/ 16 w 73"/>
                <a:gd name="T7" fmla="*/ 46 h 46"/>
              </a:gdLst>
              <a:ahLst/>
              <a:cxnLst>
                <a:cxn ang="0">
                  <a:pos x="T0" y="T1"/>
                </a:cxn>
                <a:cxn ang="0">
                  <a:pos x="T2" y="T3"/>
                </a:cxn>
                <a:cxn ang="0">
                  <a:pos x="T4" y="T5"/>
                </a:cxn>
                <a:cxn ang="0">
                  <a:pos x="T6" y="T7"/>
                </a:cxn>
              </a:cxnLst>
              <a:rect l="0" t="0" r="r" b="b"/>
              <a:pathLst>
                <a:path w="73" h="46">
                  <a:moveTo>
                    <a:pt x="16" y="46"/>
                  </a:moveTo>
                  <a:lnTo>
                    <a:pt x="73" y="0"/>
                  </a:lnTo>
                  <a:lnTo>
                    <a:pt x="0" y="3"/>
                  </a:lnTo>
                  <a:lnTo>
                    <a:pt x="16" y="46"/>
                  </a:lnTo>
                  <a:close/>
                </a:path>
              </a:pathLst>
            </a:custGeom>
            <a:solidFill>
              <a:srgbClr val="0000F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64">
              <a:extLst>
                <a:ext uri="{FF2B5EF4-FFF2-40B4-BE49-F238E27FC236}">
                  <a16:creationId xmlns:a16="http://schemas.microsoft.com/office/drawing/2014/main" id="{51939300-3C28-4DBF-9CC1-6600B108DB5E}"/>
                </a:ext>
              </a:extLst>
            </p:cNvPr>
            <p:cNvSpPr>
              <a:spLocks noChangeShapeType="1"/>
            </p:cNvSpPr>
            <p:nvPr/>
          </p:nvSpPr>
          <p:spPr bwMode="auto">
            <a:xfrm>
              <a:off x="1500404" y="4712526"/>
              <a:ext cx="220662" cy="5524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5">
              <a:extLst>
                <a:ext uri="{FF2B5EF4-FFF2-40B4-BE49-F238E27FC236}">
                  <a16:creationId xmlns:a16="http://schemas.microsoft.com/office/drawing/2014/main" id="{8F6ECB12-8667-4633-A816-FF6F397C880D}"/>
                </a:ext>
              </a:extLst>
            </p:cNvPr>
            <p:cNvSpPr>
              <a:spLocks/>
            </p:cNvSpPr>
            <p:nvPr/>
          </p:nvSpPr>
          <p:spPr bwMode="auto">
            <a:xfrm>
              <a:off x="1684554" y="5242751"/>
              <a:ext cx="74612" cy="117475"/>
            </a:xfrm>
            <a:custGeom>
              <a:avLst/>
              <a:gdLst>
                <a:gd name="T0" fmla="*/ 42 w 47"/>
                <a:gd name="T1" fmla="*/ 0 h 74"/>
                <a:gd name="T2" fmla="*/ 47 w 47"/>
                <a:gd name="T3" fmla="*/ 74 h 74"/>
                <a:gd name="T4" fmla="*/ 0 w 47"/>
                <a:gd name="T5" fmla="*/ 18 h 74"/>
                <a:gd name="T6" fmla="*/ 42 w 47"/>
                <a:gd name="T7" fmla="*/ 0 h 74"/>
              </a:gdLst>
              <a:ahLst/>
              <a:cxnLst>
                <a:cxn ang="0">
                  <a:pos x="T0" y="T1"/>
                </a:cxn>
                <a:cxn ang="0">
                  <a:pos x="T2" y="T3"/>
                </a:cxn>
                <a:cxn ang="0">
                  <a:pos x="T4" y="T5"/>
                </a:cxn>
                <a:cxn ang="0">
                  <a:pos x="T6" y="T7"/>
                </a:cxn>
              </a:cxnLst>
              <a:rect l="0" t="0" r="r" b="b"/>
              <a:pathLst>
                <a:path w="47" h="74">
                  <a:moveTo>
                    <a:pt x="42" y="0"/>
                  </a:moveTo>
                  <a:lnTo>
                    <a:pt x="47" y="74"/>
                  </a:lnTo>
                  <a:lnTo>
                    <a:pt x="0" y="18"/>
                  </a:lnTo>
                  <a:lnTo>
                    <a:pt x="4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66">
              <a:extLst>
                <a:ext uri="{FF2B5EF4-FFF2-40B4-BE49-F238E27FC236}">
                  <a16:creationId xmlns:a16="http://schemas.microsoft.com/office/drawing/2014/main" id="{E2A2A629-E56A-408E-826F-BEA61C546E6D}"/>
                </a:ext>
              </a:extLst>
            </p:cNvPr>
            <p:cNvSpPr>
              <a:spLocks noChangeShapeType="1"/>
            </p:cNvSpPr>
            <p:nvPr/>
          </p:nvSpPr>
          <p:spPr bwMode="auto">
            <a:xfrm>
              <a:off x="1759167" y="5360226"/>
              <a:ext cx="292100" cy="96838"/>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7">
              <a:extLst>
                <a:ext uri="{FF2B5EF4-FFF2-40B4-BE49-F238E27FC236}">
                  <a16:creationId xmlns:a16="http://schemas.microsoft.com/office/drawing/2014/main" id="{DD7FC222-CF7C-4554-9F39-DA6382B9E459}"/>
                </a:ext>
              </a:extLst>
            </p:cNvPr>
            <p:cNvSpPr>
              <a:spLocks/>
            </p:cNvSpPr>
            <p:nvPr/>
          </p:nvSpPr>
          <p:spPr bwMode="auto">
            <a:xfrm>
              <a:off x="2030629" y="5418963"/>
              <a:ext cx="115887" cy="69850"/>
            </a:xfrm>
            <a:custGeom>
              <a:avLst/>
              <a:gdLst>
                <a:gd name="T0" fmla="*/ 15 w 73"/>
                <a:gd name="T1" fmla="*/ 0 h 44"/>
                <a:gd name="T2" fmla="*/ 73 w 73"/>
                <a:gd name="T3" fmla="*/ 44 h 44"/>
                <a:gd name="T4" fmla="*/ 0 w 73"/>
                <a:gd name="T5" fmla="*/ 44 h 44"/>
                <a:gd name="T6" fmla="*/ 15 w 73"/>
                <a:gd name="T7" fmla="*/ 0 h 44"/>
              </a:gdLst>
              <a:ahLst/>
              <a:cxnLst>
                <a:cxn ang="0">
                  <a:pos x="T0" y="T1"/>
                </a:cxn>
                <a:cxn ang="0">
                  <a:pos x="T2" y="T3"/>
                </a:cxn>
                <a:cxn ang="0">
                  <a:pos x="T4" y="T5"/>
                </a:cxn>
                <a:cxn ang="0">
                  <a:pos x="T6" y="T7"/>
                </a:cxn>
              </a:cxnLst>
              <a:rect l="0" t="0" r="r" b="b"/>
              <a:pathLst>
                <a:path w="73" h="44">
                  <a:moveTo>
                    <a:pt x="15" y="0"/>
                  </a:moveTo>
                  <a:lnTo>
                    <a:pt x="73" y="44"/>
                  </a:lnTo>
                  <a:lnTo>
                    <a:pt x="0" y="44"/>
                  </a:lnTo>
                  <a:lnTo>
                    <a:pt x="15"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68">
              <a:extLst>
                <a:ext uri="{FF2B5EF4-FFF2-40B4-BE49-F238E27FC236}">
                  <a16:creationId xmlns:a16="http://schemas.microsoft.com/office/drawing/2014/main" id="{021E7E31-1567-4AFE-8A74-64A8C31AB552}"/>
                </a:ext>
              </a:extLst>
            </p:cNvPr>
            <p:cNvSpPr>
              <a:spLocks noChangeShapeType="1"/>
            </p:cNvSpPr>
            <p:nvPr/>
          </p:nvSpPr>
          <p:spPr bwMode="auto">
            <a:xfrm>
              <a:off x="2136992" y="5485638"/>
              <a:ext cx="234950" cy="1333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9">
              <a:extLst>
                <a:ext uri="{FF2B5EF4-FFF2-40B4-BE49-F238E27FC236}">
                  <a16:creationId xmlns:a16="http://schemas.microsoft.com/office/drawing/2014/main" id="{11351C23-CEA0-420E-9343-6C35FA65266E}"/>
                </a:ext>
              </a:extLst>
            </p:cNvPr>
            <p:cNvSpPr>
              <a:spLocks/>
            </p:cNvSpPr>
            <p:nvPr/>
          </p:nvSpPr>
          <p:spPr bwMode="auto">
            <a:xfrm>
              <a:off x="2344954" y="5580888"/>
              <a:ext cx="114300" cy="87313"/>
            </a:xfrm>
            <a:custGeom>
              <a:avLst/>
              <a:gdLst>
                <a:gd name="T0" fmla="*/ 23 w 72"/>
                <a:gd name="T1" fmla="*/ 0 h 55"/>
                <a:gd name="T2" fmla="*/ 72 w 72"/>
                <a:gd name="T3" fmla="*/ 55 h 55"/>
                <a:gd name="T4" fmla="*/ 0 w 72"/>
                <a:gd name="T5" fmla="*/ 41 h 55"/>
                <a:gd name="T6" fmla="*/ 23 w 72"/>
                <a:gd name="T7" fmla="*/ 0 h 55"/>
              </a:gdLst>
              <a:ahLst/>
              <a:cxnLst>
                <a:cxn ang="0">
                  <a:pos x="T0" y="T1"/>
                </a:cxn>
                <a:cxn ang="0">
                  <a:pos x="T2" y="T3"/>
                </a:cxn>
                <a:cxn ang="0">
                  <a:pos x="T4" y="T5"/>
                </a:cxn>
                <a:cxn ang="0">
                  <a:pos x="T6" y="T7"/>
                </a:cxn>
              </a:cxnLst>
              <a:rect l="0" t="0" r="r" b="b"/>
              <a:pathLst>
                <a:path w="72" h="55">
                  <a:moveTo>
                    <a:pt x="23" y="0"/>
                  </a:moveTo>
                  <a:lnTo>
                    <a:pt x="72" y="55"/>
                  </a:lnTo>
                  <a:lnTo>
                    <a:pt x="0" y="41"/>
                  </a:lnTo>
                  <a:lnTo>
                    <a:pt x="23"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70">
              <a:extLst>
                <a:ext uri="{FF2B5EF4-FFF2-40B4-BE49-F238E27FC236}">
                  <a16:creationId xmlns:a16="http://schemas.microsoft.com/office/drawing/2014/main" id="{4988E5E9-C808-45BC-9817-F64A77E2C735}"/>
                </a:ext>
              </a:extLst>
            </p:cNvPr>
            <p:cNvSpPr>
              <a:spLocks noChangeShapeType="1"/>
            </p:cNvSpPr>
            <p:nvPr/>
          </p:nvSpPr>
          <p:spPr bwMode="auto">
            <a:xfrm flipV="1">
              <a:off x="2443379" y="5507863"/>
              <a:ext cx="182562" cy="149225"/>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1">
              <a:extLst>
                <a:ext uri="{FF2B5EF4-FFF2-40B4-BE49-F238E27FC236}">
                  <a16:creationId xmlns:a16="http://schemas.microsoft.com/office/drawing/2014/main" id="{C50809CD-86FD-4A5E-9B75-61245CFAFB81}"/>
                </a:ext>
              </a:extLst>
            </p:cNvPr>
            <p:cNvSpPr>
              <a:spLocks/>
            </p:cNvSpPr>
            <p:nvPr/>
          </p:nvSpPr>
          <p:spPr bwMode="auto">
            <a:xfrm>
              <a:off x="2595779" y="5444363"/>
              <a:ext cx="107950" cy="98425"/>
            </a:xfrm>
            <a:custGeom>
              <a:avLst/>
              <a:gdLst>
                <a:gd name="T0" fmla="*/ 29 w 68"/>
                <a:gd name="T1" fmla="*/ 62 h 62"/>
                <a:gd name="T2" fmla="*/ 68 w 68"/>
                <a:gd name="T3" fmla="*/ 0 h 62"/>
                <a:gd name="T4" fmla="*/ 0 w 68"/>
                <a:gd name="T5" fmla="*/ 26 h 62"/>
                <a:gd name="T6" fmla="*/ 29 w 68"/>
                <a:gd name="T7" fmla="*/ 62 h 62"/>
              </a:gdLst>
              <a:ahLst/>
              <a:cxnLst>
                <a:cxn ang="0">
                  <a:pos x="T0" y="T1"/>
                </a:cxn>
                <a:cxn ang="0">
                  <a:pos x="T2" y="T3"/>
                </a:cxn>
                <a:cxn ang="0">
                  <a:pos x="T4" y="T5"/>
                </a:cxn>
                <a:cxn ang="0">
                  <a:pos x="T6" y="T7"/>
                </a:cxn>
              </a:cxnLst>
              <a:rect l="0" t="0" r="r" b="b"/>
              <a:pathLst>
                <a:path w="68" h="62">
                  <a:moveTo>
                    <a:pt x="29" y="62"/>
                  </a:moveTo>
                  <a:lnTo>
                    <a:pt x="68" y="0"/>
                  </a:lnTo>
                  <a:lnTo>
                    <a:pt x="0" y="26"/>
                  </a:lnTo>
                  <a:lnTo>
                    <a:pt x="29" y="62"/>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72">
              <a:extLst>
                <a:ext uri="{FF2B5EF4-FFF2-40B4-BE49-F238E27FC236}">
                  <a16:creationId xmlns:a16="http://schemas.microsoft.com/office/drawing/2014/main" id="{23FF91A2-290B-4000-B12E-50A934F169B3}"/>
                </a:ext>
              </a:extLst>
            </p:cNvPr>
            <p:cNvSpPr>
              <a:spLocks noChangeShapeType="1"/>
            </p:cNvSpPr>
            <p:nvPr/>
          </p:nvSpPr>
          <p:spPr bwMode="auto">
            <a:xfrm>
              <a:off x="2652929" y="5485638"/>
              <a:ext cx="219075" cy="120650"/>
            </a:xfrm>
            <a:prstGeom prst="line">
              <a:avLst/>
            </a:prstGeom>
            <a:noFill/>
            <a:ln w="14288">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3">
              <a:extLst>
                <a:ext uri="{FF2B5EF4-FFF2-40B4-BE49-F238E27FC236}">
                  <a16:creationId xmlns:a16="http://schemas.microsoft.com/office/drawing/2014/main" id="{236EBB8B-8F43-4C4A-BBA8-B6BBC8716C6F}"/>
                </a:ext>
              </a:extLst>
            </p:cNvPr>
            <p:cNvSpPr>
              <a:spLocks/>
            </p:cNvSpPr>
            <p:nvPr/>
          </p:nvSpPr>
          <p:spPr bwMode="auto">
            <a:xfrm>
              <a:off x="2846604" y="5571363"/>
              <a:ext cx="112712" cy="85725"/>
            </a:xfrm>
            <a:custGeom>
              <a:avLst/>
              <a:gdLst>
                <a:gd name="T0" fmla="*/ 22 w 71"/>
                <a:gd name="T1" fmla="*/ 0 h 54"/>
                <a:gd name="T2" fmla="*/ 71 w 71"/>
                <a:gd name="T3" fmla="*/ 54 h 54"/>
                <a:gd name="T4" fmla="*/ 0 w 71"/>
                <a:gd name="T5" fmla="*/ 40 h 54"/>
                <a:gd name="T6" fmla="*/ 22 w 71"/>
                <a:gd name="T7" fmla="*/ 0 h 54"/>
              </a:gdLst>
              <a:ahLst/>
              <a:cxnLst>
                <a:cxn ang="0">
                  <a:pos x="T0" y="T1"/>
                </a:cxn>
                <a:cxn ang="0">
                  <a:pos x="T2" y="T3"/>
                </a:cxn>
                <a:cxn ang="0">
                  <a:pos x="T4" y="T5"/>
                </a:cxn>
                <a:cxn ang="0">
                  <a:pos x="T6" y="T7"/>
                </a:cxn>
              </a:cxnLst>
              <a:rect l="0" t="0" r="r" b="b"/>
              <a:pathLst>
                <a:path w="71" h="54">
                  <a:moveTo>
                    <a:pt x="22" y="0"/>
                  </a:moveTo>
                  <a:lnTo>
                    <a:pt x="71" y="54"/>
                  </a:lnTo>
                  <a:lnTo>
                    <a:pt x="0" y="40"/>
                  </a:lnTo>
                  <a:lnTo>
                    <a:pt x="22" y="0"/>
                  </a:lnTo>
                  <a:close/>
                </a:path>
              </a:pathLst>
            </a:custGeom>
            <a:solidFill>
              <a:srgbClr val="0000FF"/>
            </a:solidFill>
            <a:ln w="9525">
              <a:solidFill>
                <a:srgbClr val="0000FF"/>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40" name="Rectangle 25">
                  <a:extLst>
                    <a:ext uri="{FF2B5EF4-FFF2-40B4-BE49-F238E27FC236}">
                      <a16:creationId xmlns:a16="http://schemas.microsoft.com/office/drawing/2014/main" id="{238A9ED9-786F-4F04-BBD4-2692D694416B}"/>
                    </a:ext>
                  </a:extLst>
                </p:cNvPr>
                <p:cNvSpPr>
                  <a:spLocks noChangeArrowheads="1"/>
                </p:cNvSpPr>
                <p:nvPr/>
              </p:nvSpPr>
              <p:spPr bwMode="auto">
                <a:xfrm>
                  <a:off x="2779517" y="3761082"/>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0" name="Rectangle 25">
                  <a:extLst>
                    <a:ext uri="{FF2B5EF4-FFF2-40B4-BE49-F238E27FC236}">
                      <a16:creationId xmlns:a16="http://schemas.microsoft.com/office/drawing/2014/main" id="{238A9ED9-786F-4F04-BBD4-2692D694416B}"/>
                    </a:ext>
                  </a:extLst>
                </p:cNvPr>
                <p:cNvSpPr>
                  <a:spLocks noRot="1" noChangeAspect="1" noMove="1" noResize="1" noEditPoints="1" noAdjustHandles="1" noChangeArrowheads="1" noChangeShapeType="1" noTextEdit="1"/>
                </p:cNvSpPr>
                <p:nvPr/>
              </p:nvSpPr>
              <p:spPr bwMode="auto">
                <a:xfrm>
                  <a:off x="2779517" y="3761082"/>
                  <a:ext cx="589864" cy="430887"/>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Rectangle 25">
                  <a:extLst>
                    <a:ext uri="{FF2B5EF4-FFF2-40B4-BE49-F238E27FC236}">
                      <a16:creationId xmlns:a16="http://schemas.microsoft.com/office/drawing/2014/main" id="{F80003C1-7F1F-4A11-A111-D9C0174FBFA0}"/>
                    </a:ext>
                  </a:extLst>
                </p:cNvPr>
                <p:cNvSpPr>
                  <a:spLocks noChangeArrowheads="1"/>
                </p:cNvSpPr>
                <p:nvPr/>
              </p:nvSpPr>
              <p:spPr bwMode="auto">
                <a:xfrm>
                  <a:off x="2459254" y="3068924"/>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1" name="Rectangle 25">
                  <a:extLst>
                    <a:ext uri="{FF2B5EF4-FFF2-40B4-BE49-F238E27FC236}">
                      <a16:creationId xmlns:a16="http://schemas.microsoft.com/office/drawing/2014/main" id="{F80003C1-7F1F-4A11-A111-D9C0174FBFA0}"/>
                    </a:ext>
                  </a:extLst>
                </p:cNvPr>
                <p:cNvSpPr>
                  <a:spLocks noRot="1" noChangeAspect="1" noMove="1" noResize="1" noEditPoints="1" noAdjustHandles="1" noChangeArrowheads="1" noChangeShapeType="1" noTextEdit="1"/>
                </p:cNvSpPr>
                <p:nvPr/>
              </p:nvSpPr>
              <p:spPr bwMode="auto">
                <a:xfrm>
                  <a:off x="2459254" y="3068924"/>
                  <a:ext cx="589864" cy="43088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Rectangle 25">
                  <a:extLst>
                    <a:ext uri="{FF2B5EF4-FFF2-40B4-BE49-F238E27FC236}">
                      <a16:creationId xmlns:a16="http://schemas.microsoft.com/office/drawing/2014/main" id="{FE8CF639-579B-4B91-A15D-AED4A4792070}"/>
                    </a:ext>
                  </a:extLst>
                </p:cNvPr>
                <p:cNvSpPr>
                  <a:spLocks noChangeArrowheads="1"/>
                </p:cNvSpPr>
                <p:nvPr/>
              </p:nvSpPr>
              <p:spPr bwMode="auto">
                <a:xfrm>
                  <a:off x="2808138" y="4485259"/>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2" name="Rectangle 25">
                  <a:extLst>
                    <a:ext uri="{FF2B5EF4-FFF2-40B4-BE49-F238E27FC236}">
                      <a16:creationId xmlns:a16="http://schemas.microsoft.com/office/drawing/2014/main" id="{FE8CF639-579B-4B91-A15D-AED4A4792070}"/>
                    </a:ext>
                  </a:extLst>
                </p:cNvPr>
                <p:cNvSpPr>
                  <a:spLocks noRot="1" noChangeAspect="1" noMove="1" noResize="1" noEditPoints="1" noAdjustHandles="1" noChangeArrowheads="1" noChangeShapeType="1" noTextEdit="1"/>
                </p:cNvSpPr>
                <p:nvPr/>
              </p:nvSpPr>
              <p:spPr bwMode="auto">
                <a:xfrm>
                  <a:off x="2808138" y="4485259"/>
                  <a:ext cx="589864" cy="43088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Rectangle 25">
                  <a:extLst>
                    <a:ext uri="{FF2B5EF4-FFF2-40B4-BE49-F238E27FC236}">
                      <a16:creationId xmlns:a16="http://schemas.microsoft.com/office/drawing/2014/main" id="{706B2508-F372-4D52-9135-9AAAF63AA62F}"/>
                    </a:ext>
                  </a:extLst>
                </p:cNvPr>
                <p:cNvSpPr>
                  <a:spLocks noChangeArrowheads="1"/>
                </p:cNvSpPr>
                <p:nvPr/>
              </p:nvSpPr>
              <p:spPr bwMode="auto">
                <a:xfrm>
                  <a:off x="2923877" y="5331928"/>
                  <a:ext cx="58986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AU" altLang="zh-CN" sz="2800" b="0" i="1" u="none" strike="noStrike" cap="none" normalizeH="0" baseline="0" smtClean="0">
                                <a:ln>
                                  <a:noFill/>
                                </a:ln>
                                <a:solidFill>
                                  <a:schemeClr val="tx1"/>
                                </a:solidFill>
                                <a:effectLst/>
                                <a:latin typeface="Cambria Math" panose="02040503050406030204" pitchFamily="18" charset="0"/>
                              </a:rPr>
                            </m:ctrlPr>
                          </m:sSubPr>
                          <m:e>
                            <m:r>
                              <a:rPr kumimoji="0" lang="en-AU" altLang="zh-CN" sz="2800" b="0" i="1" u="none" strike="noStrike" cap="none" normalizeH="0" baseline="0" smtClean="0">
                                <a:ln>
                                  <a:noFill/>
                                </a:ln>
                                <a:solidFill>
                                  <a:schemeClr val="tx1"/>
                                </a:solidFill>
                                <a:effectLst/>
                                <a:latin typeface="Cambria Math" panose="02040503050406030204" pitchFamily="18" charset="0"/>
                              </a:rPr>
                              <m:t>𝑣</m:t>
                            </m:r>
                          </m:e>
                          <m:sub>
                            <m:r>
                              <a:rPr kumimoji="0" lang="en-AU" altLang="zh-CN" sz="28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3" name="Rectangle 25">
                  <a:extLst>
                    <a:ext uri="{FF2B5EF4-FFF2-40B4-BE49-F238E27FC236}">
                      <a16:creationId xmlns:a16="http://schemas.microsoft.com/office/drawing/2014/main" id="{706B2508-F372-4D52-9135-9AAAF63AA62F}"/>
                    </a:ext>
                  </a:extLst>
                </p:cNvPr>
                <p:cNvSpPr>
                  <a:spLocks noRot="1" noChangeAspect="1" noMove="1" noResize="1" noEditPoints="1" noAdjustHandles="1" noChangeArrowheads="1" noChangeShapeType="1" noTextEdit="1"/>
                </p:cNvSpPr>
                <p:nvPr/>
              </p:nvSpPr>
              <p:spPr bwMode="auto">
                <a:xfrm>
                  <a:off x="2923877" y="5331928"/>
                  <a:ext cx="589864" cy="430887"/>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8048660-6A87-4E90-8472-222A0559544D}"/>
                  </a:ext>
                </a:extLst>
              </p:cNvPr>
              <p:cNvSpPr/>
              <p:nvPr/>
            </p:nvSpPr>
            <p:spPr>
              <a:xfrm>
                <a:off x="3330449" y="4030157"/>
                <a:ext cx="5584952" cy="461665"/>
              </a:xfrm>
              <a:prstGeom prst="rect">
                <a:avLst/>
              </a:prstGeom>
            </p:spPr>
            <p:txBody>
              <a:bodyPr wrap="square">
                <a:spAutoFit/>
              </a:bodyPr>
              <a:lstStyle/>
              <a:p>
                <a14:m>
                  <m:oMath xmlns:m="http://schemas.openxmlformats.org/officeDocument/2006/math">
                    <m:sSub>
                      <m:sSubPr>
                        <m:ctrlPr>
                          <a:rPr lang="en-SG" i="1" kern="0" baseline="0" smtClean="0">
                            <a:solidFill>
                              <a:srgbClr val="0000FF"/>
                            </a:solidFill>
                            <a:latin typeface="Cambria Math" panose="02040503050406030204" pitchFamily="18" charset="0"/>
                            <a:ea typeface="+mn-ea"/>
                            <a:cs typeface="+mn-cs"/>
                          </a:rPr>
                        </m:ctrlPr>
                      </m:sSubPr>
                      <m:e>
                        <m:acc>
                          <m:accPr>
                            <m:chr m:val="̂"/>
                            <m:ctrlPr>
                              <a:rPr lang="en-SG" i="1" kern="0" baseline="0">
                                <a:solidFill>
                                  <a:srgbClr val="0000FF"/>
                                </a:solidFill>
                                <a:latin typeface="Cambria Math" panose="02040503050406030204" pitchFamily="18" charset="0"/>
                                <a:ea typeface="+mn-ea"/>
                                <a:cs typeface="+mn-cs"/>
                              </a:rPr>
                            </m:ctrlPr>
                          </m:accPr>
                          <m:e>
                            <m:r>
                              <a:rPr lang="en-SG" i="1" kern="0" baseline="0">
                                <a:solidFill>
                                  <a:srgbClr val="0000FF"/>
                                </a:solidFill>
                                <a:latin typeface="Cambria Math" panose="02040503050406030204" pitchFamily="18" charset="0"/>
                                <a:ea typeface="Cambria Math" panose="02040503050406030204" pitchFamily="18" charset="0"/>
                                <a:cs typeface="+mn-cs"/>
                              </a:rPr>
                              <m:t>𝜌</m:t>
                            </m:r>
                          </m:e>
                        </m:acc>
                      </m:e>
                      <m:sub>
                        <m:r>
                          <a:rPr lang="en-SG" i="1" kern="0" baseline="0">
                            <a:solidFill>
                              <a:srgbClr val="0000FF"/>
                            </a:solidFill>
                            <a:latin typeface="Cambria Math" panose="02040503050406030204" pitchFamily="18" charset="0"/>
                            <a:ea typeface="+mn-ea"/>
                            <a:cs typeface="+mn-cs"/>
                          </a:rPr>
                          <m:t>𝑠</m:t>
                        </m:r>
                      </m:sub>
                    </m:sSub>
                    <m:r>
                      <a:rPr lang="en-SG" i="1" kern="0" baseline="0">
                        <a:solidFill>
                          <a:srgbClr val="0000FF"/>
                        </a:solidFill>
                        <a:latin typeface="Cambria Math" panose="02040503050406030204" pitchFamily="18" charset="0"/>
                        <a:ea typeface="+mn-ea"/>
                        <a:cs typeface="+mn-cs"/>
                      </a:rPr>
                      <m:t>[</m:t>
                    </m:r>
                    <m:r>
                      <a:rPr lang="en-SG" i="1" kern="0" baseline="0">
                        <a:solidFill>
                          <a:srgbClr val="0000FF"/>
                        </a:solidFill>
                        <a:latin typeface="Cambria Math" panose="02040503050406030204" pitchFamily="18" charset="0"/>
                        <a:ea typeface="+mn-ea"/>
                        <a:cs typeface="+mn-cs"/>
                      </a:rPr>
                      <m:t>𝑣</m:t>
                    </m:r>
                    <m:r>
                      <a:rPr lang="en-SG" i="1" kern="0" baseline="0" smtClean="0">
                        <a:solidFill>
                          <a:srgbClr val="0000FF"/>
                        </a:solidFill>
                        <a:latin typeface="Cambria Math" panose="02040503050406030204" pitchFamily="18" charset="0"/>
                        <a:ea typeface="+mn-ea"/>
                        <a:cs typeface="+mn-cs"/>
                      </a:rPr>
                      <m:t>]</m:t>
                    </m:r>
                  </m:oMath>
                </a14:m>
                <a:r>
                  <a:rPr lang="en-SG" kern="0" baseline="0" dirty="0">
                    <a:solidFill>
                      <a:srgbClr val="262626"/>
                    </a:solidFill>
                    <a:latin typeface="Times New Roman" panose="02020603050405020304"/>
                    <a:ea typeface="+mn-ea"/>
                    <a:cs typeface="+mn-cs"/>
                  </a:rPr>
                  <a:t>= </a:t>
                </a:r>
                <a:r>
                  <a:rPr lang="en-SG" sz="2200" kern="0" baseline="0" dirty="0">
                    <a:solidFill>
                      <a:srgbClr val="262626"/>
                    </a:solidFill>
                    <a:latin typeface="Times New Roman" panose="02020603050405020304"/>
                    <a:ea typeface="+mn-ea"/>
                    <a:cs typeface="+mn-cs"/>
                  </a:rPr>
                  <a:t>Fraction of random walks stopping at </a:t>
                </a:r>
                <a14:m>
                  <m:oMath xmlns:m="http://schemas.openxmlformats.org/officeDocument/2006/math">
                    <m:r>
                      <a:rPr lang="en-SG" sz="2200" i="1" kern="0" baseline="0" smtClean="0">
                        <a:solidFill>
                          <a:srgbClr val="0000FF"/>
                        </a:solidFill>
                        <a:latin typeface="Cambria Math" panose="02040503050406030204" pitchFamily="18" charset="0"/>
                        <a:ea typeface="+mn-ea"/>
                        <a:cs typeface="+mn-cs"/>
                      </a:rPr>
                      <m:t>𝑣</m:t>
                    </m:r>
                  </m:oMath>
                </a14:m>
                <a:endParaRPr lang="en-SG" sz="2200" dirty="0"/>
              </a:p>
            </p:txBody>
          </p:sp>
        </mc:Choice>
        <mc:Fallback xmlns="">
          <p:sp>
            <p:nvSpPr>
              <p:cNvPr id="44" name="Rectangle 43">
                <a:extLst>
                  <a:ext uri="{FF2B5EF4-FFF2-40B4-BE49-F238E27FC236}">
                    <a16:creationId xmlns:a16="http://schemas.microsoft.com/office/drawing/2014/main" id="{D8048660-6A87-4E90-8472-222A0559544D}"/>
                  </a:ext>
                </a:extLst>
              </p:cNvPr>
              <p:cNvSpPr>
                <a:spLocks noRot="1" noChangeAspect="1" noMove="1" noResize="1" noEditPoints="1" noAdjustHandles="1" noChangeArrowheads="1" noChangeShapeType="1" noTextEdit="1"/>
              </p:cNvSpPr>
              <p:nvPr/>
            </p:nvSpPr>
            <p:spPr>
              <a:xfrm>
                <a:off x="3330449" y="4030157"/>
                <a:ext cx="5584952" cy="461665"/>
              </a:xfrm>
              <a:prstGeom prst="rect">
                <a:avLst/>
              </a:prstGeom>
              <a:blipFill>
                <a:blip r:embed="rId7"/>
                <a:stretch>
                  <a:fillRect l="-327" t="-10526" b="-289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DB218E6-B906-412F-9AB9-08A19E4C19EE}"/>
                  </a:ext>
                </a:extLst>
              </p:cNvPr>
              <p:cNvSpPr/>
              <p:nvPr/>
            </p:nvSpPr>
            <p:spPr>
              <a:xfrm>
                <a:off x="3604801" y="1856228"/>
                <a:ext cx="4853399" cy="1852815"/>
              </a:xfrm>
              <a:prstGeom prst="rect">
                <a:avLst/>
              </a:prstGeom>
            </p:spPr>
            <p:txBody>
              <a:bodyPr wrap="square">
                <a:spAutoFit/>
              </a:bodyPr>
              <a:lstStyle/>
              <a:p>
                <a:pPr lvl="0">
                  <a:spcBef>
                    <a:spcPct val="20000"/>
                  </a:spcBef>
                </a:pPr>
                <a:r>
                  <a:rPr lang="en-SG" sz="2600" kern="0" baseline="0" dirty="0">
                    <a:solidFill>
                      <a:srgbClr val="262626"/>
                    </a:solidFill>
                    <a:latin typeface="Times New Roman" panose="02020603050405020304"/>
                    <a:ea typeface="+mn-ea"/>
                    <a:cs typeface="+mn-cs"/>
                  </a:rPr>
                  <a:t>At </a:t>
                </a:r>
                <a14:m>
                  <m:oMath xmlns:m="http://schemas.openxmlformats.org/officeDocument/2006/math">
                    <m:r>
                      <a:rPr lang="en-SG" sz="2600" i="1" kern="0" baseline="0" smtClean="0">
                        <a:solidFill>
                          <a:srgbClr val="0000FF"/>
                        </a:solidFill>
                        <a:latin typeface="Cambria Math" panose="02040503050406030204" pitchFamily="18" charset="0"/>
                        <a:ea typeface="+mn-ea"/>
                        <a:cs typeface="+mn-cs"/>
                      </a:rPr>
                      <m:t>𝑘</m:t>
                    </m:r>
                  </m:oMath>
                </a14:m>
                <a:r>
                  <a:rPr lang="en-SG" sz="2600" kern="0" baseline="0" dirty="0">
                    <a:solidFill>
                      <a:srgbClr val="262626"/>
                    </a:solidFill>
                    <a:latin typeface="Times New Roman" panose="02020603050405020304"/>
                    <a:ea typeface="+mn-ea"/>
                    <a:cs typeface="+mn-cs"/>
                  </a:rPr>
                  <a:t>-</a:t>
                </a:r>
                <a:r>
                  <a:rPr lang="en-SG" sz="2600" kern="0" baseline="0" dirty="0" err="1">
                    <a:solidFill>
                      <a:srgbClr val="262626"/>
                    </a:solidFill>
                    <a:latin typeface="Times New Roman" panose="02020603050405020304"/>
                    <a:ea typeface="+mn-ea"/>
                    <a:cs typeface="+mn-cs"/>
                  </a:rPr>
                  <a:t>th</a:t>
                </a:r>
                <a:r>
                  <a:rPr lang="en-SG" sz="2600" kern="0" baseline="0" dirty="0">
                    <a:solidFill>
                      <a:srgbClr val="262626"/>
                    </a:solidFill>
                    <a:latin typeface="Times New Roman" panose="02020603050405020304"/>
                    <a:ea typeface="+mn-ea"/>
                    <a:cs typeface="+mn-cs"/>
                  </a:rPr>
                  <a:t> hop from </a:t>
                </a:r>
                <a:r>
                  <a:rPr lang="en-SG" sz="2600" i="1" kern="0" baseline="0" dirty="0">
                    <a:solidFill>
                      <a:srgbClr val="0000FF"/>
                    </a:solidFill>
                    <a:latin typeface="Times New Roman" panose="02020603050405020304"/>
                    <a:ea typeface="+mn-ea"/>
                    <a:cs typeface="+mn-cs"/>
                  </a:rPr>
                  <a:t>s</a:t>
                </a:r>
                <a:r>
                  <a:rPr lang="en-SG" sz="2600" kern="0" baseline="0" dirty="0">
                    <a:solidFill>
                      <a:srgbClr val="262626"/>
                    </a:solidFill>
                    <a:latin typeface="Times New Roman" panose="02020603050405020304"/>
                    <a:ea typeface="+mn-ea"/>
                    <a:cs typeface="+mn-cs"/>
                  </a:rPr>
                  <a:t> </a:t>
                </a:r>
              </a:p>
              <a:p>
                <a:pPr marL="342900" lvl="0" indent="-342900">
                  <a:spcBef>
                    <a:spcPct val="20000"/>
                  </a:spcBef>
                  <a:buFont typeface="Wingdings" panose="05000000000000000000" pitchFamily="2" charset="2"/>
                  <a:buChar char="§"/>
                </a:pPr>
                <a:r>
                  <a:rPr lang="en-SG" sz="2600" kern="0" baseline="0" dirty="0">
                    <a:solidFill>
                      <a:srgbClr val="262626"/>
                    </a:solidFill>
                    <a:latin typeface="Times New Roman" panose="02020603050405020304"/>
                    <a:ea typeface="+mn-ea"/>
                    <a:cs typeface="+mn-cs"/>
                  </a:rPr>
                  <a:t>Stops with a certain probability that relates to </a:t>
                </a:r>
                <a:r>
                  <a:rPr lang="en-SG" sz="2600" i="1" kern="0" baseline="0" dirty="0">
                    <a:solidFill>
                      <a:srgbClr val="0000FF"/>
                    </a:solidFill>
                    <a:latin typeface="Times New Roman" panose="02020603050405020304"/>
                    <a:ea typeface="+mn-ea"/>
                    <a:cs typeface="+mn-cs"/>
                  </a:rPr>
                  <a:t>k</a:t>
                </a:r>
                <a:r>
                  <a:rPr lang="en-SG" sz="2600" kern="0" baseline="0" dirty="0">
                    <a:solidFill>
                      <a:srgbClr val="262626"/>
                    </a:solidFill>
                    <a:latin typeface="Times New Roman" panose="02020603050405020304"/>
                    <a:ea typeface="+mn-ea"/>
                    <a:cs typeface="+mn-cs"/>
                  </a:rPr>
                  <a:t> </a:t>
                </a:r>
                <a:endParaRPr lang="en-SG" sz="2000" kern="0" baseline="0" dirty="0">
                  <a:solidFill>
                    <a:srgbClr val="262626"/>
                  </a:solidFill>
                  <a:latin typeface="Times New Roman" panose="02020603050405020304"/>
                  <a:ea typeface="+mn-ea"/>
                  <a:cs typeface="+mn-cs"/>
                </a:endParaRPr>
              </a:p>
              <a:p>
                <a:pPr marL="342900" lvl="0" indent="-342900">
                  <a:spcBef>
                    <a:spcPct val="20000"/>
                  </a:spcBef>
                  <a:buFont typeface="Wingdings" panose="05000000000000000000" pitchFamily="2" charset="2"/>
                  <a:buChar char="§"/>
                </a:pPr>
                <a:r>
                  <a:rPr lang="en-SG" sz="2600" kern="0" baseline="0" dirty="0">
                    <a:solidFill>
                      <a:srgbClr val="262626"/>
                    </a:solidFill>
                    <a:latin typeface="Times New Roman" panose="02020603050405020304"/>
                    <a:ea typeface="+mn-ea"/>
                    <a:cs typeface="+mn-cs"/>
                  </a:rPr>
                  <a:t>Jumps to a random neighbour</a:t>
                </a:r>
              </a:p>
            </p:txBody>
          </p:sp>
        </mc:Choice>
        <mc:Fallback xmlns="">
          <p:sp>
            <p:nvSpPr>
              <p:cNvPr id="47" name="Rectangle 46">
                <a:extLst>
                  <a:ext uri="{FF2B5EF4-FFF2-40B4-BE49-F238E27FC236}">
                    <a16:creationId xmlns:a16="http://schemas.microsoft.com/office/drawing/2014/main" id="{5DB218E6-B906-412F-9AB9-08A19E4C19EE}"/>
                  </a:ext>
                </a:extLst>
              </p:cNvPr>
              <p:cNvSpPr>
                <a:spLocks noRot="1" noChangeAspect="1" noMove="1" noResize="1" noEditPoints="1" noAdjustHandles="1" noChangeArrowheads="1" noChangeShapeType="1" noTextEdit="1"/>
              </p:cNvSpPr>
              <p:nvPr/>
            </p:nvSpPr>
            <p:spPr>
              <a:xfrm>
                <a:off x="3604801" y="1856228"/>
                <a:ext cx="4853399" cy="1852815"/>
              </a:xfrm>
              <a:prstGeom prst="rect">
                <a:avLst/>
              </a:prstGeom>
              <a:blipFill>
                <a:blip r:embed="rId8"/>
                <a:stretch>
                  <a:fillRect l="-2258" t="-2961" b="-756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40FB1AB-C5D9-4DE2-84CA-0B91578DBC53}"/>
                  </a:ext>
                </a:extLst>
              </p:cNvPr>
              <p:cNvSpPr/>
              <p:nvPr/>
            </p:nvSpPr>
            <p:spPr>
              <a:xfrm>
                <a:off x="1172212" y="4955814"/>
                <a:ext cx="4628566" cy="927177"/>
              </a:xfrm>
              <a:prstGeom prst="rect">
                <a:avLst/>
              </a:prstGeom>
              <a:ln w="28575">
                <a:solidFill>
                  <a:schemeClr val="accent1"/>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l-GR"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ω</m:t>
                    </m:r>
                    <m:r>
                      <a:rPr kumimoji="0" lang="en-SG" b="0" i="1" u="none" strike="noStrike" kern="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ctrlPr>
                      </m:fPr>
                      <m:num>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2</m:t>
                        </m:r>
                        <m:d>
                          <m:dPr>
                            <m:ctrlP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ctrlPr>
                          </m:dPr>
                          <m:e>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1+</m:t>
                            </m:r>
                            <m:f>
                              <m:fPr>
                                <m:ctrlPr>
                                  <a:rPr kumimoji="0" lang="en-SG" b="0" i="1" u="none" strike="noStrike" kern="0" cap="none" spc="0" normalizeH="0" baseline="0" noProof="0" smtClean="0">
                                    <a:ln>
                                      <a:noFill/>
                                    </a:ln>
                                    <a:solidFill>
                                      <a:srgbClr val="C00000"/>
                                    </a:solidFill>
                                    <a:effectLst/>
                                    <a:uLnTx/>
                                    <a:uFillTx/>
                                    <a:latin typeface="Cambria Math" panose="02040503050406030204" pitchFamily="18" charset="0"/>
                                    <a:ea typeface="+mn-ea"/>
                                    <a:cs typeface="Times New Roman" panose="02020603050405020304" pitchFamily="18" charset="0"/>
                                  </a:rPr>
                                </m:ctrlPr>
                              </m:fPr>
                              <m:num>
                                <m:sSub>
                                  <m:sSubPr>
                                    <m:ctrlPr>
                                      <a:rPr lang="en-SG" i="1" kern="0" baseline="0">
                                        <a:solidFill>
                                          <a:srgbClr val="C00000"/>
                                        </a:solidFill>
                                        <a:latin typeface="Cambria Math" panose="02040503050406030204" pitchFamily="18" charset="0"/>
                                        <a:cs typeface="Times New Roman" panose="02020603050405020304" pitchFamily="18" charset="0"/>
                                      </a:rPr>
                                    </m:ctrlPr>
                                  </m:sSubPr>
                                  <m:e>
                                    <m:r>
                                      <a:rPr lang="en-SG" i="1" kern="0" baseline="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n-SG" i="1" kern="0" baseline="0">
                                        <a:solidFill>
                                          <a:srgbClr val="C00000"/>
                                        </a:solidFill>
                                        <a:latin typeface="Cambria Math" panose="02040503050406030204" pitchFamily="18" charset="0"/>
                                        <a:cs typeface="Times New Roman" panose="02020603050405020304" pitchFamily="18" charset="0"/>
                                      </a:rPr>
                                      <m:t>𝑟</m:t>
                                    </m:r>
                                  </m:sub>
                                </m:sSub>
                              </m:num>
                              <m:den>
                                <m:r>
                                  <a:rPr kumimoji="0" lang="en-SG" b="0" i="1" u="none" strike="noStrike" kern="0" cap="none" spc="0" normalizeH="0" baseline="0" noProof="0" smtClean="0">
                                    <a:ln>
                                      <a:noFill/>
                                    </a:ln>
                                    <a:solidFill>
                                      <a:srgbClr val="C00000"/>
                                    </a:solidFill>
                                    <a:effectLst/>
                                    <a:uLnTx/>
                                    <a:uFillTx/>
                                    <a:latin typeface="Cambria Math" panose="02040503050406030204" pitchFamily="18" charset="0"/>
                                    <a:ea typeface="+mn-ea"/>
                                    <a:cs typeface="Times New Roman" panose="02020603050405020304" pitchFamily="18" charset="0"/>
                                  </a:rPr>
                                  <m:t>3</m:t>
                                </m:r>
                              </m:den>
                            </m:f>
                          </m:e>
                        </m:d>
                        <m:r>
                          <m:rPr>
                            <m:sty m:val="p"/>
                          </m:rPr>
                          <a:rPr kumimoji="0" lang="en-SG" b="0" i="0"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log</m:t>
                        </m:r>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m:t>
                        </m:r>
                        <m:f>
                          <m:fPr>
                            <m:ctrlPr>
                              <a:rPr kumimoji="0" lang="en-SG" b="0" i="1" u="none" strike="noStrike" kern="0" cap="none" spc="0" normalizeH="0" baseline="0" noProof="0" smtClean="0">
                                <a:ln>
                                  <a:noFill/>
                                </a:ln>
                                <a:solidFill>
                                  <a:srgbClr val="C00000"/>
                                </a:solidFill>
                                <a:effectLst/>
                                <a:uLnTx/>
                                <a:uFillTx/>
                                <a:latin typeface="Cambria Math" panose="02040503050406030204" pitchFamily="18" charset="0"/>
                                <a:ea typeface="+mn-ea"/>
                                <a:cs typeface="Times New Roman" panose="02020603050405020304" pitchFamily="18" charset="0"/>
                              </a:rPr>
                            </m:ctrlPr>
                          </m:fPr>
                          <m:num>
                            <m:r>
                              <a:rPr kumimoji="0" lang="en-SG" b="0" i="1" u="none" strike="noStrike" kern="0" cap="none" spc="0" normalizeH="0" baseline="0" noProof="0" smtClean="0">
                                <a:ln>
                                  <a:noFill/>
                                </a:ln>
                                <a:solidFill>
                                  <a:srgbClr val="C00000"/>
                                </a:solidFill>
                                <a:effectLst/>
                                <a:uLnTx/>
                                <a:uFillTx/>
                                <a:latin typeface="Cambria Math" panose="02040503050406030204" pitchFamily="18" charset="0"/>
                                <a:ea typeface="+mn-ea"/>
                                <a:cs typeface="Times New Roman" panose="02020603050405020304" pitchFamily="18" charset="0"/>
                              </a:rPr>
                              <m:t>𝑛</m:t>
                            </m:r>
                          </m:num>
                          <m:den>
                            <m:sSub>
                              <m:sSubPr>
                                <m:ctrlPr>
                                  <a:rPr lang="en-SG" i="1" kern="0" baseline="0">
                                    <a:solidFill>
                                      <a:srgbClr val="C00000"/>
                                    </a:solidFill>
                                    <a:latin typeface="Cambria Math" panose="02040503050406030204" pitchFamily="18" charset="0"/>
                                    <a:cs typeface="Times New Roman" panose="02020603050405020304" pitchFamily="18" charset="0"/>
                                  </a:rPr>
                                </m:ctrlPr>
                              </m:sSubPr>
                              <m:e>
                                <m:r>
                                  <a:rPr lang="en-SG" i="1" kern="0" baseline="0">
                                    <a:solidFill>
                                      <a:srgbClr val="C00000"/>
                                    </a:solidFill>
                                    <a:latin typeface="Cambria Math" panose="02040503050406030204" pitchFamily="18" charset="0"/>
                                    <a:cs typeface="Times New Roman" panose="02020603050405020304" pitchFamily="18" charset="0"/>
                                  </a:rPr>
                                  <m:t>𝑝</m:t>
                                </m:r>
                              </m:e>
                              <m:sub>
                                <m:r>
                                  <a:rPr lang="en-SG" i="1" kern="0" baseline="0">
                                    <a:solidFill>
                                      <a:srgbClr val="C00000"/>
                                    </a:solidFill>
                                    <a:latin typeface="Cambria Math" panose="02040503050406030204" pitchFamily="18" charset="0"/>
                                    <a:cs typeface="Times New Roman" panose="02020603050405020304" pitchFamily="18" charset="0"/>
                                  </a:rPr>
                                  <m:t>𝑓</m:t>
                                </m:r>
                              </m:sub>
                            </m:sSub>
                          </m:den>
                        </m:f>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m:t>
                        </m:r>
                      </m:num>
                      <m:den>
                        <m:sSubSup>
                          <m:sSubSupPr>
                            <m:ctrlPr>
                              <a:rPr kumimoji="0" lang="en-US"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ctrlPr>
                          </m:sSubSupPr>
                          <m:e>
                            <m:r>
                              <a:rPr kumimoji="0" lang="en-US" b="0" i="1" u="none" strike="noStrike" kern="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𝑟</m:t>
                            </m:r>
                          </m:sub>
                          <m:sup>
                            <m:r>
                              <a:rPr kumimoji="0" lang="en-SG" b="0" i="1" u="none" strike="noStrike" kern="0" cap="none" spc="0" normalizeH="0" baseline="0" noProof="0">
                                <a:ln>
                                  <a:noFill/>
                                </a:ln>
                                <a:solidFill>
                                  <a:srgbClr val="C00000"/>
                                </a:solidFill>
                                <a:effectLst/>
                                <a:uLnTx/>
                                <a:uFillTx/>
                                <a:latin typeface="Cambria Math" panose="02040503050406030204" pitchFamily="18" charset="0"/>
                                <a:ea typeface="+mn-ea"/>
                                <a:cs typeface="Times New Roman" panose="02020603050405020304" pitchFamily="18" charset="0"/>
                              </a:rPr>
                              <m:t>2</m:t>
                            </m:r>
                          </m:sup>
                        </m:sSubSup>
                        <m:r>
                          <a:rPr kumimoji="0" lang="en-US" b="0" i="1" u="none" strike="noStrike" kern="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𝛿</m:t>
                        </m:r>
                      </m:den>
                    </m:f>
                  </m:oMath>
                </a14:m>
                <a:r>
                  <a:rPr lang="en-SG" kern="0" baseline="0" dirty="0">
                    <a:solidFill>
                      <a:srgbClr val="C00000"/>
                    </a:solidFill>
                    <a:latin typeface="+mj-lt"/>
                  </a:rPr>
                  <a:t> random walks</a:t>
                </a:r>
                <a:endParaRPr kumimoji="0" lang="en-SG" b="0" i="0" u="none" strike="noStrike" kern="0" cap="none" spc="0" normalizeH="0" baseline="0" noProof="0" dirty="0">
                  <a:ln>
                    <a:noFill/>
                  </a:ln>
                  <a:solidFill>
                    <a:srgbClr val="C00000"/>
                  </a:solidFill>
                  <a:effectLst/>
                  <a:uLnTx/>
                  <a:uFillTx/>
                  <a:latin typeface="+mj-lt"/>
                </a:endParaRPr>
              </a:p>
            </p:txBody>
          </p:sp>
        </mc:Choice>
        <mc:Fallback xmlns="">
          <p:sp>
            <p:nvSpPr>
              <p:cNvPr id="48" name="Rectangle 47">
                <a:extLst>
                  <a:ext uri="{FF2B5EF4-FFF2-40B4-BE49-F238E27FC236}">
                    <a16:creationId xmlns:a16="http://schemas.microsoft.com/office/drawing/2014/main" id="{940FB1AB-C5D9-4DE2-84CA-0B91578DBC53}"/>
                  </a:ext>
                </a:extLst>
              </p:cNvPr>
              <p:cNvSpPr>
                <a:spLocks noRot="1" noChangeAspect="1" noMove="1" noResize="1" noEditPoints="1" noAdjustHandles="1" noChangeArrowheads="1" noChangeShapeType="1" noTextEdit="1"/>
              </p:cNvSpPr>
              <p:nvPr/>
            </p:nvSpPr>
            <p:spPr>
              <a:xfrm>
                <a:off x="1172212" y="4955814"/>
                <a:ext cx="4628566" cy="927177"/>
              </a:xfrm>
              <a:prstGeom prst="rect">
                <a:avLst/>
              </a:prstGeom>
              <a:blipFill>
                <a:blip r:embed="rId9"/>
                <a:stretch>
                  <a:fillRect/>
                </a:stretch>
              </a:blipFill>
              <a:ln w="28575">
                <a:solidFill>
                  <a:schemeClr val="accent1"/>
                </a:solidFill>
              </a:ln>
            </p:spPr>
            <p:txBody>
              <a:bodyPr/>
              <a:lstStyle/>
              <a:p>
                <a:r>
                  <a:rPr lang="en-SG">
                    <a:noFill/>
                  </a:rPr>
                  <a:t> </a:t>
                </a:r>
              </a:p>
            </p:txBody>
          </p:sp>
        </mc:Fallback>
      </mc:AlternateContent>
      <p:sp>
        <p:nvSpPr>
          <p:cNvPr id="50" name="Rectangle 49">
            <a:extLst>
              <a:ext uri="{FF2B5EF4-FFF2-40B4-BE49-F238E27FC236}">
                <a16:creationId xmlns:a16="http://schemas.microsoft.com/office/drawing/2014/main" id="{40AD945F-A777-41FD-B463-060FCCFE4F62}"/>
              </a:ext>
            </a:extLst>
          </p:cNvPr>
          <p:cNvSpPr/>
          <p:nvPr/>
        </p:nvSpPr>
        <p:spPr>
          <a:xfrm>
            <a:off x="6035904" y="5128409"/>
            <a:ext cx="1880643" cy="523220"/>
          </a:xfrm>
          <a:prstGeom prst="rect">
            <a:avLst/>
          </a:prstGeom>
        </p:spPr>
        <p:txBody>
          <a:bodyPr wrap="none">
            <a:spAutoFit/>
          </a:bodyPr>
          <a:lstStyle/>
          <a:p>
            <a:r>
              <a:rPr lang="en-SG" sz="2800" b="1" kern="0" baseline="0" dirty="0">
                <a:solidFill>
                  <a:srgbClr val="C00000"/>
                </a:solidFill>
                <a:latin typeface="Times New Roman" panose="02020603050405020304"/>
              </a:rPr>
              <a:t>Inefficient!</a:t>
            </a:r>
            <a:endParaRPr lang="en-SG" sz="2800" b="1" dirty="0">
              <a:solidFill>
                <a:srgbClr val="C00000"/>
              </a:solidFill>
            </a:endParaRPr>
          </a:p>
        </p:txBody>
      </p:sp>
    </p:spTree>
    <p:extLst>
      <p:ext uri="{BB962C8B-B14F-4D97-AF65-F5344CB8AC3E}">
        <p14:creationId xmlns:p14="http://schemas.microsoft.com/office/powerpoint/2010/main" val="3251366126"/>
      </p:ext>
    </p:extLst>
  </p:cSld>
  <p:clrMapOvr>
    <a:masterClrMapping/>
  </p:clrMapOvr>
  <mc:AlternateContent xmlns:mc="http://schemas.openxmlformats.org/markup-compatibility/2006" xmlns:p14="http://schemas.microsoft.com/office/powerpoint/2010/main">
    <mc:Choice Requires="p14">
      <p:transition spd="slow" p14:dur="2000" advTm="53732"/>
    </mc:Choice>
    <mc:Fallback xmlns="">
      <p:transition spd="slow" advTm="53732"/>
    </mc:Fallback>
  </mc:AlternateContent>
</p:sld>
</file>

<file path=ppt/theme/theme1.xml><?xml version="1.0" encoding="utf-8"?>
<a:theme xmlns:a="http://schemas.openxmlformats.org/drawingml/2006/main" name="NTUPowerpointTemplate_Aug2010">
  <a:themeElements>
    <a:clrScheme name="NTU Corp Colors (Deep Red)">
      <a:dk1>
        <a:srgbClr val="262626"/>
      </a:dk1>
      <a:lt1>
        <a:sysClr val="window" lastClr="FFFFFF"/>
      </a:lt1>
      <a:dk2>
        <a:srgbClr val="1F497D"/>
      </a:dk2>
      <a:lt2>
        <a:srgbClr val="C7C7C7"/>
      </a:lt2>
      <a:accent1>
        <a:srgbClr val="C60C30"/>
      </a:accent1>
      <a:accent2>
        <a:srgbClr val="003478"/>
      </a:accent2>
      <a:accent3>
        <a:srgbClr val="C49000"/>
      </a:accent3>
      <a:accent4>
        <a:srgbClr val="7A071E"/>
      </a:accent4>
      <a:accent5>
        <a:srgbClr val="0055C4"/>
      </a:accent5>
      <a:accent6>
        <a:srgbClr val="786C00"/>
      </a:accent6>
      <a:hlink>
        <a:srgbClr val="FFFF00"/>
      </a:hlink>
      <a:folHlink>
        <a:srgbClr val="00206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ＭＳ Ｐゴシック" pitchFamily="6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ＭＳ Ｐゴシック" pitchFamily="6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6840642A6EDB8D429DFCED685D0D0D12" ma:contentTypeVersion="0" ma:contentTypeDescription="新建文档。" ma:contentTypeScope="" ma:versionID="b0a538aa2bbff67b3ff72176290973f5">
  <xsd:schema xmlns:xsd="http://www.w3.org/2001/XMLSchema" xmlns:xs="http://www.w3.org/2001/XMLSchema" xmlns:p="http://schemas.microsoft.com/office/2006/metadata/properties" targetNamespace="http://schemas.microsoft.com/office/2006/metadata/properties" ma:root="true" ma:fieldsID="106206bd4d3280be41fc6ae576ff60c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2308B9-C27C-4848-A033-31EBC6340925}">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17BAF6-E3BC-490E-8A94-38F765CC76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4EC20E9-D6DD-4910-A68E-6B1BF5544E81}">
  <ds:schemaRefs>
    <ds:schemaRef ds:uri="http://schemas.microsoft.com/office/2006/metadata/longProperties"/>
  </ds:schemaRefs>
</ds:datastoreItem>
</file>

<file path=customXml/itemProps4.xml><?xml version="1.0" encoding="utf-8"?>
<ds:datastoreItem xmlns:ds="http://schemas.openxmlformats.org/officeDocument/2006/customXml" ds:itemID="{DC0E53F2-F9C0-41DE-B178-6D0E70B8D7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26560</TotalTime>
  <Words>3678</Words>
  <Application>Microsoft Office PowerPoint</Application>
  <PresentationFormat>全屏显示(4:3)</PresentationFormat>
  <Paragraphs>643</Paragraphs>
  <Slides>42</Slides>
  <Notes>23</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Helvetica Neue</vt:lpstr>
      <vt:lpstr>Helvetica Neue Light</vt:lpstr>
      <vt:lpstr>ＭＳ Ｐゴシック</vt:lpstr>
      <vt:lpstr>黑体</vt:lpstr>
      <vt:lpstr>宋体</vt:lpstr>
      <vt:lpstr>Arial</vt:lpstr>
      <vt:lpstr>Calibri</vt:lpstr>
      <vt:lpstr>Cambria Math</vt:lpstr>
      <vt:lpstr>Segoe UI Symbol</vt:lpstr>
      <vt:lpstr>Times New Roman</vt:lpstr>
      <vt:lpstr>Wingdings</vt:lpstr>
      <vt:lpstr>NTUPowerpointTemplate_Aug2010</vt:lpstr>
      <vt:lpstr>Efficient Estimation of Heat Kernel PageRank for Local Clustering</vt:lpstr>
      <vt:lpstr>Outline</vt:lpstr>
      <vt:lpstr>Problem Definition: Local Graph Clustering</vt:lpstr>
      <vt:lpstr>Applications</vt:lpstr>
      <vt:lpstr>Problem Definition: Heat-Kernel-based Local Clustering</vt:lpstr>
      <vt:lpstr>Deficiencies of Existing Solutions</vt:lpstr>
      <vt:lpstr>Deficiencies of Existing Solutions</vt:lpstr>
      <vt:lpstr>Our Solution</vt:lpstr>
      <vt:lpstr>Monte-Carlo Random Walks </vt:lpstr>
      <vt:lpstr>HK-Push: deterministic graph traversal</vt:lpstr>
      <vt:lpstr>HK-Push: deterministic graph traversal</vt:lpstr>
      <vt:lpstr>Challenges</vt:lpstr>
      <vt:lpstr>TEA: HK-Push + Random Walks</vt:lpstr>
      <vt:lpstr>TEA: Analysis</vt:lpstr>
      <vt:lpstr>Our Observation</vt:lpstr>
      <vt:lpstr>TEA+: Pruning Random Walks</vt:lpstr>
      <vt:lpstr>TEA+: Analysis</vt:lpstr>
      <vt:lpstr>Experimental Setup</vt:lpstr>
      <vt:lpstr>Datasets</vt:lpstr>
      <vt:lpstr>Comparisons with Competitors</vt:lpstr>
      <vt:lpstr>Summary</vt:lpstr>
      <vt:lpstr>Thanks</vt:lpstr>
      <vt:lpstr>Existing Work</vt:lpstr>
      <vt:lpstr>Existing Work</vt:lpstr>
      <vt:lpstr>Why Accuracy Guarantees on normalized HKPR?</vt:lpstr>
      <vt:lpstr>Theoretical Guarantees</vt:lpstr>
      <vt:lpstr>HK-Push: deterministic graph traversal</vt:lpstr>
      <vt:lpstr>TEA: Rationale</vt:lpstr>
      <vt:lpstr>TEA+: Balancing HK-Push &amp; Random walks</vt:lpstr>
      <vt:lpstr>TEA+: Pruning Random Walks</vt:lpstr>
      <vt:lpstr>TEA+: Pruning Random Walks</vt:lpstr>
      <vt:lpstr>Our Observation</vt:lpstr>
      <vt:lpstr>TEA+: TEA + Pruning Random Walks</vt:lpstr>
      <vt:lpstr>Find A Cluster via the Sweep Cut</vt:lpstr>
      <vt:lpstr>TEA+: Analysis</vt:lpstr>
      <vt:lpstr>Experimental Setup</vt:lpstr>
      <vt:lpstr>Ranking Accuracy of Normalized HKPR</vt:lpstr>
      <vt:lpstr>Comparison between TEA and TEA+</vt:lpstr>
      <vt:lpstr>Comparisons with Competitors</vt:lpstr>
      <vt:lpstr>TEA+ VS. FORA: Accuracy Guarantees</vt:lpstr>
      <vt:lpstr>TEA+ VS. FORA: Markovianness</vt:lpstr>
      <vt:lpstr>TEA+ VS. FORA: Residues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PageRank Estimation and Search: A Bidirectional Approach</dc:title>
  <cp:lastModifiedBy>#YANG RENCHI#</cp:lastModifiedBy>
  <cp:revision>866</cp:revision>
  <dcterms:modified xsi:type="dcterms:W3CDTF">2019-07-04T05:38:35Z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0x0101006840642A6EDB8D429DFCED685D0D0D12</vt:lpwstr>
  </property>
</Properties>
</file>